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40"/>
  </p:notesMasterIdLst>
  <p:handoutMasterIdLst>
    <p:handoutMasterId r:id="rId41"/>
  </p:handoutMasterIdLst>
  <p:sldIdLst>
    <p:sldId id="260" r:id="rId2"/>
    <p:sldId id="322" r:id="rId3"/>
    <p:sldId id="323" r:id="rId4"/>
    <p:sldId id="324" r:id="rId5"/>
    <p:sldId id="286" r:id="rId6"/>
    <p:sldId id="315" r:id="rId7"/>
    <p:sldId id="290" r:id="rId8"/>
    <p:sldId id="293" r:id="rId9"/>
    <p:sldId id="292" r:id="rId10"/>
    <p:sldId id="310" r:id="rId11"/>
    <p:sldId id="299" r:id="rId12"/>
    <p:sldId id="363" r:id="rId13"/>
    <p:sldId id="314" r:id="rId14"/>
    <p:sldId id="296" r:id="rId15"/>
    <p:sldId id="297" r:id="rId16"/>
    <p:sldId id="338" r:id="rId17"/>
    <p:sldId id="325" r:id="rId18"/>
    <p:sldId id="326" r:id="rId19"/>
    <p:sldId id="328" r:id="rId20"/>
    <p:sldId id="330" r:id="rId21"/>
    <p:sldId id="333" r:id="rId22"/>
    <p:sldId id="334" r:id="rId23"/>
    <p:sldId id="274" r:id="rId24"/>
    <p:sldId id="365" r:id="rId25"/>
    <p:sldId id="355" r:id="rId26"/>
    <p:sldId id="356" r:id="rId27"/>
    <p:sldId id="357" r:id="rId28"/>
    <p:sldId id="358" r:id="rId29"/>
    <p:sldId id="359" r:id="rId30"/>
    <p:sldId id="367" r:id="rId31"/>
    <p:sldId id="366" r:id="rId32"/>
    <p:sldId id="360" r:id="rId33"/>
    <p:sldId id="361" r:id="rId34"/>
    <p:sldId id="362" r:id="rId35"/>
    <p:sldId id="351" r:id="rId36"/>
    <p:sldId id="368" r:id="rId37"/>
    <p:sldId id="369" r:id="rId38"/>
    <p:sldId id="271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3366"/>
    <a:srgbClr val="CC0099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E045-5402-4314-9E39-853E9ACBD16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222F-4340-4711-A8DD-9D550D302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C014-043F-473B-84DE-DB81DF32B8B6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4E09-6A3F-4BF8-98D6-E565B170D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060B4-17EB-4BE1-8524-17B8EFCF4D28}" type="slidenum">
              <a:rPr lang="en-AU" altLang="en-AU" smtClean="0"/>
              <a:pPr/>
              <a:t>2</a:t>
            </a:fld>
            <a:endParaRPr lang="en-AU" altLang="en-A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DC7F-572E-487F-97C3-8031EBCC6A99}" type="slidenum">
              <a:rPr lang="en-AU" altLang="en-AU" smtClean="0"/>
              <a:pPr/>
              <a:t>11</a:t>
            </a:fld>
            <a:endParaRPr lang="en-AU" altLang="en-A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4FE64-1851-4B8F-B453-F8021625F875}" type="slidenum">
              <a:rPr lang="en-AU" altLang="en-AU" smtClean="0"/>
              <a:pPr/>
              <a:t>13</a:t>
            </a:fld>
            <a:endParaRPr lang="en-AU" altLang="en-A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387F3-B29D-4972-8994-690DB551122F}" type="slidenum">
              <a:rPr lang="en-AU" altLang="en-AU" smtClean="0"/>
              <a:pPr/>
              <a:t>14</a:t>
            </a:fld>
            <a:endParaRPr lang="en-AU" altLang="en-A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23975-3710-4A0D-A9B9-23AB2598109C}" type="slidenum">
              <a:rPr lang="en-AU" altLang="en-AU" smtClean="0"/>
              <a:pPr/>
              <a:t>15</a:t>
            </a:fld>
            <a:endParaRPr lang="en-AU" altLang="en-A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5D999-8578-427F-B283-8EE37D2F3CC5}" type="slidenum">
              <a:rPr lang="en-AU" altLang="en-AU" smtClean="0"/>
              <a:pPr/>
              <a:t>3</a:t>
            </a:fld>
            <a:endParaRPr lang="en-AU" altLang="en-A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D80D5-0304-4BBB-84C1-EA8F018D4745}" type="slidenum">
              <a:rPr lang="en-AU" altLang="en-AU" smtClean="0"/>
              <a:pPr/>
              <a:t>4</a:t>
            </a:fld>
            <a:endParaRPr lang="en-AU" altLang="en-A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11607-E404-4A43-BBA1-04C7FA751F01}" type="slidenum">
              <a:rPr lang="en-AU" altLang="en-AU" smtClean="0"/>
              <a:pPr/>
              <a:t>5</a:t>
            </a:fld>
            <a:endParaRPr lang="en-AU" altLang="en-A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C20EF-41DC-4F65-AC13-04D212981C7A}" type="slidenum">
              <a:rPr lang="en-AU" altLang="en-AU" smtClean="0"/>
              <a:pPr/>
              <a:t>6</a:t>
            </a:fld>
            <a:endParaRPr lang="en-AU" altLang="en-A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B9AF5-1E49-427A-A506-53ABB8DD5DA4}" type="slidenum">
              <a:rPr lang="en-AU" altLang="en-AU" smtClean="0"/>
              <a:pPr/>
              <a:t>7</a:t>
            </a:fld>
            <a:endParaRPr lang="en-AU" altLang="en-A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ED2B4-7799-4186-BD45-DA8E0183CB09}" type="slidenum">
              <a:rPr lang="en-AU" altLang="en-AU" smtClean="0"/>
              <a:pPr/>
              <a:t>8</a:t>
            </a:fld>
            <a:endParaRPr lang="en-AU" altLang="en-A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A289-2F6E-43A5-ACFF-BAA533693CA7}" type="slidenum">
              <a:rPr lang="en-AU" altLang="en-AU" smtClean="0"/>
              <a:pPr/>
              <a:t>9</a:t>
            </a:fld>
            <a:endParaRPr lang="en-AU" altLang="en-A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DD48B-4600-4670-9699-560E4C665CAD}" type="slidenum">
              <a:rPr lang="en-AU" altLang="en-AU" smtClean="0"/>
              <a:pPr/>
              <a:t>10</a:t>
            </a:fld>
            <a:endParaRPr lang="en-AU" altLang="en-A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8886995-A7CE-400E-9A3A-76B83F9BDBF3}" type="datetime1">
              <a:rPr lang="en-US" smtClean="0"/>
              <a:t>3/7/2023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1F7-1EA3-4A09-9244-ECA2866C8050}" type="datetime1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8350-B774-4281-9565-51919B429236}" type="datetime1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563C-7B59-4EA0-9C48-7E98BD9A9FD8}" type="datetime1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6684-E334-40CE-82B7-50EE71201193}" type="datetime1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4DA-DB30-4DB7-A59A-4D2D778D5A55}" type="datetime1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4FDC-C174-4E17-9F89-F96AF36B4558}" type="datetime1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246A-4E75-404A-8A02-A1EEE9FA036B}" type="datetime1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E13F-BB42-4F45-A871-D31BCEA73D1D}" type="datetime1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308-2DF7-4D03-B591-04562419F057}" type="datetime1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70BF-CF03-489D-A8F3-2B3247B157A5}" type="datetime1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68669C-6AFE-4C44-B245-8E28FD2243FE}" type="datetime1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775DE6-D1CC-4228-8A57-6B67C47F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2488;&#2503;&#2476;&#2494;%20&#2474;&#2509;&#2480;&#2470;&#2494;&#2472;%20&#2474;&#2509;&#2480;&#2468;&#2495;&#2486;&#2509;&#2480;&#2497;&#2468;&#2495;%20&#2453;&#2480;&#2509;&#2478;&#2474;&#2480;&#2495;&#2453;&#2482;&#2509;&#2474;&#2472;&#2494;%20&#2476;&#2494;&#2488;&#2509;&#2468;&#2476;&#2494;&#2527;&#2472;%20&#2536;&#2534;&#2536;&#2535;-&#2536;&#2534;&#2536;&#2536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&#2476;&#2495;&#2477;&#2494;&#2455;%20&#2474;&#2480;&#2509;&#2479;&#2494;&#2479;&#2492;&#2503;&#2480;%20&#2447;&#2474;&#2495;&#2447;%20&#2474;&#2509;&#2480;&#2467;&#2479;&#2492;&#2472;%20&#2474;&#2480;&#2495;&#2476;&#2496;&#2453;&#2509;&#2487;&#2467;%20&#2451;%20&#2478;&#2498;&#2482;&#2509;&#2479;&#2494;&#2479;&#2492;&#2472;%20&#2472;&#2495;&#2480;&#2509;&#2470;&#2503;&#2486;&#2495;&#2453;&#2494;%20&#2536;&#2534;&#2536;&#2535;-&#2536;2.do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001000" cy="1828800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     </a:t>
            </a:r>
          </a:p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4800" b="1" dirty="0" smtClean="0">
                <a:solidFill>
                  <a:schemeClr val="bg1"/>
                </a:solidFill>
                <a:cs typeface="Nikosh" pitchFamily="2" charset="0"/>
              </a:rPr>
              <a:t>Citizen’s Charter</a:t>
            </a:r>
            <a:r>
              <a:rPr lang="en-US" sz="4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8194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 "/>
                <a:cs typeface="Nikosh" pitchFamily="2" charset="0"/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 "/>
                <a:cs typeface="Nikosh" pitchFamily="2" charset="0"/>
              </a:rPr>
            </a:br>
            <a:r>
              <a:rPr lang="en-GB" sz="3600" b="1" dirty="0" err="1" smtClean="0">
                <a:latin typeface="Nikosh "/>
                <a:cs typeface="Nikosh" pitchFamily="2" charset="0"/>
              </a:rPr>
              <a:t>বদরে</a:t>
            </a:r>
            <a:r>
              <a:rPr lang="en-GB" sz="3600" b="1" dirty="0" smtClean="0">
                <a:latin typeface="Nikosh "/>
                <a:cs typeface="Nikosh" pitchFamily="2" charset="0"/>
              </a:rPr>
              <a:t> </a:t>
            </a:r>
            <a:r>
              <a:rPr lang="en-GB" sz="3600" b="1" dirty="0" err="1" smtClean="0">
                <a:latin typeface="Nikosh "/>
                <a:cs typeface="Nikosh" pitchFamily="2" charset="0"/>
              </a:rPr>
              <a:t>মুনির</a:t>
            </a:r>
            <a:r>
              <a:rPr lang="en-GB" sz="3600" b="1" dirty="0" smtClean="0">
                <a:latin typeface="Nikosh "/>
                <a:cs typeface="Nikosh" pitchFamily="2" charset="0"/>
              </a:rPr>
              <a:t> </a:t>
            </a:r>
            <a:r>
              <a:rPr lang="en-GB" sz="3600" b="1" dirty="0" err="1" smtClean="0">
                <a:latin typeface="Nikosh "/>
                <a:cs typeface="Nikosh" pitchFamily="2" charset="0"/>
              </a:rPr>
              <a:t>ফেরদৌস</a:t>
            </a:r>
            <a:endParaRPr lang="en-GB" sz="3600" b="1" dirty="0" smtClean="0">
              <a:latin typeface="Nikosh "/>
              <a:cs typeface="Nikosh" pitchFamily="2" charset="0"/>
            </a:endParaRPr>
          </a:p>
          <a:p>
            <a:r>
              <a:rPr lang="en-GB" sz="3600" b="1" dirty="0" err="1" smtClean="0">
                <a:latin typeface="Nikosh "/>
                <a:cs typeface="Nikosh" pitchFamily="2" charset="0"/>
              </a:rPr>
              <a:t>যুগ্মসচিব</a:t>
            </a:r>
            <a:endParaRPr lang="en-GB" sz="3600" b="1" dirty="0" smtClean="0">
              <a:latin typeface="Nikosh "/>
              <a:cs typeface="Nikosh" pitchFamily="2" charset="0"/>
            </a:endParaRPr>
          </a:p>
          <a:p>
            <a:r>
              <a:rPr lang="en-GB" sz="3600" b="1" dirty="0" err="1" smtClean="0">
                <a:latin typeface="Nikosh "/>
                <a:cs typeface="Nikosh" pitchFamily="2" charset="0"/>
              </a:rPr>
              <a:t>আর্থিক</a:t>
            </a:r>
            <a:r>
              <a:rPr lang="en-GB" sz="3600" b="1" dirty="0" smtClean="0">
                <a:latin typeface="Nikosh "/>
                <a:cs typeface="Nikosh" pitchFamily="2" charset="0"/>
              </a:rPr>
              <a:t> </a:t>
            </a:r>
            <a:r>
              <a:rPr lang="en-GB" sz="3600" b="1" dirty="0" err="1" smtClean="0">
                <a:latin typeface="Nikosh "/>
                <a:cs typeface="Nikosh" pitchFamily="2" charset="0"/>
              </a:rPr>
              <a:t>প্রতিষ্ঠান</a:t>
            </a:r>
            <a:r>
              <a:rPr lang="bn-BD" sz="3600" b="1" dirty="0" smtClean="0">
                <a:latin typeface="Nikosh "/>
                <a:cs typeface="Nikosh" pitchFamily="2" charset="0"/>
              </a:rPr>
              <a:t> </a:t>
            </a:r>
            <a:r>
              <a:rPr lang="bn-BD" sz="3600" b="1" dirty="0">
                <a:latin typeface="Nikosh "/>
                <a:cs typeface="Nikosh" pitchFamily="2" charset="0"/>
              </a:rPr>
              <a:t>বিভাগ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85800"/>
            <a:ext cx="8861425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সিটিজেন্‌স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অনু্যায়ী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সেবাসমূহের</a:t>
            </a:r>
            <a:r>
              <a:rPr lang="bn-BD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ধর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9BCAF-3EED-4ADF-A881-B3825B9AB62B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057400"/>
            <a:ext cx="7620000" cy="381000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সিটিজেন্‌স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অনু্যায়ী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প্রতিশ্রুত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সেবাসমূহকে নিম্নোক্ত তিনটি ভাগে ভাগ করা হয়েছে: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)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নাগরিক সেবা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;</a:t>
            </a:r>
          </a:p>
          <a:p>
            <a:pPr algn="just">
              <a:defRPr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খ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)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প্রাতিষ্ঠানিক 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 ও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)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অভ্যন্তরীণ সেবা।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2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04800"/>
            <a:ext cx="8861425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altLang="en-US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সেবা প্রদান প্রতিশ্রুতি</a:t>
            </a:r>
            <a:r>
              <a:rPr lang="en-US" altLang="en-US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র </a:t>
            </a:r>
            <a:r>
              <a:rPr lang="en-US" altLang="en-US" b="1" dirty="0" err="1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altLang="en-US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অংশ</a:t>
            </a:r>
            <a:endParaRPr lang="en-US" altLang="en-US" b="1" dirty="0" smtClean="0"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2707-BD32-4170-94EF-67D433AE91B0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42950" y="1905000"/>
            <a:ext cx="8401050" cy="47275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সেবাদাতার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রূপকল্প</a:t>
            </a:r>
            <a:r>
              <a:rPr lang="en-US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অভিলক্ষ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Vision and Mission)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২।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সেবাদাতা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সেবাসমূহের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বিস্তারিত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বিবরণ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(</a:t>
            </a:r>
            <a:r>
              <a:rPr lang="en-US" b="1" err="1" smtClean="0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b="1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b="1" smtClean="0">
                <a:latin typeface="Nikosh" pitchFamily="2" charset="0"/>
                <a:cs typeface="Nikosh" pitchFamily="2" charset="0"/>
              </a:rPr>
              <a:t>প্রাতিষ্ঠানিক 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ও 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অভ্যন্তরীণ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)</a:t>
            </a:r>
            <a:r>
              <a:rPr lang="bn-BD" b="1" dirty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dirty="0">
                <a:latin typeface="Nikosh" pitchFamily="2" charset="0"/>
                <a:cs typeface="Nikosh" pitchFamily="2" charset="0"/>
              </a:rPr>
              <a:t>/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প্রদানকারী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কর্মকর্তাদের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সঙ্গে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তথ্য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প্রার্থীর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নিকট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প্রত্যাশা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৫।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প্রতিকার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বিস্তারিত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পদ্ধতি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৬।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ধারাবাহিকভাবে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উন্নতকরণের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কর্মকাঠামো</a:t>
            </a:r>
            <a:r>
              <a:rPr lang="en-US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মিথস্ক্রিয়ার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বিবরণ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Nikosh" pitchFamily="2" charset="0"/>
                <a:cs typeface="Nikosh" pitchFamily="2" charset="0"/>
              </a:rPr>
              <a:t>৭।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তথ্যের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ফিডব্যাক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ব্যবস্থাপনা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2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 প্রদান প্রতিশ্রুতির কাঠামো</a:t>
            </a:r>
            <a:r>
              <a:rPr lang="en-US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524001"/>
            <a:ext cx="8382000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IN" altLang="en-US" sz="2400" dirty="0" smtClean="0">
                <a:latin typeface="Nikosh" pitchFamily="2" charset="0"/>
                <a:cs typeface="Nikosh" pitchFamily="2" charset="0"/>
              </a:rPr>
              <a:t>মন্ত্রণালয়/বিভাগ/দপ্তর/সংস্থা/কার্যালয়ের জন্য মন্ত্রিপরিষদ সচিব-এঁর নেতৃত্বে গঠিত সরকারি কর্মসম্পাদন ব্যবস্থাপনা সংক্রান্ত জাতীয় কমিটি কর্তৃক 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১৪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সেপ্টেম্বর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, ২০১৫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altLang="en-US" sz="2400" dirty="0" smtClean="0">
                <a:latin typeface="Nikosh" pitchFamily="2" charset="0"/>
                <a:cs typeface="Nikosh" pitchFamily="2" charset="0"/>
              </a:rPr>
              <a:t>অনুমোদিত সিটিজেন্‌স চার্টার-এর কাঠামোতে মোট ৭টি কলাম রয়েছে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;</a:t>
            </a:r>
            <a:r>
              <a:rPr lang="bn-IN" altLang="en-US" sz="2400" dirty="0" smtClean="0">
                <a:latin typeface="Nikosh" pitchFamily="2" charset="0"/>
                <a:cs typeface="Nikosh" pitchFamily="2" charset="0"/>
              </a:rPr>
              <a:t> যা নিম্ন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রূপ</a:t>
            </a:r>
            <a:r>
              <a:rPr lang="bn-IN" altLang="en-US" sz="2400" dirty="0" smtClean="0">
                <a:latin typeface="Nikosh" pitchFamily="2" charset="0"/>
                <a:cs typeface="Nikosh" pitchFamily="2" charset="0"/>
              </a:rPr>
              <a:t>:</a:t>
            </a:r>
            <a:endParaRPr lang="en-US" altLang="en-US" sz="2400" dirty="0" smtClean="0">
              <a:latin typeface="Nikosh" pitchFamily="2" charset="0"/>
              <a:cs typeface="Nikosh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প্রাতিষ্ঠানিক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অভ্যন্তরীণ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প্রযোজ্য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876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28600"/>
            <a:ext cx="8861425" cy="13716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	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bn-BD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 </a:t>
            </a:r>
            <a:r>
              <a:rPr lang="bn-BD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 প্রতিশ্রুতির কাঠামো</a:t>
            </a:r>
            <a:r>
              <a:rPr lang="en-US" sz="6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6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endParaRPr lang="en-US" sz="5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2E658-E7B5-4B23-814D-507F1A09783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8629650" cy="4800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০৩ আগস্ট ২০১৭ তারিখ প্রশাসনিক উন্নয়ন সংক্রান্ত সচিব কমিটি কর্তৃক মাঠ পর্যায়ের সেবা প্রদান প্রতিশ্রুতি (সিটিজেন্‌স চার্টার)-এর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ফরম্যাট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অনুমোদিত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সিটিজেন্‌স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)-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ফর‌ম্যাট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: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প্রাতিষ্ঠানিক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অভ্যন্তরীণ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প্রযোজ্য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24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altLang="en-US" sz="24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FFFF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810000"/>
            <a:ext cx="8569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28600"/>
            <a:ext cx="8861425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bn-IN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সিটিজেন্‌স চার্টারের মৌলিক নীতিমালা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উপাদানসমূহ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1B303-34EA-4664-BC66-A5C9674D2CA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8858250" cy="4681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Nikosh" pitchFamily="2" charset="0"/>
                <a:cs typeface="Nikosh" pitchFamily="2" charset="0"/>
              </a:rPr>
              <a:t>   </a:t>
            </a:r>
            <a:r>
              <a:rPr lang="en-US" b="1" dirty="0" err="1" smtClean="0">
                <a:effectLst/>
                <a:latin typeface="Nikosh" pitchFamily="2" charset="0"/>
                <a:cs typeface="Nikosh" pitchFamily="2" charset="0"/>
              </a:rPr>
              <a:t>সচিবালয়</a:t>
            </a:r>
            <a:r>
              <a:rPr lang="en-US" b="1" dirty="0" smtClean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নির্দেশমালা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 ২০১৪-এর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অনুচ্ছেদ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 ২৫৯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নিম্নবর্ণিত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effectLst/>
                <a:latin typeface="Nikosh" pitchFamily="2" charset="0"/>
                <a:cs typeface="Nikosh" pitchFamily="2" charset="0"/>
              </a:rPr>
              <a:t>অন্তর্ভুক্ত</a:t>
            </a:r>
            <a:r>
              <a:rPr lang="en-US" b="1" dirty="0" smtClean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/>
                <a:latin typeface="Nikosh" pitchFamily="2" charset="0"/>
                <a:cs typeface="Nikosh" pitchFamily="2" charset="0"/>
              </a:rPr>
              <a:t>হবে</a:t>
            </a:r>
            <a:r>
              <a:rPr lang="en-US" b="1" dirty="0">
                <a:effectLst/>
                <a:latin typeface="Nikosh" pitchFamily="2" charset="0"/>
                <a:cs typeface="Nikosh" pitchFamily="2" charset="0"/>
              </a:rPr>
              <a:t>:</a:t>
            </a:r>
          </a:p>
          <a:p>
            <a:pPr marL="514350" indent="-514350" algn="just">
              <a:buFont typeface="Wingdings" pitchFamily="2" charset="2"/>
              <a:buNone/>
              <a:defRPr/>
            </a:pPr>
            <a:r>
              <a:rPr lang="en-US" b="1" dirty="0">
                <a:latin typeface="ণিকশ"/>
                <a:cs typeface="Nikosh" pitchFamily="2" charset="0"/>
              </a:rPr>
              <a:t>১। </a:t>
            </a:r>
            <a:r>
              <a:rPr lang="en-US" b="1" dirty="0" err="1">
                <a:latin typeface="ণিকশ"/>
                <a:cs typeface="Nikosh" pitchFamily="2" charset="0"/>
              </a:rPr>
              <a:t>সুনির্দিষ্ট</a:t>
            </a:r>
            <a:r>
              <a:rPr lang="en-US" b="1" dirty="0">
                <a:latin typeface="ণিকশ"/>
                <a:cs typeface="Nikosh" pitchFamily="2" charset="0"/>
              </a:rPr>
              <a:t> </a:t>
            </a:r>
            <a:r>
              <a:rPr lang="en-US" b="1" dirty="0" err="1">
                <a:latin typeface="ণিকশ"/>
                <a:cs typeface="Nikosh" pitchFamily="2" charset="0"/>
              </a:rPr>
              <a:t>মান</a:t>
            </a:r>
            <a:r>
              <a:rPr lang="en-US" b="1" dirty="0">
                <a:latin typeface="ণিকশ"/>
                <a:cs typeface="Nikosh" pitchFamily="2" charset="0"/>
              </a:rPr>
              <a:t>: </a:t>
            </a:r>
            <a:r>
              <a:rPr lang="en-US" dirty="0" err="1">
                <a:latin typeface="ণিকশ"/>
                <a:cs typeface="Nikosh" pitchFamily="2" charset="0"/>
              </a:rPr>
              <a:t>নির্দিষ্ট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সময়ের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মধ্যে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প্রদানের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প্রমিত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মাপকাঠি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নির্ধারণ</a:t>
            </a:r>
            <a:r>
              <a:rPr lang="en-US" dirty="0">
                <a:latin typeface="ণিকশ"/>
                <a:cs typeface="Nikosh" pitchFamily="2" charset="0"/>
              </a:rPr>
              <a:t>। </a:t>
            </a:r>
            <a:r>
              <a:rPr lang="en-US" dirty="0" err="1" smtClean="0">
                <a:latin typeface="ণিকশ"/>
                <a:cs typeface="Nikosh" pitchFamily="2" charset="0"/>
              </a:rPr>
              <a:t>যেমন</a:t>
            </a:r>
            <a:r>
              <a:rPr lang="en-US" dirty="0" smtClean="0">
                <a:latin typeface="ণিকশ"/>
                <a:cs typeface="Nikosh" pitchFamily="2" charset="0"/>
              </a:rPr>
              <a:t>: </a:t>
            </a:r>
            <a:r>
              <a:rPr lang="en-US" dirty="0" err="1" smtClean="0">
                <a:latin typeface="ণিকশ"/>
                <a:cs typeface="Nikosh" pitchFamily="2" charset="0"/>
              </a:rPr>
              <a:t>সেবা</a:t>
            </a:r>
            <a:r>
              <a:rPr lang="en-US" dirty="0" smtClean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গ্রহণের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মোট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সময়</a:t>
            </a:r>
            <a:r>
              <a:rPr lang="en-US" dirty="0">
                <a:latin typeface="ণিকশ"/>
                <a:cs typeface="Nikosh" pitchFamily="2" charset="0"/>
              </a:rPr>
              <a:t>, </a:t>
            </a:r>
            <a:r>
              <a:rPr lang="en-US" dirty="0" err="1">
                <a:latin typeface="ণিকশ"/>
                <a:cs typeface="Nikosh" pitchFamily="2" charset="0"/>
              </a:rPr>
              <a:t>মোট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ব্যয়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এবং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গমনের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সংখ্যা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হ্রাস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 smtClean="0">
                <a:latin typeface="ণিকশ"/>
                <a:cs typeface="Nikosh" pitchFamily="2" charset="0"/>
              </a:rPr>
              <a:t>ইত্যাদি</a:t>
            </a:r>
            <a:r>
              <a:rPr lang="en-US" dirty="0" smtClean="0">
                <a:latin typeface="ণিকশ"/>
                <a:cs typeface="Nikosh" pitchFamily="2" charset="0"/>
              </a:rPr>
              <a:t>;</a:t>
            </a:r>
            <a:endParaRPr lang="en-US" dirty="0">
              <a:latin typeface="ণিকশ"/>
              <a:cs typeface="Nikosh" pitchFamily="2" charset="0"/>
            </a:endParaRPr>
          </a:p>
          <a:p>
            <a:pPr marL="514350" indent="-514350" algn="just">
              <a:buFont typeface="Wingdings" pitchFamily="2" charset="2"/>
              <a:buNone/>
              <a:defRPr/>
            </a:pPr>
            <a:r>
              <a:rPr lang="en-US" b="1" dirty="0">
                <a:latin typeface="ণিকশ"/>
                <a:cs typeface="Nikosh" pitchFamily="2" charset="0"/>
              </a:rPr>
              <a:t>২। </a:t>
            </a:r>
            <a:r>
              <a:rPr lang="en-US" b="1" dirty="0" err="1">
                <a:latin typeface="ণিকশ"/>
                <a:cs typeface="Nikosh" pitchFamily="2" charset="0"/>
              </a:rPr>
              <a:t>স্বচ্ছতা</a:t>
            </a:r>
            <a:r>
              <a:rPr lang="en-US" b="1" dirty="0">
                <a:latin typeface="ণিকশ"/>
                <a:cs typeface="Nikosh" pitchFamily="2" charset="0"/>
              </a:rPr>
              <a:t>: 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প্রদানকারীর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পরিচয়</a:t>
            </a:r>
            <a:r>
              <a:rPr lang="en-US" dirty="0">
                <a:latin typeface="ণিকশ"/>
                <a:cs typeface="Nikosh" pitchFamily="2" charset="0"/>
              </a:rPr>
              <a:t>,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প্রদান</a:t>
            </a:r>
            <a:r>
              <a:rPr lang="en-US" dirty="0">
                <a:latin typeface="ণিকশ"/>
                <a:cs typeface="Nikosh" pitchFamily="2" charset="0"/>
              </a:rPr>
              <a:t>/</a:t>
            </a:r>
            <a:r>
              <a:rPr lang="en-US" dirty="0" err="1">
                <a:latin typeface="ণিকশ"/>
                <a:cs typeface="Nikosh" pitchFamily="2" charset="0"/>
              </a:rPr>
              <a:t>প্রদানের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খরচ</a:t>
            </a:r>
            <a:r>
              <a:rPr lang="en-US" dirty="0">
                <a:latin typeface="ণিকশ"/>
                <a:cs typeface="Nikosh" pitchFamily="2" charset="0"/>
              </a:rPr>
              <a:t> ও </a:t>
            </a:r>
            <a:r>
              <a:rPr lang="en-US" dirty="0" err="1">
                <a:latin typeface="ণিকশ"/>
                <a:cs typeface="Nikosh" pitchFamily="2" charset="0"/>
              </a:rPr>
              <a:t>সময়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সম্পর্কে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সর্বসাধারণকে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 smtClean="0">
                <a:latin typeface="ণিকশ"/>
                <a:cs typeface="Nikosh" pitchFamily="2" charset="0"/>
              </a:rPr>
              <a:t>অবহিতকরণ</a:t>
            </a:r>
            <a:r>
              <a:rPr lang="en-US" dirty="0" smtClean="0">
                <a:latin typeface="ণিকশ"/>
                <a:cs typeface="Nikosh" pitchFamily="2" charset="0"/>
              </a:rPr>
              <a:t>;</a:t>
            </a:r>
            <a:endParaRPr lang="en-US" dirty="0">
              <a:latin typeface="ণিকশ"/>
              <a:cs typeface="Nikosh" pitchFamily="2" charset="0"/>
            </a:endParaRPr>
          </a:p>
          <a:p>
            <a:pPr marL="514350" indent="-514350" algn="just">
              <a:buFont typeface="Wingdings" pitchFamily="2" charset="2"/>
              <a:buNone/>
              <a:defRPr/>
            </a:pPr>
            <a:r>
              <a:rPr lang="en-US" b="1" dirty="0">
                <a:latin typeface="ণিকশ"/>
                <a:cs typeface="Nikosh" pitchFamily="2" charset="0"/>
              </a:rPr>
              <a:t>৩। </a:t>
            </a:r>
            <a:r>
              <a:rPr lang="en-US" b="1" dirty="0" err="1">
                <a:latin typeface="ণিকশ"/>
                <a:cs typeface="Nikosh" pitchFamily="2" charset="0"/>
              </a:rPr>
              <a:t>পছন্দের</a:t>
            </a:r>
            <a:r>
              <a:rPr lang="en-US" b="1" dirty="0">
                <a:latin typeface="ণিকশ"/>
                <a:cs typeface="Nikosh" pitchFamily="2" charset="0"/>
              </a:rPr>
              <a:t> </a:t>
            </a:r>
            <a:r>
              <a:rPr lang="en-US" b="1" dirty="0" err="1">
                <a:latin typeface="ণিকশ"/>
                <a:cs typeface="Nikosh" pitchFamily="2" charset="0"/>
              </a:rPr>
              <a:t>সুযোগ</a:t>
            </a:r>
            <a:r>
              <a:rPr lang="en-US" b="1" dirty="0">
                <a:latin typeface="ণিকশ"/>
                <a:cs typeface="Nikosh" pitchFamily="2" charset="0"/>
              </a:rPr>
              <a:t>: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প্রহণকারীকে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যতদূর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সম্ভব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পছন্দের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সুযোগ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 smtClean="0">
                <a:latin typeface="ণিকশ"/>
                <a:cs typeface="Nikosh" pitchFamily="2" charset="0"/>
              </a:rPr>
              <a:t>প্রদান</a:t>
            </a:r>
            <a:r>
              <a:rPr lang="en-US" dirty="0" smtClean="0">
                <a:latin typeface="ণিকশ"/>
                <a:cs typeface="Nikosh" pitchFamily="2" charset="0"/>
              </a:rPr>
              <a:t>;</a:t>
            </a:r>
            <a:endParaRPr lang="en-US" dirty="0">
              <a:latin typeface="ণিকশ"/>
              <a:cs typeface="Nikosh" pitchFamily="2" charset="0"/>
            </a:endParaRPr>
          </a:p>
          <a:p>
            <a:pPr marL="514350" indent="-514350" algn="just">
              <a:buFont typeface="Wingdings" pitchFamily="2" charset="2"/>
              <a:buNone/>
              <a:defRPr/>
            </a:pPr>
            <a:r>
              <a:rPr lang="en-US" b="1" dirty="0">
                <a:latin typeface="ণিকশ"/>
                <a:cs typeface="Nikosh" pitchFamily="2" charset="0"/>
              </a:rPr>
              <a:t>৪। </a:t>
            </a:r>
            <a:r>
              <a:rPr lang="en-US" b="1" dirty="0" err="1">
                <a:latin typeface="ণিকশ"/>
                <a:cs typeface="Nikosh" pitchFamily="2" charset="0"/>
              </a:rPr>
              <a:t>সৌজন্য</a:t>
            </a:r>
            <a:r>
              <a:rPr lang="en-US" b="1" dirty="0">
                <a:latin typeface="ণিকশ"/>
                <a:cs typeface="Nikosh" pitchFamily="2" charset="0"/>
              </a:rPr>
              <a:t>: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 smtClean="0">
                <a:latin typeface="ণিকশ"/>
                <a:cs typeface="Nikosh" pitchFamily="2" charset="0"/>
              </a:rPr>
              <a:t>গ্রহণকারীর</a:t>
            </a:r>
            <a:r>
              <a:rPr lang="en-US" dirty="0" smtClean="0">
                <a:latin typeface="ণিকশ"/>
                <a:cs typeface="Nikosh" pitchFamily="2" charset="0"/>
              </a:rPr>
              <a:t> </a:t>
            </a:r>
            <a:r>
              <a:rPr lang="en-US" dirty="0" err="1" smtClean="0">
                <a:latin typeface="ণিকশ"/>
                <a:cs typeface="Nikosh" pitchFamily="2" charset="0"/>
              </a:rPr>
              <a:t>সাথে</a:t>
            </a:r>
            <a:r>
              <a:rPr lang="en-US" dirty="0" smtClean="0">
                <a:latin typeface="ণিকশ"/>
                <a:cs typeface="Nikosh" pitchFamily="2" charset="0"/>
              </a:rPr>
              <a:t> </a:t>
            </a:r>
            <a:r>
              <a:rPr lang="en-US" dirty="0" err="1" smtClean="0">
                <a:latin typeface="ণিকশ"/>
                <a:cs typeface="Nikosh" pitchFamily="2" charset="0"/>
              </a:rPr>
              <a:t>সৌজন্যমূলক</a:t>
            </a:r>
            <a:r>
              <a:rPr lang="en-US" dirty="0" smtClean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ব্যবহার</a:t>
            </a:r>
            <a:r>
              <a:rPr lang="en-US" dirty="0">
                <a:latin typeface="ণিকশ"/>
                <a:cs typeface="Nikosh" pitchFamily="2" charset="0"/>
              </a:rPr>
              <a:t>, </a:t>
            </a:r>
            <a:r>
              <a:rPr lang="en-US" dirty="0" err="1">
                <a:latin typeface="ণিকশ"/>
                <a:cs typeface="Nikosh" pitchFamily="2" charset="0"/>
              </a:rPr>
              <a:t>আগে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আসলে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আগে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সেবা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প্রদান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এবং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ভুল</a:t>
            </a:r>
            <a:r>
              <a:rPr lang="en-US" dirty="0">
                <a:latin typeface="ণিকশ"/>
                <a:cs typeface="Nikosh" pitchFamily="2" charset="0"/>
              </a:rPr>
              <a:t> ও </a:t>
            </a:r>
            <a:r>
              <a:rPr lang="en-US" dirty="0" err="1">
                <a:latin typeface="ণিকশ"/>
                <a:cs typeface="Nikosh" pitchFamily="2" charset="0"/>
              </a:rPr>
              <a:t>অপারগতার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জন্য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ক্ষমা</a:t>
            </a:r>
            <a:r>
              <a:rPr lang="en-US" dirty="0">
                <a:latin typeface="ণিকশ"/>
                <a:cs typeface="Nikosh" pitchFamily="2" charset="0"/>
              </a:rPr>
              <a:t> </a:t>
            </a:r>
            <a:r>
              <a:rPr lang="en-US" dirty="0" err="1">
                <a:latin typeface="ণিকশ"/>
                <a:cs typeface="Nikosh" pitchFamily="2" charset="0"/>
              </a:rPr>
              <a:t>প্রার্থনা</a:t>
            </a:r>
            <a:endParaRPr lang="en-US" dirty="0">
              <a:latin typeface="ণিকশ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3400"/>
            <a:ext cx="8861425" cy="12192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bn-IN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সিটিজেন্‌স চার্টারের মৌলিক নীতিমালা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উপাদানসমূহ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চলমান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15786-D3F5-4307-A530-57EC0560FE2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8858250" cy="449580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en-US" b="1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b="1" dirty="0">
                <a:latin typeface="Nikosh" pitchFamily="2" charset="0"/>
                <a:cs typeface="Nikosh" pitchFamily="2" charset="0"/>
              </a:rPr>
              <a:t>৫।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উত্থাপন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যথাসময়ে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অপারগতার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ঊর্দ্ধতন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কর্তৃপক্ষকে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অবহিত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করবার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ব্যবস্থাসহ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ভুলত্রুটি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দৃষ্টিগোচর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প্রতিকারমূলক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b="1" dirty="0">
                <a:latin typeface="Nikosh" pitchFamily="2" charset="0"/>
                <a:cs typeface="Nikosh" pitchFamily="2" charset="0"/>
              </a:rPr>
              <a:t>৬।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সমমর্যাদা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আর্থিক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মূল্য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সকল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গ্রহনণকারীকে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সমমর্যাদা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প্রদানকারীকে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পরিমাণ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পারিশ্রমিক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dirty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প্রদত্ত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বিপরীতে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Value for money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b="1" dirty="0">
                <a:latin typeface="Nikosh" pitchFamily="2" charset="0"/>
                <a:cs typeface="Nikosh" pitchFamily="2" charset="0"/>
              </a:rPr>
              <a:t>৭।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আবেদনের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প্রেক্ষিতে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নাগরিকগণের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আবেদনের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প্রেক্ষিতে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2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/>
          </p:cNvPicPr>
          <p:nvPr/>
        </p:nvPicPr>
        <p:blipFill>
          <a:blip r:embed="rId2" cstate="print"/>
          <a:srcRect l="14104" t="30769" r="60097" b="47862"/>
          <a:stretch>
            <a:fillRect/>
          </a:stretch>
        </p:blipFill>
        <p:spPr>
          <a:xfrm>
            <a:off x="914400" y="609600"/>
            <a:ext cx="7772400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304800" y="304801"/>
            <a:ext cx="8229600" cy="8683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ত্রুটি-বিচ্যুতিসমূহ</a:t>
            </a:r>
            <a:endParaRPr lang="en-US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81000" y="1219202"/>
            <a:ext cx="7848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bn-BD" sz="2800" b="1" dirty="0">
                <a:latin typeface="Nikosh" pitchFamily="2" charset="0"/>
                <a:ea typeface="Times New Roman" pitchFamily="18" charset="0"/>
                <a:cs typeface="Nikosh" pitchFamily="2" charset="0"/>
              </a:rPr>
              <a:t>সেবার নাম</a:t>
            </a:r>
            <a:r>
              <a:rPr lang="en-US" sz="2800" b="1" dirty="0">
                <a:latin typeface="Nikosh" pitchFamily="2" charset="0"/>
                <a:ea typeface="Times New Roman" pitchFamily="18" charset="0"/>
                <a:cs typeface="Nikosh" pitchFamily="2" charset="0"/>
              </a:rPr>
              <a:t> (</a:t>
            </a:r>
            <a:r>
              <a:rPr lang="bn-BD" sz="28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সেবার নাম সুনির্দিষ্ট ভাবে উল্লেখ করতে হবে</a:t>
            </a:r>
            <a:r>
              <a:rPr lang="en-US" sz="2800" b="1" dirty="0">
                <a:latin typeface="Nikosh" pitchFamily="2" charset="0"/>
                <a:ea typeface="Times New Roman" pitchFamily="18" charset="0"/>
                <a:cs typeface="Nikosh" pitchFamily="2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en-US" sz="2800" b="1" dirty="0"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05001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charset="0"/>
              <a:buNone/>
              <a:defRPr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১। সেবার নাম সঠিকভাবে না থাকা।  একই নামের মধ্যে একাধিক সেবাকে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অন্তর্ভুক্ত রাখা;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177800" indent="-177800" algn="just">
              <a:buFont typeface="Arial" charset="0"/>
              <a:buNone/>
              <a:defRPr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২।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ইনপুট এবং প্রসেসকে সেবা হিসাবে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দেখানো;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177800" indent="-177800" algn="just">
              <a:buFont typeface="Arial" charset="0"/>
              <a:buNone/>
              <a:defRPr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৩।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সেবার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ধর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ন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/গ্রহ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তার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ভিন্নতা অনুযায়ী পৃথক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পৃথকভাবে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সেবার নাম</a:t>
            </a:r>
            <a:r>
              <a:rPr lang="en-US" sz="28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সিটিজেন্‌স</a:t>
            </a:r>
            <a:r>
              <a:rPr lang="en-US" sz="28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চার্টার</a:t>
            </a:r>
            <a:r>
              <a:rPr lang="en-US" sz="28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-এ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উল্লেখ না করা;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177800" indent="-177800" algn="just">
              <a:buFont typeface="Arial" charset="0"/>
              <a:buNone/>
              <a:defRPr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৪</a:t>
            </a:r>
            <a:r>
              <a:rPr lang="hi-IN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রুটিন কাজ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প্রটোকল/বদল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/মামলা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র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জবাব/সার্কিট হাউস ব্যবস্থাপনা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সিটিজেন্‌স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-এ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উল্লেখ করা;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৫।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অন্য কার্যালয়ের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নিজ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উল্লেখ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৬।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কার্যাবলিকে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সিটিজেন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হিসাবে চালিয়ে দেওয়া।</a:t>
            </a:r>
            <a:endParaRPr lang="en-US" sz="2800" b="1" dirty="0">
              <a:latin typeface="Nikosh" pitchFamily="2" charset="0"/>
              <a:ea typeface="Times New Roman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ত্রুটি-বিচ্যুতিসমূহ</a:t>
            </a:r>
            <a:endParaRPr lang="en-US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81000" y="1066800"/>
            <a:ext cx="7848600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n-BD" sz="32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সেবা প্রদান পদ্ধতি</a:t>
            </a:r>
            <a:r>
              <a:rPr lang="en-US" sz="32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সেবাদানের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bn-BD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সম্পূর্ণ প্রক্রিয়া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র</a:t>
            </a:r>
            <a:r>
              <a:rPr lang="bn-BD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সংক্ষিপ্ত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বর্ণনা</a:t>
            </a:r>
            <a:r>
              <a:rPr lang="en-US" sz="2400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)</a:t>
            </a:r>
            <a:endParaRPr lang="en-US" sz="2400" b="1" dirty="0">
              <a:solidFill>
                <a:schemeClr val="accent1"/>
              </a:solidFill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81000" y="1600202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charset="0"/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১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বিস্তারিত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1100" dirty="0">
              <a:latin typeface="Nikosh" pitchFamily="2" charset="0"/>
              <a:cs typeface="Nikosh" pitchFamily="2" charset="0"/>
            </a:endParaRPr>
          </a:p>
          <a:p>
            <a:pPr marL="177800" indent="-177800">
              <a:buFont typeface="Arial" charset="0"/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২।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অন্যের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কাজকে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বর্ণনা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Times New Roman" pitchFamily="18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ea typeface="Times New Roman" pitchFamily="18" charset="0"/>
                <a:cs typeface="Nikosh" pitchFamily="2" charset="0"/>
              </a:rPr>
              <a:t>; </a:t>
            </a:r>
            <a:r>
              <a:rPr lang="en-US" sz="2400" dirty="0" err="1" smtClean="0">
                <a:latin typeface="Nikosh" pitchFamily="2" charset="0"/>
                <a:ea typeface="Times New Roman" pitchFamily="18" charset="0"/>
                <a:cs typeface="Nikosh" pitchFamily="2" charset="0"/>
              </a:rPr>
              <a:t>এবং</a:t>
            </a:r>
            <a:endParaRPr lang="en-US" sz="2400" dirty="0">
              <a:latin typeface="Nikosh" pitchFamily="2" charset="0"/>
              <a:ea typeface="Times New Roman" pitchFamily="18" charset="0"/>
              <a:cs typeface="Nikosh" pitchFamily="2" charset="0"/>
            </a:endParaRPr>
          </a:p>
          <a:p>
            <a:pPr marL="177800" indent="-177800">
              <a:buFont typeface="Arial" charset="0"/>
              <a:buNone/>
            </a:pP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৩।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সেবা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প্রদান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পদ্ধতি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সুস্পষ্টভাবে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উল্লেখ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না</a:t>
            </a:r>
            <a:r>
              <a:rPr lang="en-US" sz="24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Times New Roman" pitchFamily="18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ea typeface="Times New Roman" pitchFamily="18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2743203"/>
            <a:ext cx="78486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n-BD" sz="2800" b="1" dirty="0" smtClean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প্রয়োজনীয় </a:t>
            </a:r>
            <a:r>
              <a:rPr lang="bn-BD" sz="28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কাগজপত্র এবং প্রাপ্তিস্থান</a:t>
            </a:r>
            <a:endParaRPr lang="en-US" sz="2800" b="1" dirty="0">
              <a:solidFill>
                <a:schemeClr val="accent1"/>
              </a:solidFill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32766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 algn="just">
              <a:buFont typeface="Arial" charset="0"/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আবেদন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পত্রের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কোন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নির্ধারিত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ফরম্যাট/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তথ্য উপাত্ত থাকা প্রয়োজন তা উল্লেখ না থাকা;</a:t>
            </a:r>
          </a:p>
          <a:p>
            <a:pPr marL="287338" indent="-287338" algn="just">
              <a:buFont typeface="Arial" charset="0"/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আবেদনপত্রের সাথে সংযোজনী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যে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সকল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দলিল/দস্তাবেজ,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ডকুমেন্ট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প্রয়োজন হয় তার  পূর্ণাঙ্গ তালিকা না থাকা;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charset="0"/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প্রয়োজনের অতিরিক্ত কাগজপত্র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করা;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charset="0"/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৪। </a:t>
            </a:r>
            <a:r>
              <a:rPr lang="bn-BD" sz="2400">
                <a:latin typeface="Nikosh" pitchFamily="2" charset="0"/>
                <a:cs typeface="Nikosh" pitchFamily="2" charset="0"/>
              </a:rPr>
              <a:t>চাহিত </a:t>
            </a:r>
            <a:r>
              <a:rPr lang="bn-BD" sz="2400" smtClean="0">
                <a:latin typeface="Nikosh" pitchFamily="2" charset="0"/>
                <a:cs typeface="Nikosh" pitchFamily="2" charset="0"/>
              </a:rPr>
              <a:t>কাগজপত্র</a:t>
            </a:r>
            <a:r>
              <a:rPr lang="en-US" sz="2400" smtClean="0">
                <a:latin typeface="Nikosh" pitchFamily="2" charset="0"/>
                <a:cs typeface="Nikosh" pitchFamily="2" charset="0"/>
              </a:rPr>
              <a:t>ে</a:t>
            </a:r>
            <a:r>
              <a:rPr lang="bn-BD" sz="2400" smtClean="0">
                <a:latin typeface="Nikosh" pitchFamily="2" charset="0"/>
                <a:cs typeface="Nikosh" pitchFamily="2" charset="0"/>
              </a:rPr>
              <a:t>র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ধর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ন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(মূল/সত্যায়িত/ফটোকপি/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পির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সংখ্যা)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সুনির্দিষ্টভাবে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উল্লেখ না থাকা;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charset="0"/>
              <a:buNone/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৫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প্রয়োজনীয়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কাগজ পত্রের কলামে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পূর্ণাঙ্গ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তালিকা উল্লেখ না করে  “নীতিমালা/আইন অনুযায়ী” শব্দগুলো ব্যবহার করা;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charset="0"/>
              <a:buNone/>
            </a:pPr>
            <a:endParaRPr lang="en-US" sz="2400" dirty="0"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153400" cy="59872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ত্রুটি-বিচ্যুতিসমূহ</a:t>
            </a:r>
            <a:endParaRPr lang="en-US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81000" y="685800"/>
            <a:ext cx="78486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rgbClr val="0000FF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সেবামূল্য এবং পরিশোধ পদ্ধতি</a:t>
            </a:r>
            <a:endParaRPr lang="en-US" sz="2800" b="1" dirty="0">
              <a:solidFill>
                <a:schemeClr val="accent1"/>
              </a:solidFill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 algn="just"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সেবা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মূল্য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্‌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হিসাব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নম্বরে/কোডে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/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কোথায়,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কখন,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জমা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প্রদান করতে হবে সে তথ্য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স্পষ্টভাবে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উল্লেখ না করা;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চালানের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মাধ্যমে অর্থ জমা প্রদানের ক্ষেত্রে চালানের খাত বা অর্থনৈতিক কোড স্পষ্টভাবে উল্লেখ না 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;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ো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ব্যাংকে ফি/চার্জ জমাদানের ক্ষেত্রে সংশ্লিষ্ট ব্যাংকের হিসাব নম্বর ও শাখার নাম উল্লেখ না 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এবং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ো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সেবা প্রদানে সেবামূল্যের প্রয়োজন না হলে “বিনামূল্যে” শব্দটি উল্লেখ না 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;</a:t>
            </a: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 marL="287338" indent="-287338" algn="just">
              <a:buFont typeface="Arial" charset="0"/>
              <a:buNone/>
            </a:pPr>
            <a:endParaRPr lang="en-US" sz="2400" dirty="0"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3772956"/>
            <a:ext cx="8686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/>
            <a:r>
              <a:rPr lang="bn-BD" sz="2800" b="1" dirty="0" smtClean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সেবা প্রদানের সময়সীমা</a:t>
            </a:r>
            <a:endParaRPr lang="en-US" sz="2800" b="1" dirty="0" smtClean="0">
              <a:solidFill>
                <a:schemeClr val="accent1"/>
              </a:solidFill>
              <a:latin typeface="Nikosh" pitchFamily="2" charset="0"/>
              <a:ea typeface="Times New Roman" pitchFamily="18" charset="0"/>
              <a:cs typeface="Nikosh" pitchFamily="2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সেবা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প্রদানের জন্য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যুক্তিস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ঙ্গত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সময় নির্ধারণ না করা; 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সেবা প্রদানের জন্য নির্ধারিত সময় সুনির্দিষ্ট  না থাকা 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৩-৪ মাস);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শর্ত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সাপেক্ষে সময় নির্ধারণ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(যেমন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তদন্ত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প্রতিবেদন প্রাপ্তি সাপেক্ষে ৭ দিন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পঞ্জিকা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দিবস বা  কর্ম দিবস তা স্পষ্টভাবে উল্লেখ না করা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;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এবং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সেবা প্রদানে প্রযোজ্য সময় সেবা প্রদান প্রতিশ্রুতি প্রবর্তনের পূর্বের চেয়ে বেশি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81000"/>
            <a:ext cx="8861425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বাস্তবায়নে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নির্দেশনাসমূহ</a:t>
            </a:r>
            <a:endParaRPr lang="en-US" sz="4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33992-A2C2-4E91-8EA9-BB12D6A4C0B3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905000"/>
            <a:ext cx="8858250" cy="4327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5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3500" b="1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5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sz="3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বাস্তবায়নের</a:t>
            </a:r>
            <a:r>
              <a:rPr lang="en-US" sz="3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 smtClean="0">
                <a:latin typeface="Nikosh" pitchFamily="2" charset="0"/>
                <a:cs typeface="Nikosh" pitchFamily="2" charset="0"/>
              </a:rPr>
              <a:t>নিম্নোক্ত</a:t>
            </a:r>
            <a:r>
              <a:rPr lang="en-US" sz="35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নির্দেশিকাসমূহ</a:t>
            </a:r>
            <a:r>
              <a:rPr lang="en-US" sz="3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500" b="1" dirty="0" err="1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3500" b="1" dirty="0" smtClean="0">
                <a:latin typeface="Nikosh" pitchFamily="2" charset="0"/>
                <a:cs typeface="Nikosh" pitchFamily="2" charset="0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>
                <a:latin typeface="Nikosh" pitchFamily="2" charset="0"/>
                <a:cs typeface="Nikosh" pitchFamily="2" charset="0"/>
              </a:rPr>
              <a:t>ক.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সচিবালয়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নির্দেশমালা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২০১৪-এর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অষ্টম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>
                <a:latin typeface="Nikosh" pitchFamily="2" charset="0"/>
                <a:cs typeface="Nikosh" pitchFamily="2" charset="0"/>
              </a:rPr>
              <a:t>খ.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সিটিজেনস্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নির্দেশিকা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২০১৭ 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800" dirty="0"/>
          </a:p>
          <a:p>
            <a:pPr algn="just">
              <a:buFont typeface="Wingdings" pitchFamily="2" charset="2"/>
              <a:buNone/>
              <a:defRPr/>
            </a:pP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ত্রুটি-বিচ্যুতিসমূহ</a:t>
            </a:r>
            <a:endParaRPr lang="en-US" sz="36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79991" y="1553932"/>
            <a:ext cx="7848600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 </a:t>
            </a:r>
            <a:r>
              <a:rPr lang="bn-BD" sz="2400" b="1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প্রাপ্ত কর্মকর্তা</a:t>
            </a:r>
            <a:endParaRPr lang="en-US" sz="2400" dirty="0">
              <a:solidFill>
                <a:srgbClr val="0000FF"/>
              </a:solidFill>
              <a:latin typeface="Nikosh" pitchFamily="2" charset="0"/>
              <a:ea typeface="Times New Roman" pitchFamily="18" charset="0"/>
              <a:cs typeface="Nikosh" pitchFamily="2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79991" y="2286000"/>
            <a:ext cx="8686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buFont typeface="Wingdings" pitchFamily="2" charset="2"/>
              <a:buChar char="v"/>
            </a:pP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দায়িত্বপ্রাপ্ত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কর্মকর্তার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পদ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টেলিফোন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নম্বর ও ই-মেইল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সুনির্দিষ্টভাবে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উল্লেখ না করা;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Wingdings" pitchFamily="2" charset="2"/>
              <a:buChar char="v"/>
            </a:pP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সংশ্লিষ্ট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এলাকার টেলিফোন নম্বর লেখার পূর্বে কোড নম্বর উল্লেখ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</a:p>
          <a:p>
            <a:pPr marL="231775" indent="-231775">
              <a:buFont typeface="Wingdings" pitchFamily="2" charset="2"/>
              <a:buChar char="v"/>
            </a:pP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ফোন/মোবাইল ফোন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পরিবর্তিত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ফোন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আপডেট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Wingdings" pitchFamily="2" charset="2"/>
              <a:buChar char="v"/>
            </a:pP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দায়িত্বপ্রাপ্ত কর্মকর্তার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উল্লেখ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marL="231775" indent="-231775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আওতাধীন অধিদপ্তর/সংস্থা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প্রতিষ্ঠান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কর্তৃক প্রদত্ত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-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আওতাধীন </a:t>
            </a:r>
            <a:r>
              <a:rPr lang="bn-IN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দপ্তর/সংস্থা</a:t>
            </a:r>
            <a:r>
              <a:rPr lang="bn-BD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bn-IN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অন্যান্য প্রতিষ্ঠানসমূহের সিটিজেন্‌স চার্টার লিঙ্ক আকারে যুক্ত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400" b="1" dirty="0" smtClean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  <a:p>
            <a:pPr marL="231775" indent="-231775"/>
            <a:endParaRPr lang="en-US" sz="2400" dirty="0" smtClean="0">
              <a:solidFill>
                <a:srgbClr val="009900"/>
              </a:solidFill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Wingdings" pitchFamily="2" charset="2"/>
              <a:buChar char="§"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আপনার কাছে আমাদের প্রত্যাশা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যথাযথভাবে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marL="231775" indent="-231775"/>
            <a:endParaRPr lang="en-US" sz="2400" b="1" dirty="0" smtClean="0">
              <a:solidFill>
                <a:srgbClr val="009900"/>
              </a:solidFill>
              <a:latin typeface="Nikosh" pitchFamily="2" charset="0"/>
              <a:cs typeface="Nikosh" pitchFamily="2" charset="0"/>
            </a:endParaRPr>
          </a:p>
          <a:p>
            <a:pPr marL="231775" indent="-231775">
              <a:buFont typeface="Wingdings" pitchFamily="2" charset="2"/>
              <a:buChar char="v"/>
            </a:pP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17066"/>
              </p:ext>
            </p:extLst>
          </p:nvPr>
        </p:nvGraphicFramePr>
        <p:xfrm>
          <a:off x="304800" y="1524000"/>
          <a:ext cx="7543800" cy="5105396"/>
        </p:xfrm>
        <a:graphic>
          <a:graphicData uri="http://schemas.openxmlformats.org/drawingml/2006/table">
            <a:tbl>
              <a:tblPr/>
              <a:tblGrid>
                <a:gridCol w="992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Calibri"/>
                          <a:ea typeface="Times New Roman"/>
                          <a:cs typeface="Nikosh"/>
                        </a:rPr>
                        <a:t>ক্রমিক</a:t>
                      </a:r>
                      <a:endParaRPr lang="en-US" sz="24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1" dirty="0">
                          <a:latin typeface="Calibri"/>
                          <a:ea typeface="Times New Roman"/>
                          <a:cs typeface="Nikosh"/>
                        </a:rPr>
                        <a:t>প্রতিশ্রুত/কাঙ্ক্ষিত সেবা প্রাপ্তির লক্ষ্যে করণীয়</a:t>
                      </a:r>
                      <a:endParaRPr lang="en-US" sz="24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Calibri"/>
                          <a:ea typeface="Times New Roman"/>
                          <a:cs typeface="Nikosh"/>
                        </a:rPr>
                        <a:t>১</a:t>
                      </a:r>
                      <a:r>
                        <a:rPr lang="en-US" sz="2400">
                          <a:latin typeface="Nikosh"/>
                          <a:ea typeface="Times New Roman"/>
                          <a:cs typeface="Vrinda"/>
                        </a:rPr>
                        <a:t>.</a:t>
                      </a:r>
                      <a:endParaRPr lang="en-US" sz="24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ত্রুটিমুক্ত ও স্বয়ংসম্পূর্ণ আবেদন সংশ্লিষ্ট কার্যালয়ে জমা প্রদান;  </a:t>
                      </a:r>
                      <a:endParaRPr lang="en-US" sz="2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Calibri"/>
                          <a:ea typeface="Times New Roman"/>
                          <a:cs typeface="Nikosh"/>
                        </a:rPr>
                        <a:t>২</a:t>
                      </a:r>
                      <a:r>
                        <a:rPr lang="en-US" sz="2400" dirty="0">
                          <a:latin typeface="Nikosh"/>
                          <a:ea typeface="Times New Roman"/>
                          <a:cs typeface="Vrinda"/>
                        </a:rPr>
                        <a:t>.</a:t>
                      </a:r>
                      <a:endParaRPr lang="en-US" sz="2400" dirty="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যথাযথ প্রক্রিয়ায় প্রয়োজনীয় চার্জ/ফিস পরিশোধ করা;</a:t>
                      </a:r>
                      <a:endParaRPr lang="en-US" sz="2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Calibri"/>
                          <a:ea typeface="Times New Roman"/>
                          <a:cs typeface="Nikosh"/>
                        </a:rPr>
                        <a:t>৩</a:t>
                      </a:r>
                      <a:r>
                        <a:rPr lang="en-US" sz="2400">
                          <a:latin typeface="Nikosh"/>
                          <a:ea typeface="Times New Roman"/>
                          <a:cs typeface="Vrinda"/>
                        </a:rPr>
                        <a:t>.</a:t>
                      </a:r>
                      <a:endParaRPr lang="en-US" sz="24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প্রযোজ্য ক্ষেত্রে মোবাইল মেসেজ</a:t>
                      </a:r>
                      <a:r>
                        <a:rPr lang="en-US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ই</a:t>
                      </a:r>
                      <a:r>
                        <a:rPr lang="en-US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-</a:t>
                      </a: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মেইল ঠিকানায় প্রেরিত নির্দেশনা অনুসরণ করা</a:t>
                      </a:r>
                      <a:r>
                        <a:rPr lang="en-US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Calibri"/>
                          <a:ea typeface="Times New Roman"/>
                          <a:cs typeface="Nikosh"/>
                        </a:rPr>
                        <a:t>৪</a:t>
                      </a:r>
                      <a:r>
                        <a:rPr lang="en-US" sz="2400">
                          <a:latin typeface="Nikosh"/>
                          <a:ea typeface="Times New Roman"/>
                          <a:cs typeface="Vrinda"/>
                        </a:rPr>
                        <a:t>.</a:t>
                      </a:r>
                      <a:endParaRPr lang="en-US" sz="24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সাক্ষাতের জন্য ধার্য তারিখ ও সময়ে উপস্থিত থাকা; </a:t>
                      </a:r>
                      <a:endParaRPr lang="en-US" sz="2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Calibri"/>
                          <a:ea typeface="Times New Roman"/>
                          <a:cs typeface="Nikosh"/>
                        </a:rPr>
                        <a:t>৫</a:t>
                      </a:r>
                      <a:r>
                        <a:rPr lang="en-US" sz="2400">
                          <a:latin typeface="Nikosh"/>
                          <a:ea typeface="Times New Roman"/>
                          <a:cs typeface="Vrinda"/>
                        </a:rPr>
                        <a:t>.</a:t>
                      </a:r>
                      <a:endParaRPr lang="en-US" sz="24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সেবা গ্রহণের জন্য অনাবশ্যক ফোন</a:t>
                      </a:r>
                      <a:r>
                        <a:rPr lang="en-US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তদবির না করা</a:t>
                      </a:r>
                      <a:r>
                        <a:rPr lang="bn-BD" sz="2400" dirty="0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;</a:t>
                      </a:r>
                      <a:r>
                        <a:rPr lang="en-US" sz="2400" dirty="0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এবং</a:t>
                      </a:r>
                      <a:endParaRPr lang="en-US" sz="2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>
                          <a:latin typeface="Calibri"/>
                          <a:ea typeface="Times New Roman"/>
                          <a:cs typeface="Nikosh"/>
                        </a:rPr>
                        <a:t>৬</a:t>
                      </a:r>
                      <a:r>
                        <a:rPr lang="en-US" sz="2400">
                          <a:latin typeface="Nikosh"/>
                          <a:ea typeface="Times New Roman"/>
                          <a:cs typeface="Vrinda"/>
                        </a:rPr>
                        <a:t>.</a:t>
                      </a:r>
                      <a:endParaRPr lang="en-US" sz="2400">
                        <a:latin typeface="Calibri"/>
                        <a:ea typeface="Times New Roman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প্রয়োজনমত অন্যান্য তথ্যাদি প্রদান করা।</a:t>
                      </a:r>
                      <a:endParaRPr lang="en-US" sz="2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060" name="Rectangle 1"/>
          <p:cNvSpPr>
            <a:spLocks noChangeArrowheads="1"/>
          </p:cNvSpPr>
          <p:nvPr/>
        </p:nvSpPr>
        <p:spPr bwMode="auto">
          <a:xfrm>
            <a:off x="304800" y="304803"/>
            <a:ext cx="8458200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 eaLnBrk="0" hangingPunct="0"/>
            <a:endParaRPr lang="bn-IN" sz="2400" b="1" dirty="0">
              <a:solidFill>
                <a:srgbClr val="FF0000"/>
              </a:solidFill>
              <a:latin typeface="Nikosh" pitchFamily="2" charset="0"/>
              <a:cs typeface="Times New Roman" pitchFamily="18" charset="0"/>
            </a:endParaRPr>
          </a:p>
          <a:p>
            <a:pPr indent="457200" algn="ctr" eaLnBrk="0" hangingPunct="0"/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গ্রহণকারীর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প্রদানকারীর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প্রত্যাশা</a:t>
            </a:r>
            <a:endParaRPr lang="en-US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1" y="1905000"/>
          <a:ext cx="7696201" cy="4748022"/>
        </p:xfrm>
        <a:graphic>
          <a:graphicData uri="http://schemas.openxmlformats.org/drawingml/2006/table">
            <a:tbl>
              <a:tblPr/>
              <a:tblGrid>
                <a:gridCol w="60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ক্রমিক</a:t>
                      </a:r>
                      <a:endParaRPr lang="en-US" sz="18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কখন যোগাযোগ করবেন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 সঙ্গে যোগাযোগ করবেন</a:t>
                      </a:r>
                      <a:endParaRPr lang="en-US" sz="18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যোগাযোগের ঠিকানা</a:t>
                      </a:r>
                      <a:endParaRPr lang="en-US" sz="18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>
                          <a:solidFill>
                            <a:srgbClr val="000000"/>
                          </a:solidFill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নিষ্পত্তির সময়সীমা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দায়িত্বপ্রাপ্ত কর্মকর্তা সমাধান দিতে </a:t>
                      </a: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ব্যর্থ </a:t>
                      </a:r>
                      <a:r>
                        <a:rPr lang="en-US" sz="180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হলে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অভিযোগ নিষ্পত্তি কর্মকর্তা </a:t>
                      </a: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(</a:t>
                      </a: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অনিক</a:t>
                      </a: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</a:t>
                      </a: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নাম ও পদবি: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ফোন: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ইমেইল: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ওয়েব: 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৩০ কার্যদিবস</a:t>
                      </a: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BD" sz="18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</a:t>
                      </a:r>
                      <a:endParaRPr lang="en-US" sz="18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অভিযোগ নিষ্পত্তি কর্মকর্তা নির্দিষ্ট সময়ে সমাধান দিতে </a:t>
                      </a: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ব্যর্থ </a:t>
                      </a:r>
                      <a:r>
                        <a:rPr lang="en-US" sz="180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হলে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আপিল কর্মকর্তা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নাম ও পদবি: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ফোন: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ইমেইল: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ওয়েব: 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২০ কার্যদিবস</a:t>
                      </a: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আপিল কর্মকর্তা নির্দিষ্ট সময়ে সমাধান দিতে </a:t>
                      </a:r>
                      <a:r>
                        <a:rPr lang="en-US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ব্যর্থ </a:t>
                      </a:r>
                      <a:r>
                        <a:rPr lang="en-US" sz="180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হলে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মন্ত্রিপরিষদ বিভাগের অভিযোগ ব্যবস্থাপনা সেল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মন্ত্রিপরিষদ বিভাগ</a:t>
                      </a:r>
                      <a:endParaRPr lang="en-US" sz="18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৬০ </a:t>
                      </a:r>
                      <a:r>
                        <a:rPr lang="en-US" sz="18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কার্যদিবস</a:t>
                      </a:r>
                      <a:endParaRPr lang="en-US" sz="18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1386" marR="6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90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FF0000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অভিযোগ</a:t>
            </a:r>
            <a:r>
              <a:rPr lang="en-US" sz="32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প্রতিকার</a:t>
            </a:r>
            <a:r>
              <a:rPr lang="en-US" sz="32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ব্যবস্থাপনা</a:t>
            </a:r>
            <a:r>
              <a:rPr lang="en-US" sz="3200" b="1" dirty="0">
                <a:solidFill>
                  <a:schemeClr val="accent1"/>
                </a:solidFill>
                <a:latin typeface="Nikosh" pitchFamily="2" charset="0"/>
                <a:ea typeface="Times New Roman" pitchFamily="18" charset="0"/>
                <a:cs typeface="Nikosh" pitchFamily="2" charset="0"/>
              </a:rPr>
              <a:t> (GRS)</a:t>
            </a:r>
          </a:p>
          <a:p>
            <a:pPr eaLnBrk="0" hangingPunct="0"/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সেবা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প্রাপ্তিতে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অসন্তুষ্ট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হলে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দায়িত্বপ্রাপ্ত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কর্মকর্তার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সঙ্গে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যোগাযোগ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করুন</a:t>
            </a:r>
            <a:r>
              <a:rPr lang="hi-IN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।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তার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কাছ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থেকে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সমাধান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পাওয়া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না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গেলে</a:t>
            </a:r>
            <a:r>
              <a:rPr lang="bn-IN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নিম্নোক্ত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পদ্ধতিতে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bn-IN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যোগাযোগ করে আপনার সমস্যা অবহিত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Times New Roman" pitchFamily="18" charset="0"/>
                <a:cs typeface="Nikosh" pitchFamily="2" charset="0"/>
              </a:rPr>
              <a:t>করুন</a:t>
            </a:r>
            <a:r>
              <a:rPr lang="en-US" sz="2000" dirty="0">
                <a:latin typeface="Nikosh" pitchFamily="2" charset="0"/>
                <a:ea typeface="Times New Roman" pitchFamily="18" charset="0"/>
                <a:cs typeface="Nikosh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5623" t="22783" r="8366" b="21723"/>
          <a:stretch>
            <a:fillRect/>
          </a:stretch>
        </p:blipFill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629400" cy="121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সেবা</a:t>
            </a:r>
            <a:r>
              <a:rPr lang="en-US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প্রদান</a:t>
            </a:r>
            <a:r>
              <a:rPr lang="en-US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প্রতিশ্রুতি</a:t>
            </a:r>
            <a:r>
              <a:rPr lang="en-US" sz="2400" b="1" dirty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কর্মপরিকল্পনা</a:t>
            </a:r>
            <a:r>
              <a:rPr lang="en-US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 ২০২১-২০২২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বাস্তবায়ন</a:t>
            </a:r>
            <a:r>
              <a:rPr lang="en-US" sz="2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 ও </a:t>
            </a:r>
            <a:r>
              <a:rPr lang="en-US" sz="2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  <a:hlinkClick r:id="rId3" action="ppaction://hlinkfile"/>
              </a:rPr>
              <a:t>মূল্যায়ন</a:t>
            </a:r>
            <a: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  <a:hlinkClick r:id="rId4" action="ppaction://hlinkfile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  <a:hlinkClick r:id="rId4" action="ppaction://hlinkfile"/>
              </a:rPr>
            </a:b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মোট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: ২৫ (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এপিএ’র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- ০৩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এ র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ূ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পান্তর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3200" b="1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304802"/>
            <a:ext cx="609599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5240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as-IN" b="1" dirty="0" smtClean="0">
                <a:latin typeface="Nikosh" pitchFamily="2" charset="0"/>
                <a:cs typeface="Nikosh" pitchFamily="2" charset="0"/>
              </a:rPr>
              <a:t>বার্ষিক কর্মসম্পাদন চুক্তি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এপিএ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)-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২০২১-২০২২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পৃষ্ঠা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৪৬-৪৯)</a:t>
            </a:r>
          </a:p>
          <a:p>
            <a:r>
              <a:rPr lang="en-US" b="1" dirty="0" err="1" smtClean="0"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: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2863"/>
          <a:ext cx="9144000" cy="6815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4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6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74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246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672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কার্যক্রমের</a:t>
                      </a:r>
                      <a:r>
                        <a:rPr lang="en-US" sz="16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ক্ষেত্র</a:t>
                      </a:r>
                      <a:endParaRPr lang="en-GB" sz="16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মান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কার্যক্রম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কর্মসম্পাদক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সূচক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একক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কর্মসম্পাদক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সূচকের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মান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প্রকৃত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অর্জন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২০২০-২০২১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প্রকৃত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অর্জন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২০২১-২২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২০২২-২০২৩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অসাধারণ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অতি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উত্তম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উত্তম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চলতি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মান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চলতি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মানের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নিম্নে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১০০%</a:t>
                      </a:r>
                      <a:endParaRPr lang="en-GB" sz="14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৯০%</a:t>
                      </a:r>
                      <a:endParaRPr lang="en-GB" sz="14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৮০%</a:t>
                      </a:r>
                      <a:endParaRPr lang="en-GB" sz="14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৭০%</a:t>
                      </a:r>
                      <a:endParaRPr lang="en-GB" sz="14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৬০%</a:t>
                      </a:r>
                      <a:endParaRPr lang="en-GB" sz="14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১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২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৩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৫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৬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৭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৮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৯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১১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Nikosh" pitchFamily="2" charset="0"/>
                          <a:cs typeface="Nikosh" pitchFamily="2" charset="0"/>
                        </a:rPr>
                        <a:t>১২</a:t>
                      </a:r>
                      <a:endParaRPr lang="en-GB" sz="14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১৩</a:t>
                      </a:r>
                      <a:endParaRPr lang="en-GB" sz="14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21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প্রাতিষ্ঠানিক</a:t>
                      </a:r>
                      <a:endParaRPr lang="en-GB" sz="12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১৮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[১.১]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ত্রৈমাসিক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ভিত্তিতে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সেবা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প্রদান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প্রতিশ্রুতি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সংক্রান্ত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পরিবীক্ষণ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কমিটি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পুনর্গঠন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[১.১.১]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কমিটি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পুনর্গঠিত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সংখ্যা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৩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2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[১.২]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ত্রৈমাসিক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ভিত্তিতে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সেবা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প্রদান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প্রতিশ্রুতি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সংক্রন্ত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পরিবীক্ষন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কমিটির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সভার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সিদ্ধান্ত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বাস্তবায়ন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[১.৩.১]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সিদ্ধান্ত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বাস্তবায়িত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এবং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প্রেরিত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%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৯০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[১.৩]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সেবা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প্রদান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প্রতিশ্রুতি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বিষয়ে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আওতাধীন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দপ্তর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সংস্থা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সমন্বয়ে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ত্রৈমাসিক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ভিত্তিতে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সভা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আয়োজন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[১.২.১] সভা আয়োজিত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সংখ্যা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২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02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[১.৪]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ত্রৈমাসিক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ভিত্তিতে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সেবা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প্রদান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প্রতিশ্রুতি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হালনাগাদকরণ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আওতাধীন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দপ্তর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সংস্থাসহ</a:t>
                      </a: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[১.৪.১] </a:t>
                      </a: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হালনাগাদকৃত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Nikosh" pitchFamily="2" charset="0"/>
                          <a:cs typeface="Nikosh" pitchFamily="2" charset="0"/>
                        </a:rPr>
                        <a:t>সংখ্যা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৯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৪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Nikosh" pitchFamily="2" charset="0"/>
                          <a:cs typeface="Nikosh" pitchFamily="2" charset="0"/>
                        </a:rPr>
                        <a:t> </a:t>
                      </a:r>
                      <a:endParaRPr lang="en-GB" sz="1200" dirty="0">
                        <a:effectLst/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02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সক্ষমতা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bg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অর্জন</a:t>
                      </a:r>
                      <a:endParaRPr lang="en-GB" sz="1200" kern="1200" dirty="0">
                        <a:solidFill>
                          <a:schemeClr val="bg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৭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smtClean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২.১]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সেবা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প্রদান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প্রতিশ্রুতি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বিষয়ক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কর্মশালা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প্রশিক্ষণ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সেমিনার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আয়োজন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[২.১.১]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প্রশিক্ষণ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কর্মশালা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আয়োজিত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সংখ্যা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৩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২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02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[২.২]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সেবা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প্রদান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প্রতিশ্রুতি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বিষয়ে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স্টেকহোল্ডারগণের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সমন্বয়ে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অবহিতকরণ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সভা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আয়োজন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[২.২.১]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অবহিতকরণ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সভা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আয়োজিত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সংখ্যা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৪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২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28078" marR="280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1200"/>
            <a:ext cx="8991600" cy="4038600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২০২২-২৩ এ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সূচকের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54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5400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5400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</a:br>
            <a:endParaRPr lang="en-US" sz="5400" dirty="0" smtClean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7526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১.১.ত্রৈমাসিকভিত্তিতে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পুনর্গঠন</a:t>
            </a:r>
            <a:r>
              <a:rPr lang="en-US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GB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endParaRPr lang="en-US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1" y="2057400"/>
            <a:ext cx="8591026" cy="3962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সংস্থা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মাঠ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প্রশাসনের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কার্যালয়ে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৩-৫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কর্মকর্তার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সমস্বয়ে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গঠনের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নির্দেশন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ত্রৈমাসিকভিত্তিতে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পুনর্গঠন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আপলোড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পুনর্গঠিত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কমিটির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ঊর্ধ্বতন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কর্মসম্পাদন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সূচকের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০৩।</a:t>
            </a:r>
            <a:endParaRPr lang="en-GB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47796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১.২.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ত্রৈমাসিকভিত্তিতে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কমিটির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সিদ্ধান্ত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GB" sz="32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133600"/>
            <a:ext cx="8305800" cy="3886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ত্রৈমাসেকভিত্তিতে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সিদ্ধান্ত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গৃহীত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সিদ্ধান্ত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নিয়মিত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পর্যালোচনা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কৃর্তক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ত্রৈমাসকভিত্তিতে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সিদ্ধান্ত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বাস্তবায়নপূর্বক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ঊর্ধ্বতন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কর্মসম্পাদন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সূচকের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০৪।</a:t>
            </a:r>
            <a:endParaRPr lang="en-GB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১.৩.সেবা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আওতাধীন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সমন্বয়ে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ত্রৈমাসিক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সভা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2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GB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305800" cy="3810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আএতাধীন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সংস্থা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সমন্বয়ে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ত্রৈমাসিক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বাস্তবায়নের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নিমিত্ত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সভা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হব্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ঊর্ধ্বতন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কর্তৃপক্ষকে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অবহিত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GB" sz="28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১.৪সেবা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ত্রৈমাসিক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হালনাগাদকরণ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GB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4267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err="1">
                <a:latin typeface="Nikosh" pitchFamily="2" charset="0"/>
                <a:cs typeface="Nikosh" pitchFamily="2" charset="0"/>
              </a:rPr>
              <a:t>ত্রৈমাসিকভিত্তিতে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হালনাগাদপূর্বক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হালনাগাদকৃত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আপলোড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ঊর্ধ্বতন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বিভাগে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অধিদপ্তর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সংস্থা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বিভাগীয়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কার্যালয়ের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বিভাগে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হবেএবং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মাঠ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প্রশাসনের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ঊধর্বিতন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হালনাগাদকরণের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অধিকতর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সহজীকরণ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প্রাপ্তির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সেবামূল্য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সময়সীমা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প্রদানকারী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কর্মচারীদের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পদবি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নম্বরসহ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সকল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হালনাগাদকরণের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GB" sz="28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115888"/>
            <a:ext cx="8861425" cy="9509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পত্র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নির্দেশনাসমূহ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C24F5-8204-415E-AA8A-CA31E332C2CD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8150" y="1143000"/>
            <a:ext cx="8705850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500" b="1" dirty="0" err="1" smtClean="0"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sz="25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বাস্তবায়নে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সময়ে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 smtClean="0">
                <a:latin typeface="Nikosh" pitchFamily="2" charset="0"/>
                <a:cs typeface="Nikosh" pitchFamily="2" charset="0"/>
              </a:rPr>
              <a:t>নিম্নরূপভাবে</a:t>
            </a:r>
            <a:r>
              <a:rPr lang="en-US" sz="25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নির্দেশনা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b="1" dirty="0" err="1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500" b="1" dirty="0">
                <a:latin typeface="Nikosh" pitchFamily="2" charset="0"/>
                <a:cs typeface="Nikosh" pitchFamily="2" charset="0"/>
              </a:rPr>
              <a:t>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500" b="1" dirty="0">
                <a:latin typeface="Nikosh" pitchFamily="2" charset="0"/>
                <a:cs typeface="Nikosh" pitchFamily="2" charset="0"/>
              </a:rPr>
              <a:t>ক.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দপ্তরসমূহের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প্রতিকারের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নিমিত্ত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অনিক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) ও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আপিল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নিয়োগের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পত্র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500" b="1" dirty="0" smtClean="0">
                <a:latin typeface="Nikosh" pitchFamily="2" charset="0"/>
                <a:cs typeface="Nikosh" pitchFamily="2" charset="0"/>
              </a:rPr>
              <a:t>খ.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কর্মসম্পাদন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চুক্তিতে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‘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সেবাগ্রহীতাদের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অবহিতকরণ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’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সূচকটি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আবশ্যিক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কৌশলগত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অন্তর্ভুক্ত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500" b="1" dirty="0" smtClean="0">
                <a:latin typeface="Nikosh" pitchFamily="2" charset="0"/>
                <a:cs typeface="Nikosh" pitchFamily="2" charset="0"/>
              </a:rPr>
              <a:t>গ.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/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শুদ্ধাচার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কৌশল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কর্মপরিকল্পনায়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‘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কর্মচারীদের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অংশগ্রহণে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আয়োজন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’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অন্তর্ভুক্ত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500" b="1" dirty="0">
                <a:latin typeface="Nikosh" pitchFamily="2" charset="0"/>
                <a:cs typeface="Nikosh" pitchFamily="2" charset="0"/>
              </a:rPr>
              <a:t>ঘ.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হালনাগাদকরণ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বাস্তবায়নের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বিভাগে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৩-৫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কর্মকর্তার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সমন্বয়ে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গঠন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নির্দেশনা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500" b="1" dirty="0">
                <a:latin typeface="Nikosh" pitchFamily="2" charset="0"/>
                <a:cs typeface="Nikosh" pitchFamily="2" charset="0"/>
              </a:rPr>
              <a:t>ঙ.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সমন্বয়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সভায়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অর্ন্তভুক্ত</a:t>
            </a:r>
            <a:r>
              <a:rPr lang="en-US" sz="25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5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5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২.১.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বিষয়ক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GB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42672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কর্মকর্তা-কর্মচারীদের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দক্ষতা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বৃদ্ধির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সেমিনার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কর্মশালা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হ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বে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en-GB" sz="3200" dirty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প্রদন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আইন-কানুন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বিধি-বিধান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চাকুরি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সেমিনার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কর্মশালা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en-GB" sz="32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524000"/>
          </a:xfrm>
          <a:solidFill>
            <a:schemeClr val="accent1"/>
          </a:solidFill>
        </p:spPr>
        <p:txBody>
          <a:bodyPr bIns="91440" anchor="b" anchorCtr="0"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২.২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স্টেকহোল্ডারগণের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সমন্বয়ে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অবহিতকরণ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সভা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আয়োজন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GB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endParaRPr lang="en-GB" sz="3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05800" cy="42672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Nikosh" pitchFamily="2" charset="0"/>
                <a:cs typeface="Nikosh" pitchFamily="2" charset="0"/>
              </a:rPr>
              <a:t>অংশীজনের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অংশগ্রহণে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২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সভা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অনুষ্ঠান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আংশীজন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প্রতিষ্ঠান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অধিদপ্তর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সংস্থা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মাঠ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পর্যায়ের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কার্যালয়ের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অভ্যন্তরীণ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দাপ্তরিক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গ্রহণকারী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প্রতিষ্ঠান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তাধীন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মাঠ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পর্যায়ের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কার্যালয়সমূহ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কর্মচারীকে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বুঝাবে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  <a:endParaRPr lang="en-GB" sz="32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4017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পরিবীক্ষণ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endParaRPr lang="en-US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8153400" cy="3810000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প্রণয়নকারী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ত্রৈমাসিকভিত্তিতে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পর্যালোচনা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উর্ধ্বতন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অফিসের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 algn="just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উর্ধ্বতন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অর্থবছরের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মাঝামাঝি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(১৫ </a:t>
            </a:r>
            <a:r>
              <a:rPr lang="en-US" sz="36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জানুয়ারির</a:t>
            </a:r>
            <a:r>
              <a:rPr lang="en-US" sz="36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600" b="1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3600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আওতাধীন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অফিসসমুহের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বাস্তবায়ন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পর্যালোচনা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আওতাধীন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অফিসসমূহকে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ফলাবর্তক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4017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১৫ </a:t>
            </a:r>
            <a:r>
              <a:rPr lang="en-US" sz="29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জুলাই</a:t>
            </a:r>
            <a:r>
              <a:rPr lang="en-US" sz="29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তারিখের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প্রণয়নকারী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পূর্ববর্তী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অর্থবছরের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কর্মপরিকল্পনার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স্বমূল্যায়ন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সূচকের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বিপরীতে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সর্বমোট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২৫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প্রধানের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অনুমোদন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প্রমাণকসহ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উর্ধ্বতন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 algn="just"/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উর্ধ্বতন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প্রমাণকসমূহ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যাচাই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চূড়ান্ত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উর্ধ্বতন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এপিএ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মূল্যায়নকারী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কর্মকর্তার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চূড়ান্ত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নম্বরসহ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প্রেরণ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এপিএ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মূল্যায়নকারী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চূড়ান্ত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নম্বরকে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এপিএ-তে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ধার্যকৃত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(৩)-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বিপরীতে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রূপান্তর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ওয়েটেড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স্কোর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);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2493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305800" cy="4038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এপিএ-তে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বাস্তবায়নের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বিপরীতে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প্রণয়নকারী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বিবেচনা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lvl="0" algn="just"/>
            <a:r>
              <a:rPr lang="en-US" sz="2900" b="1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2900" b="1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ধরা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যাক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বাস্তবায়নে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চূড়ান্ত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২৫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বিপরীতে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২০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পেয়েছে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এপিএ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মূল্যায়নকারী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কর্মকর্তা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অফিসের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চূড়ান্ত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মূল্যায়নে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নম্বরকে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এপিএ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সেকশন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৩-এ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কর্মপরিকল্পনা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বাস্তবায়নের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ধার্যকৃত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(৩,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ওয়েটেড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স্কোর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)-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বিপরীতে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রূপান্তর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নিম্নরূপে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: </a:t>
            </a:r>
          </a:p>
          <a:p>
            <a:pPr lvl="1" algn="just"/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সর্বমোট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২৫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২০   </a:t>
            </a:r>
          </a:p>
          <a:p>
            <a:pPr lvl="1" algn="just"/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সুতরাং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সর্বমোট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৩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latin typeface="Nikosh" pitchFamily="2" charset="0"/>
                <a:cs typeface="Nikosh" pitchFamily="2" charset="0"/>
              </a:rPr>
              <a:t>নম্বর</a:t>
            </a:r>
            <a:r>
              <a:rPr lang="en-US" sz="2900" dirty="0" smtClean="0">
                <a:latin typeface="Nikosh" pitchFamily="2" charset="0"/>
                <a:cs typeface="Nikosh" pitchFamily="2" charset="0"/>
              </a:rPr>
              <a:t>= ২০X৩ =২.৪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20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320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20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320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চাকরি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২০১৮-এ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নিম্নরূপভাবে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1"/>
            <a:ext cx="8229600" cy="4572000"/>
          </a:xfrm>
        </p:spPr>
        <p:txBody>
          <a:bodyPr/>
          <a:lstStyle/>
          <a:p>
            <a:pPr algn="just" fontAlgn="t"/>
            <a:r>
              <a:rPr lang="en-US" sz="2000" b="1" dirty="0" err="1"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২৫ (১): </a:t>
            </a:r>
          </a:p>
          <a:p>
            <a:pPr algn="just"/>
            <a:r>
              <a:rPr lang="en-US" sz="2000" dirty="0" err="1">
                <a:latin typeface="Nikosh" pitchFamily="2" charset="0"/>
                <a:cs typeface="Nikosh" pitchFamily="2" charset="0"/>
              </a:rPr>
              <a:t>কোন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কোনো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কার্য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প্রাপ্তির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আবেদন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অনুরোধ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আপাতত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বলব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ৎ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সাপেক্ষে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সময়ের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অথবা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সময়সীমা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নাই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সেই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যুক্তিসঙ্গত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সময়ের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প্রার্থীত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সরবরাহ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অনুরূপ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আবেদন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err="1"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২৫ (৩):</a:t>
            </a:r>
          </a:p>
          <a:p>
            <a:pPr algn="just" fontAlgn="t"/>
            <a:r>
              <a:rPr lang="en-US" sz="2000" dirty="0" err="1">
                <a:latin typeface="Nikosh" pitchFamily="2" charset="0"/>
                <a:cs typeface="Nikosh" pitchFamily="2" charset="0"/>
              </a:rPr>
              <a:t>কোনো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ইচ্ছাকৃত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অভ্যাসগতভাবে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ধারার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বিধান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লংঘন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করিলে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উহা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অসদাচরণ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ক্ষেত্রমত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অদক্ষতা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গণ্য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হইবে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000" b="1" dirty="0" err="1"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২৬ (৪):</a:t>
            </a:r>
          </a:p>
          <a:p>
            <a:pPr algn="just" fontAlgn="t"/>
            <a:r>
              <a:rPr lang="en-US" sz="2000" dirty="0" err="1"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যখন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আপিল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প্রতিকারকারী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মনে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কোনো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পর্যাপ্ত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যুক্তিসঙ্গত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ব্যতীত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যুক্তিসঙ্গত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সময়ে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উপ-ধারা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(৫)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অধীন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নির্দিষ্টকৃত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কোনো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প্রদানে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ব্যর্থ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হইয়াছেন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তখন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কর্তৃপক্ষ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দায়ী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কর্মচারীর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হইতে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যথোপযুক্ত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ক্ষতিপূরণ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আদায়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করিয়া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উহা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সেবাপ্রার্থী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ব্যক্তিকে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প্রদানের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আদেশ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করিতে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পারিবে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65800"/>
              </p:ext>
            </p:extLst>
          </p:nvPr>
        </p:nvGraphicFramePr>
        <p:xfrm>
          <a:off x="381001" y="228599"/>
          <a:ext cx="8534400" cy="654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49" imgH="8020004" progId="Acrobat.Document.DC">
                  <p:embed/>
                </p:oleObj>
              </mc:Choice>
              <mc:Fallback>
                <p:oleObj name="Acrobat Document" r:id="rId3" imgW="5667149" imgH="8020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1" y="228599"/>
                        <a:ext cx="8534400" cy="6544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014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13602"/>
              </p:ext>
            </p:extLst>
          </p:nvPr>
        </p:nvGraphicFramePr>
        <p:xfrm>
          <a:off x="404814" y="86213"/>
          <a:ext cx="6681786" cy="65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67149" imgH="8020004" progId="Acrobat.Document.DC">
                  <p:embed/>
                </p:oleObj>
              </mc:Choice>
              <mc:Fallback>
                <p:oleObj name="Acrobat Document" r:id="rId3" imgW="5667149" imgH="8020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4" y="86213"/>
                        <a:ext cx="6681786" cy="653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838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5029200" cy="2362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1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5DE6-D1CC-4228-8A57-6B67C47FD09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10600" cy="99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নির্দেশিকা</a:t>
            </a:r>
            <a:r>
              <a:rPr lang="en-US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২০১৭-এর </a:t>
            </a:r>
            <a:r>
              <a:rPr lang="en-US" sz="36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নির্দেশনা</a:t>
            </a:r>
            <a:endParaRPr lang="en-US" sz="3600" dirty="0"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98B3-D06E-4673-90DA-F14FE4DFCFAF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981200"/>
            <a:ext cx="8610600" cy="4256088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নির্দেশিকা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২০১৭-এর ৮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 নম্বর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অনুচ্ছেদে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নিম্নরূপভাবে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: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bn-IN" dirty="0">
                <a:latin typeface="Nikosh" pitchFamily="2" charset="0"/>
                <a:cs typeface="Nikosh" pitchFamily="2" charset="0"/>
              </a:rPr>
              <a:t>প্রণীত সেবা প্রদান প্রতিশ্রুতি নিয়মিত হালনাগাদ করার উদ্যোগ গ্রহণ করতে হবে। মন্ত্রণালয়/বিভাগ/দপ্তর/সংস্থা/কার্যালয়ে সেবা প্রদান প্রতিশ্রুতি বাস্তবায়নের একটি অন্যতম গুরুত্বপূর্ণ কার্যক্রম হচ্ছে বিষয়টি সম্পর্কে কর্মকর্তা-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কর্মচারীদের</a:t>
            </a:r>
            <a:r>
              <a:rPr lang="bn-IN" dirty="0">
                <a:latin typeface="Nikosh" pitchFamily="2" charset="0"/>
                <a:cs typeface="Nikosh" pitchFamily="2" charset="0"/>
              </a:rPr>
              <a:t> সচেতনতা ও দক্ষতা বৃদ্ধি করা। অনেক ক্ষেত্রে দেখা যায় সংশ্লিষ্ট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কর্মচারী</a:t>
            </a:r>
            <a:r>
              <a:rPr lang="bn-IN" dirty="0">
                <a:latin typeface="Nikosh" pitchFamily="2" charset="0"/>
                <a:cs typeface="Nikosh" pitchFamily="2" charset="0"/>
              </a:rPr>
              <a:t> তার দায়িত্ব সম্পর্কে অবগত থাকেন না। এ লক্ষ্যে সংশ্লিষ্ট সকলকে সেবা প্রদান প্রতিশ্রুতি এবং সেবা প্রদান পদ্ধতি সম্পর্কে সম্যক ধারণা প্রদানের নিমিত্ত প্রশিক্ষণ প্রদানের ব্যবস্থা গ্রহণ করতে হবে।”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09600"/>
            <a:ext cx="8861425" cy="9906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 প্রদান প্রতিশ্রুতি (সিটিজেন্‌স চার্টার) </a:t>
            </a:r>
            <a:r>
              <a:rPr lang="bn-BD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A61F-0509-418E-A345-6C8E24BF741A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8659813" cy="41036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সেবা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প্রদান প্রতিশ্রুতি (সিটিজেন্‌স চার্টার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)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হলো নাগরিক এবং সেবাদাতাদের মধ্যকার একটি চুক্তি 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(agreement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যেখানে সেবা প্রদান সংক্রান্ত যাবতীয় বিবরণ ও নির্দেশনা বিবৃত থাকে। এই  সেবা প্রদান প্রতিশ্রুতি সেবা প্রক্রিয়ায় স্বচ্ছতা ও শৃঙ্খলা আনয়ন করে। তা ছাড়া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সেবা সংক্রান্ত তথ্য নাগরিকদের নিকট সহজলভ্য করা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সেবা কার্যক্রমে নাগরিকদের অংশীদারিত্ব বৃদ্ধি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সরকারি কর্মকর্তা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-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কর্মচারীদের জবাবদিহি বৃদ্ধি করতে গুরুত্বপূর্ণ ভূমিকা পালন করে</a:t>
            </a:r>
            <a:r>
              <a:rPr lang="hi-IN" sz="3200" dirty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28600"/>
            <a:ext cx="8861425" cy="990600"/>
          </a:xfrm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 প্রদান প্রতিশ্রুতি (সিটিজেন্‌স চার্টার) </a:t>
            </a:r>
            <a:r>
              <a:rPr lang="bn-BD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ADC6-364C-43AC-9840-B50AF98074A4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8477250" cy="5181600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endParaRPr lang="en-US" sz="3900" dirty="0" smtClean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যুক্তরাজ্যের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তৎকালীন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 smtClean="0">
                <a:latin typeface="Nikosh" pitchFamily="2" charset="0"/>
                <a:cs typeface="Nikosh" pitchFamily="2" charset="0"/>
              </a:rPr>
              <a:t>প্রধানমন্ত্রী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John Major</a:t>
            </a:r>
            <a:r>
              <a:rPr lang="en-US" sz="3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(১৯৯১)-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মতে</a:t>
            </a:r>
            <a:r>
              <a:rPr lang="bn-IN" sz="39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9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‘To make public services answer better to the wishes of their users and to raise their quality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overall.’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en-US" sz="39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Doern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B.G. 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(১৯৯৩)-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মতে</a:t>
            </a:r>
            <a:r>
              <a:rPr lang="bn-IN" sz="39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‘It is one of the main public sector reforms to watch in the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1990s.’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3900" dirty="0" smtClean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9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সংস্কারমূলক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যা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মানসম্মতভাবে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সম্পাদন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প্রক্রিয়াকে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সহজ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।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61425" cy="72072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দেশে</a:t>
            </a:r>
            <a:r>
              <a:rPr lang="en-US" altLang="en-US" sz="44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bn-IN" altLang="en-US" sz="44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সিটিজেন্‌স চার্টার</a:t>
            </a:r>
            <a:r>
              <a:rPr lang="en-US" altLang="en-US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bn-IN" altLang="en-US" sz="44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এর </a:t>
            </a:r>
            <a:r>
              <a:rPr lang="en-US" altLang="en-US" sz="4400" b="1" dirty="0" err="1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ব্যবহার</a:t>
            </a:r>
            <a:endParaRPr lang="en-US" altLang="en-US" sz="4400" dirty="0" smtClean="0"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9AAD-0441-4C32-A8DB-944CBB1974D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6613"/>
            <a:ext cx="8477250" cy="540067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সর্বপ্রথম </a:t>
            </a:r>
            <a:r>
              <a:rPr lang="bn-IN" dirty="0">
                <a:latin typeface="Nikosh" pitchFamily="2" charset="0"/>
                <a:cs typeface="Nikosh" pitchFamily="2" charset="0"/>
              </a:rPr>
              <a:t>১৯৯১ সালের ২২ জুলাই বৃটেনের তৎকালীন প্রধানমন্ত্র্রী জন মেজর সিটিজেন্‌স চার্টার প্রবর্তন করেন। এর মূল উদ্দ্যশ্য ছিল জনপ্রশাসনকে দায়বদ্ধ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bn-IN" dirty="0">
                <a:latin typeface="Nikosh" pitchFamily="2" charset="0"/>
                <a:cs typeface="Nikosh" pitchFamily="2" charset="0"/>
              </a:rPr>
              <a:t>নাগরিক</a:t>
            </a:r>
            <a:r>
              <a:rPr lang="bn-BD" dirty="0">
                <a:latin typeface="Nikosh" pitchFamily="2" charset="0"/>
                <a:cs typeface="Nikosh" pitchFamily="2" charset="0"/>
              </a:rPr>
              <a:t>-</a:t>
            </a:r>
            <a:r>
              <a:rPr lang="bn-IN" dirty="0">
                <a:latin typeface="Nikosh" pitchFamily="2" charset="0"/>
                <a:cs typeface="Nikosh" pitchFamily="2" charset="0"/>
              </a:rPr>
              <a:t>বান্ধব ও স্বচ্ছ করার মাধ্যমে জনসেবার উন্নয়ন সাধন করা।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  <a:defRPr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পৃথিবীর </a:t>
            </a:r>
            <a:r>
              <a:rPr lang="bn-IN" dirty="0">
                <a:latin typeface="Nikosh" pitchFamily="2" charset="0"/>
                <a:cs typeface="Nikosh" pitchFamily="2" charset="0"/>
              </a:rPr>
              <a:t>বিভিন্ন দেশে বিভিন্ন নামে সিটিজেন্‌স চার্টার প্রণয়ন করা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  <a:defRPr/>
            </a:pPr>
            <a:endParaRPr lang="en-US" dirty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বেলজিয়ামে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Charte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utilisateurs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des Services publics'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1992,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ফ্রান্সে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Charte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 services publics,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1992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মালয়েশিয়ায়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Charter,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1993,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যুক্তরাষ্ট্রে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First,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1994,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জামাইকায়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Citizen's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Charter,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1994,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কানাডায়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Standards Initiative,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1995,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অস্ট্রেলিয়ায়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Charter,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1997,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ভারতে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Chitizen's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Charter,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নামে সিটিজেন্‌স চার্টার প্রণয়ন করা হয়।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57200"/>
            <a:ext cx="8861425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সিটিজেন্‌স</a:t>
            </a:r>
            <a:r>
              <a:rPr lang="en-US" sz="4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চার্টারের</a:t>
            </a:r>
            <a:r>
              <a:rPr lang="en-US" sz="4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প্রয়োজনীয়তা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5C35F-4BFE-4FE6-8957-A26B13D87E39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05000"/>
            <a:ext cx="8610600" cy="4495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স্বচ্ছতা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জবাবদিহি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/>
                <a:latin typeface="Nikosh" pitchFamily="2" charset="0"/>
                <a:cs typeface="Nikosh" pitchFamily="2" charset="0"/>
              </a:rPr>
              <a:t>দায়বদ্ধতা</a:t>
            </a:r>
            <a:r>
              <a:rPr lang="en-US" sz="3200" dirty="0" smtClean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/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effectLst/>
                <a:latin typeface="Nikosh" pitchFamily="2" charset="0"/>
                <a:cs typeface="Nikosh" pitchFamily="2" charset="0"/>
              </a:rPr>
              <a:t>;</a:t>
            </a:r>
            <a:endParaRPr lang="en-US" sz="3200" dirty="0"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নাগরিকদের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সচেতনতা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সহজলভ্য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/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effectLst/>
                <a:latin typeface="Nikosh" pitchFamily="2" charset="0"/>
                <a:cs typeface="Nikosh" pitchFamily="2" charset="0"/>
              </a:rPr>
              <a:t>;</a:t>
            </a:r>
            <a:endParaRPr lang="en-US" sz="3200" dirty="0"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নাগরিকদের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প্রত্যাশাকে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বাস্তবানুগ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/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;</a:t>
            </a:r>
            <a:endParaRPr lang="en-US" sz="3200" dirty="0"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কর্মকর্তা-কর্মচারীদের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জবাবদিহি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/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effectLst/>
                <a:latin typeface="Nikosh" pitchFamily="2" charset="0"/>
                <a:cs typeface="Nikosh" pitchFamily="2" charset="0"/>
              </a:rPr>
              <a:t>;</a:t>
            </a:r>
            <a:endParaRPr lang="en-US" sz="3200" dirty="0"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অনিয়ম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দায়িত্বহীনতা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পক্ষপাত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সম্পদের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অপব্যবহার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দুর্নীতি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দূর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সংস্কৃতির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ঘটাতে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অনুঘটকের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/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endParaRPr lang="en-US" sz="3200" dirty="0"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সর্বোপরি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প্রতিষ্ঠায়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effectLst/>
                <a:latin typeface="Nikosh" pitchFamily="2" charset="0"/>
                <a:cs typeface="Nikosh" pitchFamily="2" charset="0"/>
              </a:rPr>
              <a:t>রাখে</a:t>
            </a:r>
            <a:r>
              <a:rPr lang="en-US" sz="3200" dirty="0">
                <a:effectLst/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defRPr/>
            </a:pPr>
            <a:endParaRPr lang="en-US" sz="2800" dirty="0">
              <a:effectLst/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endParaRPr lang="en-US" sz="2800" dirty="0">
              <a:solidFill>
                <a:srgbClr val="00FFFF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81000"/>
            <a:ext cx="8861425" cy="10668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bn-IN" altLang="en-US" sz="36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সেবা প্রদান প্রতিশ্রুতি </a:t>
            </a:r>
            <a:r>
              <a:rPr lang="bn-BD" altLang="en-US" sz="36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(</a:t>
            </a:r>
            <a:r>
              <a:rPr lang="bn-IN" altLang="en-US" sz="36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সিটিজেন্‌স চার্টার</a:t>
            </a:r>
            <a:r>
              <a:rPr lang="bn-BD" altLang="en-US" sz="36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)</a:t>
            </a:r>
            <a:r>
              <a:rPr lang="en-US" altLang="en-US" sz="3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bn-IN" altLang="en-US" sz="3600" b="1" dirty="0" smtClean="0"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এর পটভূমি</a:t>
            </a:r>
            <a:endParaRPr lang="en-US" altLang="en-US" sz="3600" dirty="0" smtClean="0"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C6EF7-53D0-42EB-8936-9FA1A4C3857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752600"/>
            <a:ext cx="8686800" cy="448468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bn-BD" sz="3000" dirty="0">
                <a:latin typeface="Nikosh" pitchFamily="2" charset="0"/>
                <a:cs typeface="Nikosh" pitchFamily="2" charset="0"/>
              </a:rPr>
              <a:t>২০০০ সালে জনপ্রশাসন সংস্কার কমিশন কর্তৃক প্রণীত ‘একুশ শতকের জনপ্রশাসন’ শীর্ষক প্রতিবেদনে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সুপারিশ </a:t>
            </a:r>
            <a:endParaRPr lang="en-US" sz="3000" dirty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bn-BD" sz="3000" dirty="0">
                <a:latin typeface="Nikosh" pitchFamily="2" charset="0"/>
                <a:cs typeface="Nikosh" pitchFamily="2" charset="0"/>
              </a:rPr>
              <a:t>মন্ত্রিপরিষদ বিভাগ থেকে গত ২১ মে, ২০০৭ তারিখে একটি পরিপত্র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জারি</a:t>
            </a:r>
            <a:endParaRPr lang="en-US" sz="3000" dirty="0">
              <a:latin typeface="Nikosh" pitchFamily="2" charset="0"/>
              <a:cs typeface="Nikosh" pitchFamily="2" charset="0"/>
            </a:endParaRPr>
          </a:p>
          <a:p>
            <a:pPr algn="just">
              <a:defRPr/>
            </a:pPr>
            <a:r>
              <a:rPr lang="bn-BD" sz="3000" dirty="0">
                <a:latin typeface="Nikosh" pitchFamily="2" charset="0"/>
                <a:cs typeface="Nikosh" pitchFamily="2" charset="0"/>
              </a:rPr>
              <a:t>জনপ্রশাসন মন্ত্রণালয় কর্তৃক সিভিল সার্ভিস চেঞ্জ ম্যানেজমেন্ট প্রোগ্রামের মাধ্যমে ২০০৯-২০১৪ মেয়াদে নির্বাচিত ১৬টি জেলায়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পাইলটিং</a:t>
            </a:r>
            <a:endParaRPr lang="en-US" sz="30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defRPr/>
            </a:pPr>
            <a:r>
              <a:rPr lang="bn-BD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000" dirty="0" smtClean="0">
                <a:effectLst/>
                <a:latin typeface="Nikosh" pitchFamily="2" charset="0"/>
                <a:cs typeface="Nikosh" pitchFamily="2" charset="0"/>
              </a:rPr>
              <a:t>সেবা </a:t>
            </a:r>
            <a:r>
              <a:rPr lang="bn-IN" sz="3000" dirty="0">
                <a:effectLst/>
                <a:latin typeface="Nikosh" pitchFamily="2" charset="0"/>
                <a:cs typeface="Nikosh" pitchFamily="2" charset="0"/>
              </a:rPr>
              <a:t>প্রদান প্রতিশ্রুতি </a:t>
            </a:r>
            <a:r>
              <a:rPr lang="bn-BD" sz="3000" dirty="0">
                <a:effectLst/>
                <a:latin typeface="Nikosh" pitchFamily="2" charset="0"/>
                <a:cs typeface="Nikosh" pitchFamily="2" charset="0"/>
              </a:rPr>
              <a:t>(</a:t>
            </a:r>
            <a:r>
              <a:rPr lang="bn-IN" sz="3000" dirty="0">
                <a:effectLst/>
                <a:latin typeface="Nikosh" pitchFamily="2" charset="0"/>
                <a:cs typeface="Nikosh" pitchFamily="2" charset="0"/>
              </a:rPr>
              <a:t>সিটিজেন্‌স চার্টার</a:t>
            </a:r>
            <a:r>
              <a:rPr lang="bn-BD" sz="3000" dirty="0">
                <a:effectLst/>
                <a:latin typeface="Nikosh" pitchFamily="2" charset="0"/>
                <a:cs typeface="Nikosh" pitchFamily="2" charset="0"/>
              </a:rPr>
              <a:t>)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-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কে</a:t>
            </a:r>
            <a:r>
              <a:rPr lang="bn-BD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সচিবালয় নির্দেশমালা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000" dirty="0">
                <a:latin typeface="Nikosh" pitchFamily="2" charset="0"/>
                <a:cs typeface="Nikosh" pitchFamily="2" charset="0"/>
              </a:rPr>
              <a:t>    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২০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১৪-</a:t>
            </a:r>
            <a:r>
              <a:rPr lang="bn-BD" sz="3000" dirty="0">
                <a:latin typeface="Nikosh" pitchFamily="2" charset="0"/>
                <a:cs typeface="Nikosh" pitchFamily="2" charset="0"/>
              </a:rPr>
              <a:t>এ অন্তর্ভুক্ত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করা</a:t>
            </a:r>
            <a:endParaRPr lang="en-US" sz="3000" dirty="0">
              <a:effectLst/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defRPr/>
            </a:pPr>
            <a:r>
              <a:rPr lang="en-US" sz="3000" dirty="0" smtClean="0">
                <a:effectLst/>
                <a:latin typeface="Nikosh" pitchFamily="2" charset="0"/>
                <a:cs typeface="Nikosh" pitchFamily="2" charset="0"/>
              </a:rPr>
              <a:t>  </a:t>
            </a:r>
            <a:r>
              <a:rPr lang="en-US" sz="3000" dirty="0" err="1" smtClean="0">
                <a:effectLst/>
                <a:latin typeface="Nikosh" pitchFamily="2" charset="0"/>
                <a:cs typeface="Nikosh" pitchFamily="2" charset="0"/>
              </a:rPr>
              <a:t>সর্বশেষ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,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/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/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দপ্তর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/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সংস্থার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 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প্রতিশ্রুতি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(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সিটিজেনস্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চার্টার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) </a:t>
            </a:r>
            <a:r>
              <a:rPr lang="en-US" sz="3000" dirty="0" err="1" smtClean="0">
                <a:effectLst/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3000" dirty="0" smtClean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নির্দেশিকা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, ২০১৭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 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করা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effectLst/>
                <a:latin typeface="Nikosh" pitchFamily="2" charset="0"/>
                <a:cs typeface="Nikosh" pitchFamily="2" charset="0"/>
              </a:rPr>
              <a:t>হয়</a:t>
            </a:r>
            <a:r>
              <a:rPr lang="en-US" sz="3000" dirty="0">
                <a:effectLst/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8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2227</TotalTime>
  <Words>2852</Words>
  <Application>Microsoft Office PowerPoint</Application>
  <PresentationFormat>On-screen Show (4:3)</PresentationFormat>
  <Paragraphs>381</Paragraphs>
  <Slides>38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</vt:lpstr>
      <vt:lpstr>Franklin Gothic Book</vt:lpstr>
      <vt:lpstr>Nikosh</vt:lpstr>
      <vt:lpstr>Nikosh </vt:lpstr>
      <vt:lpstr>NikoshBAN</vt:lpstr>
      <vt:lpstr>Perpetua</vt:lpstr>
      <vt:lpstr>Times New Roman</vt:lpstr>
      <vt:lpstr>Vrinda</vt:lpstr>
      <vt:lpstr>Wingdings</vt:lpstr>
      <vt:lpstr>Wingdings 2</vt:lpstr>
      <vt:lpstr>ণিকশ</vt:lpstr>
      <vt:lpstr>Equity</vt:lpstr>
      <vt:lpstr>Acrobat Document</vt:lpstr>
      <vt:lpstr>PowerPoint Presentation</vt:lpstr>
      <vt:lpstr>সেবা প্রদান প্রতিশ্রুতি বাস্তবায়নে ব্যবহারিক নির্দেশনাসমূহ</vt:lpstr>
      <vt:lpstr>মন্ত্রিপরিষদ বিভাগের বিভিন্ন পত্র ও নির্দেশনাসমূহ</vt:lpstr>
      <vt:lpstr>মন্ত্রিপরিষদ বিভাগের নির্দেশিকা, ২০১৭-এর নির্দেশনা</vt:lpstr>
      <vt:lpstr>সেবা প্রদান প্রতিশ্রুতি (সিটিজেন্‌স চার্টার) কী? </vt:lpstr>
      <vt:lpstr>সেবা প্রদান প্রতিশ্রুতি (সিটিজেন্‌স চার্টার) কী? </vt:lpstr>
      <vt:lpstr>বিভিন্ন দেশে সিটিজেন্‌স চার্টার-এর ব্যবহার</vt:lpstr>
      <vt:lpstr>সিটিজেন্‌স চার্টারের প্রয়োজনীয়তা</vt:lpstr>
      <vt:lpstr>সেবা প্রদান প্রতিশ্রুতি (সিটিজেন্‌স চার্টার)-এর পটভূমি</vt:lpstr>
      <vt:lpstr>সিটিজেন্‌স চার্টার অনু্যায়ী সেবাসমূহের ধরন</vt:lpstr>
      <vt:lpstr>সেবা প্রদান প্রতিশ্রুতির বিভিন্ন অংশ</vt:lpstr>
      <vt:lpstr>সেবা প্রদান প্রতিশ্রুতির কাঠামো </vt:lpstr>
      <vt:lpstr>                     সেবা প্রদান প্রতিশ্রুতির কাঠামো </vt:lpstr>
      <vt:lpstr>সিটিজেন্‌স চার্টারের মৌলিক নীতিমালা/উপাদানসমূহ</vt:lpstr>
      <vt:lpstr>সিটিজেন্‌স চার্টারের মৌলিক নীতিমালা/উপাদানসমূহ (চলমান)</vt:lpstr>
      <vt:lpstr>PowerPoint Presentation</vt:lpstr>
      <vt:lpstr>ত্রুটি-বিচ্যুতিসমূহ</vt:lpstr>
      <vt:lpstr>ত্রুটি-বিচ্যুতিসমূহ</vt:lpstr>
      <vt:lpstr>ত্রুটি-বিচ্যুতিসমূহ</vt:lpstr>
      <vt:lpstr>ত্রুটি-বিচ্যুতিসমূহ</vt:lpstr>
      <vt:lpstr>PowerPoint Presentation</vt:lpstr>
      <vt:lpstr>PowerPoint Presentation</vt:lpstr>
      <vt:lpstr>সেবা প্রদান প্রতিশ্রুতি কর্মপরিকল্পনা ২০২১-২০২২ বাস্তবায়ন ও মূল্যায়ন মোট নম্বর: ২৫ (এপিএ’র নম্বর- ০৩-এ রূপান্তর করা হবে)</vt:lpstr>
      <vt:lpstr>PowerPoint Presentation</vt:lpstr>
      <vt:lpstr>PowerPoint Presentation</vt:lpstr>
      <vt:lpstr>১.১.ত্রৈমাসিকভিত্তিতে সেবা প্রদান প্রতিশ্রুতি সংক্রান্ত পরিবীক্ষণ কমিটি পুনর্গঠন: </vt:lpstr>
      <vt:lpstr>১.২. ত্রৈমাসিকভিত্তিতে সেবা প্রদান প্রতিশ্রুতি পরিবীক্ষণ কমিটির সিদ্ধান্ত বাস্তবায়ন:</vt:lpstr>
      <vt:lpstr>১.৩.সেবা প্রদান প্রতিশ্রুতি বিষয়ে আওতাধীন দপ্তর/সংস্থার সমন্বয়ে ত্রৈমাসিক ভিত্তিতে সভা আয়োজন:</vt:lpstr>
      <vt:lpstr>১.৪সেবা প্রদান প্রতিশ্রুতি ত্রৈমাসিক ভিত্তিতে হালনাগাদকরণ:</vt:lpstr>
      <vt:lpstr>২.১. সেবা প্রদান প্রতিশ্রুতি বিষয়ক প্রশিক্ষণ আয়োজন:</vt:lpstr>
      <vt:lpstr>২.২ সেবা প্রদান বিষয়ে স্টেকহোল্ডারগণের সমন্বয়ে অবহিতকরণ সভা আয়োজন: </vt:lpstr>
      <vt:lpstr>সেবা প্রদান প্রতিশ্রুতি কর্মপরিকল্পনা পরিবীক্ষণ পদ্ধতি: </vt:lpstr>
      <vt:lpstr>সেবা প্রদান প্রতিশ্রুতি কর্মপরিকল্পনা মূল্যায়ন পদ্ধতি: </vt:lpstr>
      <vt:lpstr>সেবা প্রদান প্রতিশ্রুতি কর্মপরিকল্পনা মূল্যায়ন পদ্ধতি:</vt:lpstr>
      <vt:lpstr>  সরকারি চাকরি আইন, ২০১৮-এ নিম্নরূপভাবে উল্লেখ করা হয়েছে: 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355</cp:revision>
  <cp:lastPrinted>2022-09-21T07:50:17Z</cp:lastPrinted>
  <dcterms:created xsi:type="dcterms:W3CDTF">2021-04-28T05:35:22Z</dcterms:created>
  <dcterms:modified xsi:type="dcterms:W3CDTF">2023-03-07T09:15:51Z</dcterms:modified>
</cp:coreProperties>
</file>