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58" r:id="rId3"/>
    <p:sldId id="271" r:id="rId4"/>
    <p:sldId id="260" r:id="rId5"/>
    <p:sldId id="261" r:id="rId6"/>
    <p:sldId id="272" r:id="rId7"/>
    <p:sldId id="276" r:id="rId8"/>
    <p:sldId id="277" r:id="rId9"/>
    <p:sldId id="278" r:id="rId10"/>
    <p:sldId id="279" r:id="rId11"/>
    <p:sldId id="280" r:id="rId12"/>
    <p:sldId id="281" r:id="rId13"/>
    <p:sldId id="282" r:id="rId14"/>
    <p:sldId id="275" r:id="rId15"/>
    <p:sldId id="283" r:id="rId16"/>
    <p:sldId id="262" r:id="rId17"/>
    <p:sldId id="267" r:id="rId18"/>
    <p:sldId id="269" r:id="rId19"/>
    <p:sldId id="263" r:id="rId20"/>
    <p:sldId id="264" r:id="rId21"/>
    <p:sldId id="265" r:id="rId22"/>
    <p:sldId id="266" r:id="rId23"/>
    <p:sldId id="270" r:id="rId2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3" d="100"/>
          <a:sy n="73" d="100"/>
        </p:scale>
        <p:origin x="624" y="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2" tIns="46587" rIns="93172" bIns="46587" rtlCol="0"/>
          <a:lstStyle>
            <a:lvl1pPr algn="l">
              <a:defRPr sz="1200"/>
            </a:lvl1pPr>
          </a:lstStyle>
          <a:p>
            <a:endParaRPr/>
          </a:p>
        </p:txBody>
      </p:sp>
      <p:sp>
        <p:nvSpPr>
          <p:cNvPr id="3" name="Date Placeholder 2"/>
          <p:cNvSpPr>
            <a:spLocks noGrp="1"/>
          </p:cNvSpPr>
          <p:nvPr>
            <p:ph type="dt" sz="quarter" idx="1"/>
          </p:nvPr>
        </p:nvSpPr>
        <p:spPr>
          <a:xfrm>
            <a:off x="5265809" y="2"/>
            <a:ext cx="4028440" cy="351737"/>
          </a:xfrm>
          <a:prstGeom prst="rect">
            <a:avLst/>
          </a:prstGeom>
        </p:spPr>
        <p:txBody>
          <a:bodyPr vert="horz" lIns="93172" tIns="46587" rIns="93172" bIns="46587" rtlCol="0"/>
          <a:lstStyle>
            <a:lvl1pPr algn="r">
              <a:defRPr sz="1200"/>
            </a:lvl1pPr>
          </a:lstStyle>
          <a:p>
            <a:fld id="{03A45BA1-980A-4507-BE5A-5C1E7C2FFD8F}" type="datetimeFigureOut">
              <a:rPr lang="en-US"/>
              <a:pPr/>
              <a:t>5/18/2023</a:t>
            </a:fld>
            <a:endParaRPr/>
          </a:p>
        </p:txBody>
      </p:sp>
      <p:sp>
        <p:nvSpPr>
          <p:cNvPr id="4" name="Footer Placeholder 3"/>
          <p:cNvSpPr>
            <a:spLocks noGrp="1"/>
          </p:cNvSpPr>
          <p:nvPr>
            <p:ph type="ftr" sz="quarter" idx="2"/>
          </p:nvPr>
        </p:nvSpPr>
        <p:spPr>
          <a:xfrm>
            <a:off x="0" y="6658664"/>
            <a:ext cx="4028440" cy="351736"/>
          </a:xfrm>
          <a:prstGeom prst="rect">
            <a:avLst/>
          </a:prstGeom>
        </p:spPr>
        <p:txBody>
          <a:bodyPr vert="horz" lIns="93172" tIns="46587" rIns="93172" bIns="46587" rtlCol="0" anchor="b"/>
          <a:lstStyle>
            <a:lvl1pPr algn="l">
              <a:defRPr sz="1200"/>
            </a:lvl1pPr>
          </a:lstStyle>
          <a:p>
            <a:endParaRPr/>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2" tIns="46587" rIns="93172" bIns="46587"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2" tIns="46587" rIns="93172" bIns="46587" rtlCol="0"/>
          <a:lstStyle>
            <a:lvl1pPr algn="l">
              <a:defRPr sz="1200"/>
            </a:lvl1pPr>
          </a:lstStyle>
          <a:p>
            <a:endParaRPr/>
          </a:p>
        </p:txBody>
      </p:sp>
      <p:sp>
        <p:nvSpPr>
          <p:cNvPr id="3" name="Date Placeholder 2"/>
          <p:cNvSpPr>
            <a:spLocks noGrp="1"/>
          </p:cNvSpPr>
          <p:nvPr>
            <p:ph type="dt" idx="1"/>
          </p:nvPr>
        </p:nvSpPr>
        <p:spPr>
          <a:xfrm>
            <a:off x="5265809" y="2"/>
            <a:ext cx="4028440" cy="351737"/>
          </a:xfrm>
          <a:prstGeom prst="rect">
            <a:avLst/>
          </a:prstGeom>
        </p:spPr>
        <p:txBody>
          <a:bodyPr vert="horz" lIns="93172" tIns="46587" rIns="93172" bIns="46587" rtlCol="0"/>
          <a:lstStyle>
            <a:lvl1pPr algn="r">
              <a:defRPr sz="1200"/>
            </a:lvl1pPr>
          </a:lstStyle>
          <a:p>
            <a:fld id="{85A3416D-7FED-43BC-AA7C-D92DBA01ED64}" type="datetimeFigureOut">
              <a:rPr lang="en-US"/>
              <a:pPr/>
              <a:t>5/18/2023</a:t>
            </a:fld>
            <a:endParaRPr/>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2" tIns="46587" rIns="93172" bIns="46587" rtlCol="0" anchor="ctr"/>
          <a:lstStyle/>
          <a:p>
            <a:endParaRPr/>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2" tIns="46587" rIns="93172" bIns="4658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2" tIns="46587" rIns="93172" bIns="46587" rtlCol="0" anchor="b"/>
          <a:lstStyle>
            <a:lvl1pPr algn="l">
              <a:defRPr sz="1200"/>
            </a:lvl1pPr>
          </a:lstStyle>
          <a:p>
            <a:endParaRPr/>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2" tIns="46587" rIns="93172" bIns="46587"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a:t>
            </a:fld>
            <a:endParaRPr lang="en-US"/>
          </a:p>
        </p:txBody>
      </p:sp>
    </p:spTree>
    <p:extLst>
      <p:ext uri="{BB962C8B-B14F-4D97-AF65-F5344CB8AC3E}">
        <p14:creationId xmlns:p14="http://schemas.microsoft.com/office/powerpoint/2010/main" val="298033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2</a:t>
            </a:fld>
            <a:endParaRPr lang="en-US"/>
          </a:p>
        </p:txBody>
      </p:sp>
    </p:spTree>
    <p:extLst>
      <p:ext uri="{BB962C8B-B14F-4D97-AF65-F5344CB8AC3E}">
        <p14:creationId xmlns:p14="http://schemas.microsoft.com/office/powerpoint/2010/main" val="147688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5/18/2023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5/18/2023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ujehad@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c/MdJehadUdd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bdlaws.minlaw.gov.bd/act-957.html" TargetMode="External"/><Relationship Id="rId2" Type="http://schemas.openxmlformats.org/officeDocument/2006/relationships/hyperlink" Target="http://bdlaws.minlaw.gov.bd/act-1011.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410" y="427893"/>
            <a:ext cx="7720149" cy="1828800"/>
          </a:xfrm>
        </p:spPr>
        <p:txBody>
          <a:bodyPr>
            <a:noAutofit/>
          </a:bodyPr>
          <a:lstStyle/>
          <a:p>
            <a:pPr algn="r"/>
            <a:r>
              <a:rPr lang="en-US" sz="6000" dirty="0" err="1" smtClean="0">
                <a:latin typeface="Nikosh" pitchFamily="2" charset="0"/>
                <a:cs typeface="Nikosh" pitchFamily="2" charset="0"/>
              </a:rPr>
              <a:t>তথ্য</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অধিকার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আইন</a:t>
            </a:r>
            <a:r>
              <a:rPr lang="en-US" sz="6000" dirty="0" smtClean="0">
                <a:latin typeface="Nikosh" pitchFamily="2" charset="0"/>
                <a:cs typeface="Nikosh" pitchFamily="2" charset="0"/>
              </a:rPr>
              <a:t>, ২০০৯</a:t>
            </a:r>
            <a:r>
              <a:rPr lang="en-US" sz="4800" dirty="0" smtClean="0">
                <a:latin typeface="Nikosh" pitchFamily="2" charset="0"/>
                <a:cs typeface="Nikosh" pitchFamily="2" charset="0"/>
              </a:rPr>
              <a:t/>
            </a:r>
            <a:br>
              <a:rPr lang="en-US" sz="4800" dirty="0" smtClean="0">
                <a:latin typeface="Nikosh" pitchFamily="2" charset="0"/>
                <a:cs typeface="Nikosh" pitchFamily="2" charset="0"/>
              </a:rPr>
            </a:br>
            <a:r>
              <a:rPr lang="en-US" sz="3600" dirty="0" smtClean="0">
                <a:latin typeface="Nikosh" pitchFamily="2" charset="0"/>
                <a:cs typeface="Nikosh" pitchFamily="2" charset="0"/>
              </a:rPr>
              <a:t>(২০০৯ </a:t>
            </a:r>
            <a:r>
              <a:rPr lang="en-US" sz="3600" dirty="0" err="1" smtClean="0">
                <a:latin typeface="Nikosh" pitchFamily="2" charset="0"/>
                <a:cs typeface="Nikosh" pitchFamily="2" charset="0"/>
              </a:rPr>
              <a:t>সনের</a:t>
            </a:r>
            <a:r>
              <a:rPr lang="en-US" sz="3600" dirty="0" smtClean="0">
                <a:latin typeface="Nikosh" pitchFamily="2" charset="0"/>
                <a:cs typeface="Nikosh" pitchFamily="2" charset="0"/>
              </a:rPr>
              <a:t> ২০ </a:t>
            </a:r>
            <a:r>
              <a:rPr lang="en-US" sz="3600" dirty="0" err="1" smtClean="0">
                <a:latin typeface="Nikosh" pitchFamily="2" charset="0"/>
                <a:cs typeface="Nikosh" pitchFamily="2" charset="0"/>
              </a:rPr>
              <a:t>নং</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আইন</a:t>
            </a:r>
            <a:r>
              <a:rPr lang="en-US" sz="3600" dirty="0" smtClean="0">
                <a:latin typeface="Nikosh" pitchFamily="2" charset="0"/>
                <a:cs typeface="Nikosh" pitchFamily="2" charset="0"/>
              </a:rPr>
              <a:t>)</a:t>
            </a:r>
            <a:endParaRPr lang="en-US" sz="3600" b="1" dirty="0">
              <a:effectLst>
                <a:outerShdw blurRad="38100" dist="38100" dir="2700000" algn="tl">
                  <a:srgbClr val="000000">
                    <a:alpha val="43137"/>
                  </a:srgbClr>
                </a:outerShdw>
              </a:effectLst>
              <a:latin typeface="Nikosh" pitchFamily="2" charset="0"/>
              <a:cs typeface="Nikosh" pitchFamily="2" charset="0"/>
            </a:endParaRPr>
          </a:p>
        </p:txBody>
      </p:sp>
      <p:sp>
        <p:nvSpPr>
          <p:cNvPr id="3" name="Subtitle 2"/>
          <p:cNvSpPr>
            <a:spLocks noGrp="1"/>
          </p:cNvSpPr>
          <p:nvPr>
            <p:ph type="subTitle" idx="1"/>
          </p:nvPr>
        </p:nvSpPr>
        <p:spPr>
          <a:xfrm>
            <a:off x="6178062" y="2713892"/>
            <a:ext cx="5416061" cy="3147645"/>
          </a:xfrm>
        </p:spPr>
        <p:txBody>
          <a:bodyPr>
            <a:noAutofit/>
          </a:bodyPr>
          <a:lstStyle/>
          <a:p>
            <a:pPr algn="r"/>
            <a:r>
              <a:rPr lang="en-US" sz="1800" b="1" dirty="0" smtClean="0">
                <a:solidFill>
                  <a:schemeClr val="tx2"/>
                </a:solidFill>
                <a:latin typeface="Nikosh" pitchFamily="2" charset="0"/>
                <a:cs typeface="Nikosh" pitchFamily="2" charset="0"/>
              </a:rPr>
              <a:t>Md. </a:t>
            </a:r>
            <a:r>
              <a:rPr lang="en-US" sz="1800" b="1" dirty="0" err="1" smtClean="0">
                <a:solidFill>
                  <a:schemeClr val="tx2"/>
                </a:solidFill>
                <a:latin typeface="Nikosh" pitchFamily="2" charset="0"/>
                <a:cs typeface="Nikosh" pitchFamily="2" charset="0"/>
              </a:rPr>
              <a:t>Jehad</a:t>
            </a:r>
            <a:r>
              <a:rPr lang="en-US" sz="1800" b="1" dirty="0" smtClean="0">
                <a:solidFill>
                  <a:schemeClr val="tx2"/>
                </a:solidFill>
                <a:latin typeface="Nikosh" pitchFamily="2" charset="0"/>
                <a:cs typeface="Nikosh" pitchFamily="2" charset="0"/>
              </a:rPr>
              <a:t> </a:t>
            </a:r>
            <a:r>
              <a:rPr lang="en-US" sz="1800" b="1" dirty="0" err="1" smtClean="0">
                <a:solidFill>
                  <a:schemeClr val="tx2"/>
                </a:solidFill>
                <a:latin typeface="Nikosh" pitchFamily="2" charset="0"/>
                <a:cs typeface="Nikosh" pitchFamily="2" charset="0"/>
              </a:rPr>
              <a:t>Uddin</a:t>
            </a:r>
            <a:endParaRPr lang="en-US" sz="1800" b="1" dirty="0" smtClean="0">
              <a:solidFill>
                <a:schemeClr val="tx2"/>
              </a:solidFill>
              <a:latin typeface="Nikosh" pitchFamily="2" charset="0"/>
              <a:cs typeface="Nikosh" pitchFamily="2" charset="0"/>
            </a:endParaRPr>
          </a:p>
          <a:p>
            <a:pPr algn="r"/>
            <a:r>
              <a:rPr lang="en-US" sz="1800" dirty="0" smtClean="0">
                <a:solidFill>
                  <a:schemeClr val="tx2"/>
                </a:solidFill>
                <a:latin typeface="Nikosh" pitchFamily="2" charset="0"/>
                <a:cs typeface="Nikosh" pitchFamily="2" charset="0"/>
              </a:rPr>
              <a:t>Deputy Secretary</a:t>
            </a:r>
          </a:p>
          <a:p>
            <a:pPr algn="r"/>
            <a:r>
              <a:rPr lang="en-US" sz="1800" dirty="0" smtClean="0">
                <a:solidFill>
                  <a:schemeClr val="tx2"/>
                </a:solidFill>
                <a:latin typeface="Nikosh" pitchFamily="2" charset="0"/>
                <a:cs typeface="Nikosh" pitchFamily="2" charset="0"/>
              </a:rPr>
              <a:t>Financial Institutions Divisions</a:t>
            </a:r>
          </a:p>
          <a:p>
            <a:pPr algn="r"/>
            <a:r>
              <a:rPr lang="en-US" sz="1800" dirty="0" smtClean="0">
                <a:solidFill>
                  <a:schemeClr val="tx2"/>
                </a:solidFill>
                <a:latin typeface="Nikosh" pitchFamily="2" charset="0"/>
                <a:cs typeface="Nikosh" pitchFamily="2" charset="0"/>
              </a:rPr>
              <a:t>Ministry of Finance</a:t>
            </a:r>
          </a:p>
          <a:p>
            <a:pPr algn="r"/>
            <a:r>
              <a:rPr lang="en-US" sz="1800" dirty="0" smtClean="0">
                <a:solidFill>
                  <a:schemeClr val="tx2"/>
                </a:solidFill>
                <a:latin typeface="Nikosh" pitchFamily="2" charset="0"/>
                <a:cs typeface="Nikosh" pitchFamily="2" charset="0"/>
              </a:rPr>
              <a:t>E-mail: </a:t>
            </a:r>
            <a:r>
              <a:rPr lang="en-US" sz="1800" dirty="0" smtClean="0">
                <a:solidFill>
                  <a:schemeClr val="tx2"/>
                </a:solidFill>
                <a:latin typeface="Nikosh" pitchFamily="2" charset="0"/>
                <a:cs typeface="Nikosh" pitchFamily="2" charset="0"/>
                <a:hlinkClick r:id="rId3"/>
              </a:rPr>
              <a:t>dujehad@gmail.com</a:t>
            </a:r>
            <a:endParaRPr lang="en-US" sz="1800" dirty="0" smtClean="0">
              <a:solidFill>
                <a:schemeClr val="tx2"/>
              </a:solidFill>
              <a:latin typeface="Nikosh" pitchFamily="2" charset="0"/>
              <a:cs typeface="Nikosh" pitchFamily="2" charset="0"/>
            </a:endParaRPr>
          </a:p>
          <a:p>
            <a:pPr algn="r"/>
            <a:r>
              <a:rPr lang="en-US" sz="1800" dirty="0" smtClean="0">
                <a:solidFill>
                  <a:schemeClr val="tx2"/>
                </a:solidFill>
                <a:latin typeface="Nikosh" pitchFamily="2" charset="0"/>
                <a:cs typeface="Nikosh" pitchFamily="2" charset="0"/>
              </a:rPr>
              <a:t>YouTube: </a:t>
            </a:r>
            <a:r>
              <a:rPr lang="en-US" sz="1800" dirty="0" smtClean="0">
                <a:solidFill>
                  <a:schemeClr val="tx2"/>
                </a:solidFill>
                <a:latin typeface="Nikosh" pitchFamily="2" charset="0"/>
                <a:cs typeface="Nikosh" pitchFamily="2" charset="0"/>
                <a:hlinkClick r:id="rId4"/>
              </a:rPr>
              <a:t>https://www.youtube.com/c/MdJehadUddin</a:t>
            </a:r>
            <a:endParaRPr lang="en-US" sz="1800" dirty="0" smtClean="0">
              <a:solidFill>
                <a:schemeClr val="tx2"/>
              </a:solidFill>
              <a:latin typeface="Nikosh" pitchFamily="2" charset="0"/>
              <a:cs typeface="Nikosh" pitchFamily="2" charset="0"/>
            </a:endParaRPr>
          </a:p>
          <a:p>
            <a:pPr algn="r"/>
            <a:r>
              <a:rPr lang="en-US" sz="1800" dirty="0" smtClean="0">
                <a:solidFill>
                  <a:schemeClr val="tx2"/>
                </a:solidFill>
                <a:latin typeface="Nikosh" pitchFamily="2" charset="0"/>
                <a:cs typeface="Nikosh" pitchFamily="2" charset="0"/>
              </a:rPr>
              <a:t>https://www.rokomari.com/search?term=Md.+jehad+Uddin</a:t>
            </a:r>
            <a:endParaRPr lang="en-US" sz="1800" dirty="0">
              <a:solidFill>
                <a:schemeClr val="tx2"/>
              </a:solidFill>
              <a:latin typeface="Nikosh" pitchFamily="2" charset="0"/>
              <a:cs typeface="Nikosh" pitchFamily="2"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sz="2400" b="1" dirty="0" smtClean="0"/>
              <a:t>কতিপয় তথ্য প্রকাশ বা প্রদান বাধ্যতামূলক নয়</a:t>
            </a:r>
            <a:r>
              <a:rPr lang="en-US" sz="2400" b="1" dirty="0" smtClean="0"/>
              <a:t>…….</a:t>
            </a:r>
            <a:endParaRPr lang="en-US" sz="2400" dirty="0"/>
          </a:p>
        </p:txBody>
      </p:sp>
      <p:sp>
        <p:nvSpPr>
          <p:cNvPr id="3" name="Content Placeholder 2"/>
          <p:cNvSpPr>
            <a:spLocks noGrp="1"/>
          </p:cNvSpPr>
          <p:nvPr>
            <p:ph idx="1"/>
          </p:nvPr>
        </p:nvSpPr>
        <p:spPr/>
        <p:txBody>
          <a:bodyPr>
            <a:normAutofit/>
          </a:bodyPr>
          <a:lstStyle/>
          <a:p>
            <a:pPr algn="just"/>
            <a:r>
              <a:rPr lang="as-IN" dirty="0" smtClean="0">
                <a:latin typeface="Nikosh" pitchFamily="2" charset="0"/>
                <a:cs typeface="Nikosh" pitchFamily="2" charset="0"/>
              </a:rPr>
              <a:t>(গ) কোন বিদেশী সরকারের নিকট হইতে প্রাপ্ত কোন গোপনীয় তথ্য;</a:t>
            </a:r>
          </a:p>
          <a:p>
            <a:pPr algn="just"/>
            <a:r>
              <a:rPr lang="as-IN" dirty="0" smtClean="0">
                <a:latin typeface="Nikosh" pitchFamily="2" charset="0"/>
                <a:cs typeface="Nikosh" pitchFamily="2" charset="0"/>
              </a:rPr>
              <a:t>(ঘ) কোন তথ্য প্রকাশের ফলে কোন তৃতীয় পক্ষের বুদ্ধিবৃত্তিক সস্পদের অধিকার ক্ষতিগ্রস্ত হইতে পারে এইরূপ বাণিজ্যিক বা ব্যবসায়িক অন্তর্নিহিত গোপনীয়তা বিষয়ক, কপিরাইট বা বুদ্ধিবৃত্তিক সম্পদ (</a:t>
            </a:r>
            <a:r>
              <a:rPr lang="en-US" dirty="0" smtClean="0">
                <a:latin typeface="Nikosh" pitchFamily="2" charset="0"/>
                <a:cs typeface="Nikosh" pitchFamily="2" charset="0"/>
              </a:rPr>
              <a:t>Intellectual Property Right) </a:t>
            </a:r>
            <a:r>
              <a:rPr lang="as-IN" dirty="0" smtClean="0">
                <a:latin typeface="Nikosh" pitchFamily="2" charset="0"/>
                <a:cs typeface="Nikosh" pitchFamily="2" charset="0"/>
              </a:rPr>
              <a:t>সম্পর্কিত তথ্য;</a:t>
            </a:r>
          </a:p>
          <a:p>
            <a:r>
              <a:rPr lang="as-IN" dirty="0" smtClean="0">
                <a:latin typeface="Nikosh" pitchFamily="2" charset="0"/>
                <a:cs typeface="Nikosh" pitchFamily="2" charset="0"/>
              </a:rPr>
              <a:t>(ঙ) কোন তথ্য প্রকাশের ফলে কোন বিশেষ ব্যক্তি বা সংস্থাকে লাভবান বা ক্ষতিগ্রস্ত করিতে পারে এইরূপ নিম্নোক্ত তথ্য, যথাঃ-</a:t>
            </a:r>
          </a:p>
          <a:p>
            <a:r>
              <a:rPr lang="as-IN" dirty="0" smtClean="0">
                <a:latin typeface="Nikosh" pitchFamily="2" charset="0"/>
                <a:cs typeface="Nikosh" pitchFamily="2" charset="0"/>
              </a:rPr>
              <a:t> (অ) আয়কর, শুল্ক, ভ্যাট ও আবগারী আইন, বাজেট বা করহার পরিবর্তন সংক্রান্ত কোন আগাম তথ্য; </a:t>
            </a:r>
          </a:p>
          <a:p>
            <a:r>
              <a:rPr lang="as-IN" dirty="0" smtClean="0">
                <a:latin typeface="Nikosh" pitchFamily="2" charset="0"/>
                <a:cs typeface="Nikosh" pitchFamily="2" charset="0"/>
              </a:rPr>
              <a:t> (আ) মুদ্রার বিনিময় ও সুদের হার পরিবর্তনজনিত কোন আগাম তথ্য;</a:t>
            </a:r>
          </a:p>
          <a:p>
            <a:pPr algn="just"/>
            <a:endParaRPr lang="en-US"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sz="2400" b="1" dirty="0" smtClean="0"/>
              <a:t>কতিপয় তথ্য প্রকাশ বা প্রদান বাধ্যতামূলক নয়</a:t>
            </a:r>
            <a:r>
              <a:rPr lang="en-US" sz="2400" b="1" dirty="0" smtClean="0"/>
              <a:t>…….</a:t>
            </a:r>
            <a:endParaRPr lang="en-US" sz="2400" dirty="0"/>
          </a:p>
        </p:txBody>
      </p:sp>
      <p:sp>
        <p:nvSpPr>
          <p:cNvPr id="3" name="Content Placeholder 2"/>
          <p:cNvSpPr>
            <a:spLocks noGrp="1"/>
          </p:cNvSpPr>
          <p:nvPr>
            <p:ph idx="1"/>
          </p:nvPr>
        </p:nvSpPr>
        <p:spPr/>
        <p:txBody>
          <a:bodyPr>
            <a:normAutofit lnSpcReduction="10000"/>
          </a:bodyPr>
          <a:lstStyle/>
          <a:p>
            <a:pPr algn="just"/>
            <a:r>
              <a:rPr lang="as-IN" dirty="0" smtClean="0">
                <a:latin typeface="Nikosh" pitchFamily="2" charset="0"/>
                <a:cs typeface="Nikosh" pitchFamily="2" charset="0"/>
              </a:rPr>
              <a:t>(ই) ব্যাংকসহ আর্থিক প্রতিষ্ঠানসমূহের পরিচালনা ও তদারকি সংক্রান্ত কোন আগাম তথ্য;</a:t>
            </a:r>
          </a:p>
          <a:p>
            <a:pPr algn="just"/>
            <a:r>
              <a:rPr lang="as-IN" dirty="0" smtClean="0">
                <a:latin typeface="Nikosh" pitchFamily="2" charset="0"/>
                <a:cs typeface="Nikosh" pitchFamily="2" charset="0"/>
              </a:rPr>
              <a:t> (চ) কোন তথ্য প্রকাশের ফলে প্রচলিত আইনের প্রয়োগ বাধাগ্রস্ত হইতে পারে বা অপরাধ বৃদ্ধি পাইতে পারে এইরূপ তথ্য;</a:t>
            </a:r>
          </a:p>
          <a:p>
            <a:pPr algn="just"/>
            <a:r>
              <a:rPr lang="as-IN" dirty="0" smtClean="0">
                <a:latin typeface="Nikosh" pitchFamily="2" charset="0"/>
                <a:cs typeface="Nikosh" pitchFamily="2" charset="0"/>
              </a:rPr>
              <a:t>  (ছ) কোন তথ্য প্রকাশের ফলে জনগণের নিরাপত্তা বিঘ্নিত হইতে পারে বা বিচারাধীন মামলার সুষ্ঠু বিচার কার্য ব্যাহত হইতে পারে এইরূপ তথ্য;</a:t>
            </a:r>
          </a:p>
          <a:p>
            <a:pPr algn="just"/>
            <a:r>
              <a:rPr lang="as-IN" dirty="0" smtClean="0">
                <a:latin typeface="Nikosh" pitchFamily="2" charset="0"/>
                <a:cs typeface="Nikosh" pitchFamily="2" charset="0"/>
              </a:rPr>
              <a:t>(জ) কোন তথ্য প্রকাশের ফলে কোন ব্যক্তির ব্যক্তিগত জীবনের গোপনীয়তা ক্ষুণ্ন হইতে পারে এইরূপ তথ্য;</a:t>
            </a:r>
          </a:p>
          <a:p>
            <a:pPr algn="just"/>
            <a:r>
              <a:rPr lang="as-IN" dirty="0" smtClean="0">
                <a:latin typeface="Nikosh" pitchFamily="2" charset="0"/>
                <a:cs typeface="Nikosh" pitchFamily="2" charset="0"/>
              </a:rPr>
              <a:t>(ঝ) কোন তথ্য প্রকাশের ফলে কোন ব্যক্তির জীবন বা শারীরিক নিরাপত্তা বিপদাপন্ন হইতে পারে এইরূপ তথ্য;</a:t>
            </a:r>
          </a:p>
          <a:p>
            <a:pPr algn="just"/>
            <a:r>
              <a:rPr lang="as-IN" dirty="0" smtClean="0">
                <a:latin typeface="Nikosh" pitchFamily="2" charset="0"/>
                <a:cs typeface="Nikosh" pitchFamily="2" charset="0"/>
              </a:rPr>
              <a:t> (ঞ) আইন প্রয়োগকারী সংস্থার সহায়তার জন্য কোন ব্যক্তি কর্তৃক গোপনে প্রদত্ত কোন তথ্য;</a:t>
            </a:r>
          </a:p>
          <a:p>
            <a:endParaRPr lang="en-US"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844062"/>
          </a:xfrm>
        </p:spPr>
        <p:txBody>
          <a:bodyPr>
            <a:normAutofit/>
          </a:bodyPr>
          <a:lstStyle/>
          <a:p>
            <a:r>
              <a:rPr lang="as-IN" sz="2400" b="1" dirty="0" smtClean="0"/>
              <a:t>কতিপয় তথ্য প্রকাশ বা প্রদান বাধ্যতামূলক নয়</a:t>
            </a:r>
            <a:r>
              <a:rPr lang="en-US" sz="2400" b="1" dirty="0" smtClean="0"/>
              <a:t>…….</a:t>
            </a:r>
            <a:endParaRPr lang="en-US" sz="2400" dirty="0"/>
          </a:p>
        </p:txBody>
      </p:sp>
      <p:sp>
        <p:nvSpPr>
          <p:cNvPr id="3" name="Content Placeholder 2"/>
          <p:cNvSpPr>
            <a:spLocks noGrp="1"/>
          </p:cNvSpPr>
          <p:nvPr>
            <p:ph idx="1"/>
          </p:nvPr>
        </p:nvSpPr>
        <p:spPr/>
        <p:txBody>
          <a:bodyPr>
            <a:normAutofit fontScale="92500"/>
          </a:bodyPr>
          <a:lstStyle/>
          <a:p>
            <a:pPr algn="just"/>
            <a:r>
              <a:rPr lang="as-IN" dirty="0" smtClean="0">
                <a:latin typeface="Nikosh" pitchFamily="2" charset="0"/>
                <a:cs typeface="Nikosh" pitchFamily="2" charset="0"/>
              </a:rPr>
              <a:t>(ট) আদালতে বিচারাধীন কোন বিষয় এবং যাহা প্রকাশে আদালত বা ট্রাইব্যুনালের নিষেধাজ্ঞা রহিয়াছে অথবা যাহার প্রকাশ আদালত অবমাননার শামিল এইরূপ তথ্য;</a:t>
            </a:r>
          </a:p>
          <a:p>
            <a:pPr algn="just"/>
            <a:r>
              <a:rPr lang="as-IN" dirty="0" smtClean="0">
                <a:latin typeface="Nikosh" pitchFamily="2" charset="0"/>
                <a:cs typeface="Nikosh" pitchFamily="2" charset="0"/>
              </a:rPr>
              <a:t>(ঠ) তদন্তাধীন কোন বিষয় যাহার প্রকাশ তদন্ত কাজে বিঘ্ন ঘটাইতে পারে এইরূপ তথ্য;</a:t>
            </a:r>
          </a:p>
          <a:p>
            <a:pPr algn="just"/>
            <a:r>
              <a:rPr lang="as-IN" dirty="0" smtClean="0">
                <a:latin typeface="Nikosh" pitchFamily="2" charset="0"/>
                <a:cs typeface="Nikosh" pitchFamily="2" charset="0"/>
              </a:rPr>
              <a:t> (ড) কোন অপরাধের তদন্ত প্রক্রিয়া এবং অপরাধীর গ্রেফতার ও শাস্তিকে প্রভাবিত করিতে পারে এইরূপ তথ্য;</a:t>
            </a:r>
          </a:p>
          <a:p>
            <a:pPr algn="just"/>
            <a:r>
              <a:rPr lang="as-IN" dirty="0" smtClean="0">
                <a:latin typeface="Nikosh" pitchFamily="2" charset="0"/>
                <a:cs typeface="Nikosh" pitchFamily="2" charset="0"/>
              </a:rPr>
              <a:t> (ঢ) আইন অনুসারে কেবল একটি নির্দিষ্ট সময়ের জন্য প্রকাশের বাধ্যবাধকতা রহিয়াছে এইরূপ তথ্য;</a:t>
            </a:r>
          </a:p>
          <a:p>
            <a:pPr algn="just"/>
            <a:r>
              <a:rPr lang="as-IN" dirty="0" smtClean="0">
                <a:latin typeface="Nikosh" pitchFamily="2" charset="0"/>
                <a:cs typeface="Nikosh" pitchFamily="2" charset="0"/>
              </a:rPr>
              <a:t> (ণ) কৌশলগত ও বাণিজ্যিক কারণে গোপন রাখা বাঞ্ছনীয় এইরূপ কারিগরী বা বৈজ্ঞানিক গবেষণালব্ধ কোন তথ্য;</a:t>
            </a:r>
          </a:p>
          <a:p>
            <a:pPr algn="just"/>
            <a:r>
              <a:rPr lang="as-IN" dirty="0" smtClean="0">
                <a:latin typeface="Nikosh" pitchFamily="2" charset="0"/>
                <a:cs typeface="Nikosh" pitchFamily="2" charset="0"/>
              </a:rPr>
              <a:t> (ত) কোন ক্রয় কার্যক্রম সম্পূর্ণ হইবার পূর্বে বা উক্ত বিষয়ে সিদ্ধান্ত গ্রহণের পূর্বে সংশ্লিষ্ট ক্রয় বা উহার কার্যক্রম সংক্রান্ত কোন তথ্য</a:t>
            </a:r>
          </a:p>
          <a:p>
            <a:pPr algn="just"/>
            <a:endParaRPr lang="en-US"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sz="2400" b="1" dirty="0" smtClean="0"/>
              <a:t>কতিপয় তথ্য প্রকাশ বা প্রদান বাধ্যতামূলক নয়</a:t>
            </a:r>
            <a:r>
              <a:rPr lang="en-US" sz="2400" b="1" dirty="0" smtClean="0"/>
              <a:t>…….</a:t>
            </a:r>
            <a:endParaRPr lang="en-US" sz="2400" dirty="0"/>
          </a:p>
        </p:txBody>
      </p:sp>
      <p:sp>
        <p:nvSpPr>
          <p:cNvPr id="3" name="Content Placeholder 2"/>
          <p:cNvSpPr>
            <a:spLocks noGrp="1"/>
          </p:cNvSpPr>
          <p:nvPr>
            <p:ph idx="1"/>
          </p:nvPr>
        </p:nvSpPr>
        <p:spPr/>
        <p:txBody>
          <a:bodyPr>
            <a:normAutofit fontScale="92500" lnSpcReduction="10000"/>
          </a:bodyPr>
          <a:lstStyle/>
          <a:p>
            <a:pPr algn="just"/>
            <a:r>
              <a:rPr lang="en-US" dirty="0" smtClean="0">
                <a:latin typeface="Nikosh" pitchFamily="2" charset="0"/>
                <a:cs typeface="Nikosh" pitchFamily="2" charset="0"/>
              </a:rPr>
              <a:t>(</a:t>
            </a:r>
            <a:r>
              <a:rPr lang="as-IN" dirty="0" smtClean="0">
                <a:latin typeface="Nikosh" pitchFamily="2" charset="0"/>
                <a:cs typeface="Nikosh" pitchFamily="2" charset="0"/>
              </a:rPr>
              <a:t>থ) জাতীয় সংসদের বিশেষ অধিকার হানির কারণ হইতে পারে এইরূপ তথ্য;</a:t>
            </a:r>
          </a:p>
          <a:p>
            <a:pPr algn="just"/>
            <a:r>
              <a:rPr lang="as-IN" dirty="0" smtClean="0">
                <a:latin typeface="Nikosh" pitchFamily="2" charset="0"/>
                <a:cs typeface="Nikosh" pitchFamily="2" charset="0"/>
              </a:rPr>
              <a:t>(দ) কোন ব্যক্তির আইন দ্বারা সংরক্ষিত গোপনীয় তথ্য;</a:t>
            </a:r>
          </a:p>
          <a:p>
            <a:pPr algn="just"/>
            <a:r>
              <a:rPr lang="as-IN" dirty="0" smtClean="0">
                <a:latin typeface="Nikosh" pitchFamily="2" charset="0"/>
                <a:cs typeface="Nikosh" pitchFamily="2" charset="0"/>
              </a:rPr>
              <a:t>(ধ) পরীক্ষার প্রশ্নপত্র বা পরীক্ষায় প্রদত্ত নম্বর সম্পর্কিত আগাম তথ্য;</a:t>
            </a:r>
          </a:p>
          <a:p>
            <a:pPr algn="just"/>
            <a:r>
              <a:rPr lang="as-IN" dirty="0" smtClean="0">
                <a:latin typeface="Nikosh" pitchFamily="2" charset="0"/>
                <a:cs typeface="Nikosh" pitchFamily="2" charset="0"/>
              </a:rPr>
              <a:t>(ন) মন্ত্রিপরিষদ বা, ক্ষেত্রমত, উপদেষ্টা পরিষদের বৈঠকে উপস্থাপনীয় সার-সংক্ষেপসহ আনুষঙ্গিক দলিলাদি এবং উক্তরূপ বৈঠকের আলোচনা ও সিদ্ধান্ত সংক্রান্ত কোন তথ্যঃ</a:t>
            </a:r>
          </a:p>
          <a:p>
            <a:pPr algn="just"/>
            <a:r>
              <a:rPr lang="as-IN" dirty="0" smtClean="0">
                <a:latin typeface="Nikosh" pitchFamily="2" charset="0"/>
                <a:cs typeface="Nikosh" pitchFamily="2" charset="0"/>
              </a:rPr>
              <a:t>তবে শর্ত থাকে যে, মন্ত্রিপরিষদ বা, ক্ষেত্রমত, উপদেষ্টা পরিষদ কর্তৃক কোন সিদ্ধান্ত গৃহীত হইবার পর অনুরূপ সিদ্ধান্তের কারণ এবং যেসকল বিষয়ের উপর ভিত্তি করিয়া সিদ্ধান্তটি গৃহীত হইয়াছে উহা প্রকাশ করা যাইবেঃ</a:t>
            </a:r>
          </a:p>
          <a:p>
            <a:pPr algn="just"/>
            <a:r>
              <a:rPr lang="as-IN" dirty="0" smtClean="0">
                <a:latin typeface="Nikosh" pitchFamily="2" charset="0"/>
                <a:cs typeface="Nikosh" pitchFamily="2" charset="0"/>
              </a:rPr>
              <a:t>আরো শর্ত থাকে যে, এই ধারার অধীন তথ্য প্রদান স্থগিত রাখিবার ক্ষেত্রে সংশ্লিষ্ট কর্তৃপক্ষকে তথ্য কমিশনের পূর্বানুমোদন গ্রহণ করিতে হইবে।</a:t>
            </a:r>
          </a:p>
          <a:p>
            <a:endParaRPr lang="en-US"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47981" y="656492"/>
            <a:ext cx="10446850" cy="5345723"/>
          </a:xfrm>
        </p:spPr>
        <p:txBody>
          <a:bodyPr>
            <a:normAutofit fontScale="62500" lnSpcReduction="20000"/>
          </a:bodyPr>
          <a:lstStyle/>
          <a:p>
            <a:pPr marL="0" indent="0">
              <a:buNone/>
            </a:pPr>
            <a:r>
              <a:rPr lang="bn-IN" sz="5800" dirty="0" smtClean="0">
                <a:latin typeface="Nikosh" pitchFamily="2" charset="0"/>
                <a:cs typeface="Nikosh" pitchFamily="2" charset="0"/>
              </a:rPr>
              <a:t> </a:t>
            </a:r>
            <a:r>
              <a:rPr lang="bn-IN" sz="5800" b="1" dirty="0">
                <a:latin typeface="Nikosh" pitchFamily="2" charset="0"/>
                <a:cs typeface="Nikosh" pitchFamily="2" charset="0"/>
              </a:rPr>
              <a:t> </a:t>
            </a:r>
            <a:r>
              <a:rPr lang="en-US" sz="5800" b="1" dirty="0" err="1">
                <a:latin typeface="Nikosh" pitchFamily="2" charset="0"/>
                <a:cs typeface="Nikosh" pitchFamily="2" charset="0"/>
              </a:rPr>
              <a:t>তথ্য</a:t>
            </a:r>
            <a:r>
              <a:rPr lang="en-US" sz="5800" b="1" dirty="0">
                <a:latin typeface="Nikosh" pitchFamily="2" charset="0"/>
                <a:cs typeface="Nikosh" pitchFamily="2" charset="0"/>
              </a:rPr>
              <a:t> </a:t>
            </a:r>
            <a:r>
              <a:rPr lang="en-US" sz="5800" b="1" dirty="0" err="1">
                <a:latin typeface="Nikosh" pitchFamily="2" charset="0"/>
                <a:cs typeface="Nikosh" pitchFamily="2" charset="0"/>
              </a:rPr>
              <a:t>প্রাপ্তির</a:t>
            </a:r>
            <a:r>
              <a:rPr lang="en-US" sz="5800" b="1" dirty="0">
                <a:latin typeface="Nikosh" pitchFamily="2" charset="0"/>
                <a:cs typeface="Nikosh" pitchFamily="2" charset="0"/>
              </a:rPr>
              <a:t> </a:t>
            </a:r>
            <a:r>
              <a:rPr lang="en-US" sz="5800" b="1" dirty="0" err="1">
                <a:latin typeface="Nikosh" pitchFamily="2" charset="0"/>
                <a:cs typeface="Nikosh" pitchFamily="2" charset="0"/>
              </a:rPr>
              <a:t>অনুরোধ</a:t>
            </a:r>
            <a:endParaRPr lang="en-US" sz="5800" dirty="0">
              <a:latin typeface="Nikosh" pitchFamily="2" charset="0"/>
              <a:cs typeface="Nikosh" pitchFamily="2" charset="0"/>
            </a:endParaRPr>
          </a:p>
          <a:p>
            <a:pPr marL="0" indent="0">
              <a:buNone/>
            </a:pPr>
            <a:r>
              <a:rPr lang="en-US" sz="3000" dirty="0">
                <a:latin typeface="Nikosh" pitchFamily="2" charset="0"/>
                <a:cs typeface="Nikosh" pitchFamily="2" charset="0"/>
              </a:rPr>
              <a:t>৮৷ (১) </a:t>
            </a:r>
            <a:r>
              <a:rPr lang="en-US" sz="3000" dirty="0" err="1">
                <a:latin typeface="Nikosh" pitchFamily="2" charset="0"/>
                <a:cs typeface="Nikosh" pitchFamily="2" charset="0"/>
              </a:rPr>
              <a:t>কোন</a:t>
            </a:r>
            <a:r>
              <a:rPr lang="en-US" sz="3000" dirty="0">
                <a:latin typeface="Nikosh" pitchFamily="2" charset="0"/>
                <a:cs typeface="Nikosh" pitchFamily="2" charset="0"/>
              </a:rPr>
              <a:t> </a:t>
            </a:r>
            <a:r>
              <a:rPr lang="en-US" sz="3000" dirty="0" err="1">
                <a:latin typeface="Nikosh" pitchFamily="2" charset="0"/>
                <a:cs typeface="Nikosh" pitchFamily="2" charset="0"/>
              </a:rPr>
              <a:t>ব্যক্তি</a:t>
            </a:r>
            <a:r>
              <a:rPr lang="en-US" sz="3000" dirty="0">
                <a:latin typeface="Nikosh" pitchFamily="2" charset="0"/>
                <a:cs typeface="Nikosh" pitchFamily="2" charset="0"/>
              </a:rPr>
              <a:t> </a:t>
            </a:r>
            <a:r>
              <a:rPr lang="en-US" sz="3000" dirty="0" err="1">
                <a:latin typeface="Nikosh" pitchFamily="2" charset="0"/>
                <a:cs typeface="Nikosh" pitchFamily="2" charset="0"/>
              </a:rPr>
              <a:t>এই</a:t>
            </a:r>
            <a:r>
              <a:rPr lang="en-US" sz="3000" dirty="0">
                <a:latin typeface="Nikosh" pitchFamily="2" charset="0"/>
                <a:cs typeface="Nikosh" pitchFamily="2" charset="0"/>
              </a:rPr>
              <a:t> </a:t>
            </a:r>
            <a:r>
              <a:rPr lang="en-US" sz="3000" dirty="0" err="1">
                <a:latin typeface="Nikosh" pitchFamily="2" charset="0"/>
                <a:cs typeface="Nikosh" pitchFamily="2" charset="0"/>
              </a:rPr>
              <a:t>আইনের</a:t>
            </a:r>
            <a:r>
              <a:rPr lang="en-US" sz="3000" dirty="0">
                <a:latin typeface="Nikosh" pitchFamily="2" charset="0"/>
                <a:cs typeface="Nikosh" pitchFamily="2" charset="0"/>
              </a:rPr>
              <a:t> </a:t>
            </a:r>
            <a:r>
              <a:rPr lang="en-US" sz="3000" dirty="0" err="1">
                <a:latin typeface="Nikosh" pitchFamily="2" charset="0"/>
                <a:cs typeface="Nikosh" pitchFamily="2" charset="0"/>
              </a:rPr>
              <a:t>অধীন</a:t>
            </a:r>
            <a:r>
              <a:rPr lang="en-US" sz="3000" dirty="0">
                <a:latin typeface="Nikosh" pitchFamily="2" charset="0"/>
                <a:cs typeface="Nikosh" pitchFamily="2" charset="0"/>
              </a:rPr>
              <a:t> </a:t>
            </a:r>
            <a:r>
              <a:rPr lang="en-US" sz="3000" dirty="0" err="1">
                <a:latin typeface="Nikosh" pitchFamily="2" charset="0"/>
                <a:cs typeface="Nikosh" pitchFamily="2" charset="0"/>
              </a:rPr>
              <a:t>তথ্য</a:t>
            </a:r>
            <a:r>
              <a:rPr lang="en-US" sz="3000" dirty="0">
                <a:latin typeface="Nikosh" pitchFamily="2" charset="0"/>
                <a:cs typeface="Nikosh" pitchFamily="2" charset="0"/>
              </a:rPr>
              <a:t> </a:t>
            </a:r>
            <a:r>
              <a:rPr lang="en-US" sz="3000" dirty="0" err="1">
                <a:latin typeface="Nikosh" pitchFamily="2" charset="0"/>
                <a:cs typeface="Nikosh" pitchFamily="2" charset="0"/>
              </a:rPr>
              <a:t>প্রাপ্তির</a:t>
            </a:r>
            <a:r>
              <a:rPr lang="en-US" sz="3000" dirty="0">
                <a:latin typeface="Nikosh" pitchFamily="2" charset="0"/>
                <a:cs typeface="Nikosh" pitchFamily="2" charset="0"/>
              </a:rPr>
              <a:t> </a:t>
            </a:r>
            <a:r>
              <a:rPr lang="en-US" sz="3000" dirty="0" err="1">
                <a:latin typeface="Nikosh" pitchFamily="2" charset="0"/>
                <a:cs typeface="Nikosh" pitchFamily="2" charset="0"/>
              </a:rPr>
              <a:t>জন্য</a:t>
            </a:r>
            <a:r>
              <a:rPr lang="en-US" sz="3000" dirty="0">
                <a:latin typeface="Nikosh" pitchFamily="2" charset="0"/>
                <a:cs typeface="Nikosh" pitchFamily="2" charset="0"/>
              </a:rPr>
              <a:t> </a:t>
            </a:r>
            <a:r>
              <a:rPr lang="en-US" sz="3000" dirty="0" err="1">
                <a:latin typeface="Nikosh" pitchFamily="2" charset="0"/>
                <a:cs typeface="Nikosh" pitchFamily="2" charset="0"/>
              </a:rPr>
              <a:t>সংশ্লিষ্ট</a:t>
            </a:r>
            <a:r>
              <a:rPr lang="en-US" sz="3000" dirty="0">
                <a:latin typeface="Nikosh" pitchFamily="2" charset="0"/>
                <a:cs typeface="Nikosh" pitchFamily="2" charset="0"/>
              </a:rPr>
              <a:t> </a:t>
            </a:r>
            <a:r>
              <a:rPr lang="en-US" sz="3000" dirty="0" err="1">
                <a:latin typeface="Nikosh" pitchFamily="2" charset="0"/>
                <a:cs typeface="Nikosh" pitchFamily="2" charset="0"/>
              </a:rPr>
              <a:t>দায়িত্বপ্রাপ্ত</a:t>
            </a:r>
            <a:r>
              <a:rPr lang="en-US" sz="3000" dirty="0">
                <a:latin typeface="Nikosh" pitchFamily="2" charset="0"/>
                <a:cs typeface="Nikosh" pitchFamily="2" charset="0"/>
              </a:rPr>
              <a:t> </a:t>
            </a:r>
            <a:r>
              <a:rPr lang="en-US" sz="3000" dirty="0" err="1">
                <a:latin typeface="Nikosh" pitchFamily="2" charset="0"/>
                <a:cs typeface="Nikosh" pitchFamily="2" charset="0"/>
              </a:rPr>
              <a:t>কর্মকর্তার</a:t>
            </a:r>
            <a:r>
              <a:rPr lang="en-US" sz="3000" dirty="0">
                <a:latin typeface="Nikosh" pitchFamily="2" charset="0"/>
                <a:cs typeface="Nikosh" pitchFamily="2" charset="0"/>
              </a:rPr>
              <a:t> </a:t>
            </a:r>
            <a:r>
              <a:rPr lang="en-US" sz="3000" dirty="0" err="1">
                <a:latin typeface="Nikosh" pitchFamily="2" charset="0"/>
                <a:cs typeface="Nikosh" pitchFamily="2" charset="0"/>
              </a:rPr>
              <a:t>নিকট</a:t>
            </a:r>
            <a:r>
              <a:rPr lang="en-US" sz="3000" dirty="0">
                <a:latin typeface="Nikosh" pitchFamily="2" charset="0"/>
                <a:cs typeface="Nikosh" pitchFamily="2" charset="0"/>
              </a:rPr>
              <a:t> </a:t>
            </a:r>
            <a:r>
              <a:rPr lang="en-US" sz="3000" dirty="0" err="1">
                <a:latin typeface="Nikosh" pitchFamily="2" charset="0"/>
                <a:cs typeface="Nikosh" pitchFamily="2" charset="0"/>
              </a:rPr>
              <a:t>তথ্য</a:t>
            </a:r>
            <a:r>
              <a:rPr lang="en-US" sz="3000" dirty="0">
                <a:latin typeface="Nikosh" pitchFamily="2" charset="0"/>
                <a:cs typeface="Nikosh" pitchFamily="2" charset="0"/>
              </a:rPr>
              <a:t> </a:t>
            </a:r>
            <a:r>
              <a:rPr lang="en-US" sz="3000" dirty="0" err="1">
                <a:latin typeface="Nikosh" pitchFamily="2" charset="0"/>
                <a:cs typeface="Nikosh" pitchFamily="2" charset="0"/>
              </a:rPr>
              <a:t>চাহিয়া</a:t>
            </a:r>
            <a:r>
              <a:rPr lang="en-US" sz="3000" dirty="0">
                <a:latin typeface="Nikosh" pitchFamily="2" charset="0"/>
                <a:cs typeface="Nikosh" pitchFamily="2" charset="0"/>
              </a:rPr>
              <a:t> </a:t>
            </a:r>
            <a:r>
              <a:rPr lang="en-US" sz="3000" dirty="0" err="1">
                <a:latin typeface="Nikosh" pitchFamily="2" charset="0"/>
                <a:cs typeface="Nikosh" pitchFamily="2" charset="0"/>
              </a:rPr>
              <a:t>লিখিতভাবে</a:t>
            </a:r>
            <a:r>
              <a:rPr lang="en-US" sz="3000" dirty="0">
                <a:latin typeface="Nikosh" pitchFamily="2" charset="0"/>
                <a:cs typeface="Nikosh" pitchFamily="2" charset="0"/>
              </a:rPr>
              <a:t> </a:t>
            </a:r>
            <a:r>
              <a:rPr lang="en-US" sz="3000" dirty="0" err="1">
                <a:latin typeface="Nikosh" pitchFamily="2" charset="0"/>
                <a:cs typeface="Nikosh" pitchFamily="2" charset="0"/>
              </a:rPr>
              <a:t>বা</a:t>
            </a:r>
            <a:r>
              <a:rPr lang="en-US" sz="3000" dirty="0">
                <a:latin typeface="Nikosh" pitchFamily="2" charset="0"/>
                <a:cs typeface="Nikosh" pitchFamily="2" charset="0"/>
              </a:rPr>
              <a:t> </a:t>
            </a:r>
            <a:r>
              <a:rPr lang="en-US" sz="3000" dirty="0" smtClean="0">
                <a:latin typeface="Nikosh" pitchFamily="2" charset="0"/>
                <a:cs typeface="Nikosh" pitchFamily="2" charset="0"/>
              </a:rPr>
              <a:t>   </a:t>
            </a:r>
          </a:p>
          <a:p>
            <a:pPr marL="0" indent="0">
              <a:buNone/>
            </a:pPr>
            <a:r>
              <a:rPr lang="en-US" sz="3000" dirty="0" smtClean="0">
                <a:latin typeface="Nikosh" pitchFamily="2" charset="0"/>
                <a:cs typeface="Nikosh" pitchFamily="2" charset="0"/>
              </a:rPr>
              <a:t>        </a:t>
            </a:r>
            <a:r>
              <a:rPr lang="en-US" sz="3000" dirty="0" err="1" smtClean="0">
                <a:latin typeface="Nikosh" pitchFamily="2" charset="0"/>
                <a:cs typeface="Nikosh" pitchFamily="2" charset="0"/>
              </a:rPr>
              <a:t>ইলেক্ট্রনিক</a:t>
            </a:r>
            <a:r>
              <a:rPr lang="en-US" sz="3000" dirty="0" smtClean="0">
                <a:latin typeface="Nikosh" pitchFamily="2" charset="0"/>
                <a:cs typeface="Nikosh" pitchFamily="2" charset="0"/>
              </a:rPr>
              <a:t> </a:t>
            </a:r>
            <a:r>
              <a:rPr lang="en-US" sz="3000" dirty="0" err="1">
                <a:latin typeface="Nikosh" pitchFamily="2" charset="0"/>
                <a:cs typeface="Nikosh" pitchFamily="2" charset="0"/>
              </a:rPr>
              <a:t>মাধ্যম</a:t>
            </a:r>
            <a:r>
              <a:rPr lang="en-US" sz="3000" dirty="0">
                <a:latin typeface="Nikosh" pitchFamily="2" charset="0"/>
                <a:cs typeface="Nikosh" pitchFamily="2" charset="0"/>
              </a:rPr>
              <a:t> </a:t>
            </a:r>
            <a:r>
              <a:rPr lang="en-US" sz="3000" dirty="0" err="1">
                <a:latin typeface="Nikosh" pitchFamily="2" charset="0"/>
                <a:cs typeface="Nikosh" pitchFamily="2" charset="0"/>
              </a:rPr>
              <a:t>বা</a:t>
            </a:r>
            <a:r>
              <a:rPr lang="en-US" sz="3000" dirty="0">
                <a:latin typeface="Nikosh" pitchFamily="2" charset="0"/>
                <a:cs typeface="Nikosh" pitchFamily="2" charset="0"/>
              </a:rPr>
              <a:t> ই-</a:t>
            </a:r>
            <a:r>
              <a:rPr lang="en-US" sz="3000" dirty="0" err="1">
                <a:latin typeface="Nikosh" pitchFamily="2" charset="0"/>
                <a:cs typeface="Nikosh" pitchFamily="2" charset="0"/>
              </a:rPr>
              <a:t>মেইলে</a:t>
            </a:r>
            <a:r>
              <a:rPr lang="en-US" sz="3000" dirty="0">
                <a:latin typeface="Nikosh" pitchFamily="2" charset="0"/>
                <a:cs typeface="Nikosh" pitchFamily="2" charset="0"/>
              </a:rPr>
              <a:t> </a:t>
            </a:r>
            <a:r>
              <a:rPr lang="en-US" sz="3000" dirty="0" err="1">
                <a:latin typeface="Nikosh" pitchFamily="2" charset="0"/>
                <a:cs typeface="Nikosh" pitchFamily="2" charset="0"/>
              </a:rPr>
              <a:t>অনুরোধ</a:t>
            </a:r>
            <a:r>
              <a:rPr lang="en-US" sz="3000" dirty="0">
                <a:latin typeface="Nikosh" pitchFamily="2" charset="0"/>
                <a:cs typeface="Nikosh" pitchFamily="2" charset="0"/>
              </a:rPr>
              <a:t> </a:t>
            </a:r>
            <a:r>
              <a:rPr lang="en-US" sz="3000" dirty="0" err="1">
                <a:latin typeface="Nikosh" pitchFamily="2" charset="0"/>
                <a:cs typeface="Nikosh" pitchFamily="2" charset="0"/>
              </a:rPr>
              <a:t>করিতে</a:t>
            </a:r>
            <a:r>
              <a:rPr lang="en-US" sz="3000" dirty="0">
                <a:latin typeface="Nikosh" pitchFamily="2" charset="0"/>
                <a:cs typeface="Nikosh" pitchFamily="2" charset="0"/>
              </a:rPr>
              <a:t> </a:t>
            </a:r>
            <a:r>
              <a:rPr lang="en-US" sz="3000" dirty="0" err="1" smtClean="0">
                <a:latin typeface="Nikosh" pitchFamily="2" charset="0"/>
                <a:cs typeface="Nikosh" pitchFamily="2" charset="0"/>
              </a:rPr>
              <a:t>পারিবেন</a:t>
            </a:r>
            <a:r>
              <a:rPr lang="en-US" sz="3000" dirty="0" smtClean="0">
                <a:latin typeface="Nikosh" pitchFamily="2" charset="0"/>
                <a:cs typeface="Nikosh" pitchFamily="2" charset="0"/>
              </a:rPr>
              <a:t>৷</a:t>
            </a:r>
          </a:p>
          <a:p>
            <a:pPr>
              <a:buNone/>
            </a:pPr>
            <a:r>
              <a:rPr lang="as-IN" sz="2800" dirty="0" smtClean="0">
                <a:latin typeface="Nikosh" pitchFamily="2" charset="0"/>
                <a:cs typeface="Nikosh" pitchFamily="2" charset="0"/>
              </a:rPr>
              <a:t>(২) উপ-ধারা (১) এ উল্লিখিত অনুরোধে নিম্নলিখিত বিষয়সমূহের উল্লেখ থাকিতে হইবে, যথাঃ-</a:t>
            </a:r>
          </a:p>
          <a:p>
            <a:r>
              <a:rPr lang="as-IN" sz="2800" dirty="0" smtClean="0">
                <a:latin typeface="Nikosh" pitchFamily="2" charset="0"/>
                <a:cs typeface="Nikosh" pitchFamily="2" charset="0"/>
              </a:rPr>
              <a:t> (অ) অনুরোধকারীর নাম, ঠিকানা, প্রযোজ্য ক্ষেত্রে, ফ্যাক্স নম্বর এবং ই-মেইল ঠিকানা; </a:t>
            </a:r>
          </a:p>
          <a:p>
            <a:r>
              <a:rPr lang="as-IN" sz="2800" dirty="0" smtClean="0">
                <a:latin typeface="Nikosh" pitchFamily="2" charset="0"/>
                <a:cs typeface="Nikosh" pitchFamily="2" charset="0"/>
              </a:rPr>
              <a:t> (আ) যে তথ্যের জন্য অনুরোধ করা হইয়াছে উহার নির্ভুল এবং স্পষ্ট বর্ণনা; </a:t>
            </a:r>
          </a:p>
          <a:p>
            <a:r>
              <a:rPr lang="as-IN" sz="2800" dirty="0" smtClean="0">
                <a:latin typeface="Nikosh" pitchFamily="2" charset="0"/>
                <a:cs typeface="Nikosh" pitchFamily="2" charset="0"/>
              </a:rPr>
              <a:t> (ই) অনুরোধকৃত তথ্যের অবস্থান নির্ণয়ের সুবিধার্থে অন্যান্য প্রয়োজনীয় প্রাসঙ্গিক তথ্যাবলী; এবং </a:t>
            </a:r>
          </a:p>
          <a:p>
            <a:r>
              <a:rPr lang="as-IN" sz="2800" dirty="0" smtClean="0">
                <a:latin typeface="Nikosh" pitchFamily="2" charset="0"/>
                <a:cs typeface="Nikosh" pitchFamily="2" charset="0"/>
              </a:rPr>
              <a:t> (ঈ) কোন পদ্ধতিতে তথ্য পাইতে আগ্রহী উহার বর্ণনা অর্থাৎ পরিদর্শন করা, অনুলিপি নেওয়া, নোট নেওয়া বা অন্য কোন অনুমোদিত পদ্ধতি৷</a:t>
            </a:r>
          </a:p>
          <a:p>
            <a:pPr>
              <a:buNone/>
            </a:pPr>
            <a:r>
              <a:rPr lang="as-IN" sz="2800" dirty="0" smtClean="0">
                <a:latin typeface="Nikosh" pitchFamily="2" charset="0"/>
                <a:cs typeface="Nikosh" pitchFamily="2" charset="0"/>
              </a:rPr>
              <a:t>(৩) এই ধারার অধীন তথ্য প্রাপ্তির অনুরোধ কর্তৃপক্ষ কর্তৃক মুদ্রিত ফরমে বা, ক্ষেত্রমত, নির্ধারিত ফরমেটে হইতে হইবেঃ</a:t>
            </a:r>
          </a:p>
          <a:p>
            <a:r>
              <a:rPr lang="as-IN" sz="2800" dirty="0" smtClean="0">
                <a:latin typeface="Nikosh" pitchFamily="2" charset="0"/>
                <a:cs typeface="Nikosh" pitchFamily="2" charset="0"/>
              </a:rPr>
              <a:t> তবে শর্ত থাকে যে, ফরম মুদ্রিত বা সহজলভ্য না হইলে কিংবা ফরমেট নির্ধারিত না হইলে, উপ-ধারা (২) এ উল্লিখিত তথ্যাবলী সন্নিবেশ করিয়া সাদা কাগজে বা, ক্ষেত্রমত, ইলেক্ট্রনিক মিডিয়া বা ই-মেইলেও তথ্য প্রাপ্তির জন্য অনুরোধ করা যাইবে৷</a:t>
            </a:r>
          </a:p>
          <a:p>
            <a:pPr>
              <a:buNone/>
            </a:pPr>
            <a:endParaRPr lang="en-US" sz="2800" dirty="0">
              <a:latin typeface="Nikosh" pitchFamily="2" charset="0"/>
              <a:cs typeface="Nikosh" pitchFamily="2" charset="0"/>
            </a:endParaRPr>
          </a:p>
        </p:txBody>
      </p:sp>
      <p:sp>
        <p:nvSpPr>
          <p:cNvPr id="10242" name="AutoShape 2" descr="তথ্য অধিকার আইন (বাংলাদেশ)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517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latin typeface="Nikosh" pitchFamily="2" charset="0"/>
                <a:cs typeface="Nikosh" pitchFamily="2" charset="0"/>
              </a:rPr>
              <a:t> </a:t>
            </a:r>
            <a:r>
              <a:rPr lang="en-US" b="1" dirty="0" err="1" smtClean="0">
                <a:latin typeface="Nikosh" pitchFamily="2" charset="0"/>
                <a:cs typeface="Nikosh" pitchFamily="2" charset="0"/>
              </a:rPr>
              <a:t>তথ্য</a:t>
            </a:r>
            <a:r>
              <a:rPr lang="en-US" b="1" dirty="0" smtClean="0">
                <a:latin typeface="Nikosh" pitchFamily="2" charset="0"/>
                <a:cs typeface="Nikosh" pitchFamily="2" charset="0"/>
              </a:rPr>
              <a:t> </a:t>
            </a:r>
            <a:r>
              <a:rPr lang="en-US" b="1" dirty="0" err="1" smtClean="0">
                <a:latin typeface="Nikosh" pitchFamily="2" charset="0"/>
                <a:cs typeface="Nikosh" pitchFamily="2" charset="0"/>
              </a:rPr>
              <a:t>প্রাপ্তির</a:t>
            </a:r>
            <a:r>
              <a:rPr lang="en-US" b="1" dirty="0" smtClean="0">
                <a:latin typeface="Nikosh" pitchFamily="2" charset="0"/>
                <a:cs typeface="Nikosh" pitchFamily="2" charset="0"/>
              </a:rPr>
              <a:t> </a:t>
            </a:r>
            <a:r>
              <a:rPr lang="en-US" b="1" dirty="0" err="1" smtClean="0">
                <a:latin typeface="Nikosh" pitchFamily="2" charset="0"/>
                <a:cs typeface="Nikosh" pitchFamily="2" charset="0"/>
              </a:rPr>
              <a:t>অনুরোধ</a:t>
            </a:r>
            <a:r>
              <a:rPr lang="en-US" b="1" dirty="0" smtClean="0">
                <a:latin typeface="Nikosh" pitchFamily="2" charset="0"/>
                <a:cs typeface="Nikosh" pitchFamily="2" charset="0"/>
              </a:rPr>
              <a:t>….</a:t>
            </a:r>
            <a:endParaRPr lang="en-US" dirty="0"/>
          </a:p>
        </p:txBody>
      </p:sp>
      <p:sp>
        <p:nvSpPr>
          <p:cNvPr id="3" name="Content Placeholder 2"/>
          <p:cNvSpPr>
            <a:spLocks noGrp="1"/>
          </p:cNvSpPr>
          <p:nvPr>
            <p:ph idx="1"/>
          </p:nvPr>
        </p:nvSpPr>
        <p:spPr/>
        <p:txBody>
          <a:bodyPr>
            <a:normAutofit/>
          </a:bodyPr>
          <a:lstStyle/>
          <a:p>
            <a:pPr algn="just"/>
            <a:r>
              <a:rPr lang="as-IN" sz="2600" dirty="0" smtClean="0">
                <a:latin typeface="Nikosh" pitchFamily="2" charset="0"/>
                <a:cs typeface="Nikosh" pitchFamily="2" charset="0"/>
              </a:rPr>
              <a:t> (৪) উপ-ধারা (১) এর অধীন তথ্য প্রাপ্তির ক্ষেত্রে অনুরোধকারীকে সংশ্লিষ্ট দায়িত্বপ্রাপ্ত কর্মকর্তা কর্তৃক উক্ত তথ্যের জন্য নির্ধারিত যুক্তিসংগত মূল্য পরিশোধ করিতে হইবে৷</a:t>
            </a:r>
          </a:p>
          <a:p>
            <a:pPr algn="just"/>
            <a:r>
              <a:rPr lang="as-IN" sz="2600" dirty="0" smtClean="0">
                <a:latin typeface="Nikosh" pitchFamily="2" charset="0"/>
                <a:cs typeface="Nikosh" pitchFamily="2" charset="0"/>
              </a:rPr>
              <a:t> (৫) সরকার, তথ্য কমিশনের সহিত পরামর্শক্রমে এবং সরকারী গেজেটে প্রজ্ঞাপন দ্বারা, তথ্য প্রাপ্তির অনুরোধ ফিস এবং, প্রয়োজনে, তথ্যের মূল্য নির্ধারণ করিয়া দিতে পারিবে এবং, ক্ষেত্রমত, কোন ব্যক্তি বা ব্যক্তি-শ্রেণীকে কিংবা যে কোন শ্রেণীর তথ্যকে উক্ত মূল্য প্রদান হইতে অব্যাহতি প্রদান করিতে পারিবে৷</a:t>
            </a:r>
          </a:p>
          <a:p>
            <a:pPr algn="just"/>
            <a:r>
              <a:rPr lang="as-IN" sz="2600" dirty="0" smtClean="0">
                <a:latin typeface="Nikosh" pitchFamily="2" charset="0"/>
                <a:cs typeface="Nikosh" pitchFamily="2" charset="0"/>
              </a:rPr>
              <a:t> (৬) প্রত্যেক কর্তৃপক্ষ, তথ্য কমিশনের নির্দেশনা অনুসরণে, বিনামূল্যে যে সকল তথ্য সরবরাহ করা হইবে উহার একটি তালিকা প্রস্তুত করিয়া প্রকাশ ও প্রচার করিবে৷</a:t>
            </a:r>
          </a:p>
          <a:p>
            <a:pPr marL="0" indent="0" algn="just">
              <a:buNone/>
            </a:pPr>
            <a:endParaRPr lang="bn-IN" b="1" dirty="0" smtClean="0">
              <a:latin typeface="Nikosh" pitchFamily="2" charset="0"/>
              <a:cs typeface="Nikosh" pitchFamily="2" charset="0"/>
            </a:endParaRPr>
          </a:p>
          <a:p>
            <a:pPr marL="0" indent="0" algn="just">
              <a:buNone/>
            </a:pPr>
            <a:endParaRPr lang="en-US" dirty="0" smtClean="0">
              <a:latin typeface="Nikosh" pitchFamily="2" charset="0"/>
              <a:cs typeface="Nikosh" pitchFamily="2" charset="0"/>
            </a:endParaRPr>
          </a:p>
          <a:p>
            <a:pPr marL="0" indent="0" algn="just">
              <a:buNone/>
            </a:pPr>
            <a:endParaRPr lang="en-US" dirty="0" smtClean="0">
              <a:latin typeface="Nikosh" pitchFamily="2" charset="0"/>
              <a:cs typeface="Nikosh" pitchFamily="2" charset="0"/>
            </a:endParaRPr>
          </a:p>
          <a:p>
            <a:pPr algn="just">
              <a:buNone/>
            </a:pPr>
            <a:endParaRPr lang="bn-IN" dirty="0" smtClean="0">
              <a:latin typeface="Nikosh" pitchFamily="2" charset="0"/>
              <a:cs typeface="Nikosh" pitchFamily="2" charset="0"/>
            </a:endParaRPr>
          </a:p>
          <a:p>
            <a:pPr algn="just">
              <a:buNone/>
            </a:pPr>
            <a:endParaRPr lang="bn-IN" dirty="0" smtClean="0">
              <a:latin typeface="Nikosh" pitchFamily="2" charset="0"/>
              <a:cs typeface="Nikosh" pitchFamily="2" charset="0"/>
            </a:endParaRPr>
          </a:p>
          <a:p>
            <a:pPr algn="just">
              <a:buNone/>
            </a:pPr>
            <a:endParaRPr lang="bn-IN" dirty="0" smtClean="0">
              <a:latin typeface="Nikosh" pitchFamily="2" charset="0"/>
              <a:cs typeface="Nikosh" pitchFamily="2" charset="0"/>
            </a:endParaRPr>
          </a:p>
          <a:p>
            <a:pPr algn="just">
              <a:buNone/>
            </a:pPr>
            <a:endParaRPr lang="en-US" dirty="0" smtClean="0">
              <a:latin typeface="Nikosh" pitchFamily="2" charset="0"/>
              <a:cs typeface="Nikosh" pitchFamily="2" charset="0"/>
            </a:endParaRPr>
          </a:p>
          <a:p>
            <a:pPr algn="just"/>
            <a:endParaRPr lang="en-US"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1227909"/>
            <a:ext cx="3840480" cy="940526"/>
          </a:xfrm>
        </p:spPr>
        <p:txBody>
          <a:bodyPr>
            <a:normAutofit fontScale="90000"/>
          </a:bodyPr>
          <a:lstStyle/>
          <a:p>
            <a:pPr algn="ctr"/>
            <a:r>
              <a:rPr lang="bn-BD" b="1" cap="all" dirty="0" smtClean="0">
                <a:latin typeface="Nikosh" pitchFamily="2" charset="0"/>
                <a:cs typeface="Nikosh" pitchFamily="2" charset="0"/>
              </a:rPr>
              <a:t>তৃতীয় অধ্যায়</a:t>
            </a:r>
            <a:br>
              <a:rPr lang="bn-BD" b="1" cap="all" dirty="0" smtClean="0">
                <a:latin typeface="Nikosh" pitchFamily="2" charset="0"/>
                <a:cs typeface="Nikosh" pitchFamily="2" charset="0"/>
              </a:rPr>
            </a:br>
            <a:r>
              <a:rPr lang="bn-BD" b="1" dirty="0" smtClean="0">
                <a:latin typeface="Nikosh" pitchFamily="2" charset="0"/>
                <a:cs typeface="Nikosh" pitchFamily="2" charset="0"/>
              </a:rPr>
              <a:t>দায়িত্বপ্রাপ্ত কর্মকর্তা</a:t>
            </a:r>
            <a:r>
              <a:rPr lang="bn-BD" b="1" dirty="0" smtClean="0"/>
              <a:t/>
            </a:r>
            <a:br>
              <a:rPr lang="bn-BD" b="1" dirty="0" smtClean="0"/>
            </a:br>
            <a:endParaRPr lang="en-US" dirty="0"/>
          </a:p>
        </p:txBody>
      </p:sp>
      <p:sp>
        <p:nvSpPr>
          <p:cNvPr id="4" name="Text Placeholder 3"/>
          <p:cNvSpPr>
            <a:spLocks noGrp="1"/>
          </p:cNvSpPr>
          <p:nvPr>
            <p:ph type="body" sz="half" idx="2"/>
          </p:nvPr>
        </p:nvSpPr>
        <p:spPr>
          <a:xfrm>
            <a:off x="7571268" y="2014104"/>
            <a:ext cx="3840480" cy="3276353"/>
          </a:xfrm>
        </p:spPr>
        <p:txBody>
          <a:bodyPr>
            <a:noAutofit/>
          </a:bodyPr>
          <a:lstStyle/>
          <a:p>
            <a:pPr algn="just"/>
            <a:r>
              <a:rPr lang="bn-BD" sz="2400" dirty="0" smtClean="0">
                <a:latin typeface="Nikosh" pitchFamily="2" charset="0"/>
                <a:cs typeface="Nikosh" pitchFamily="2" charset="0"/>
              </a:rPr>
              <a:t>১০। (১) এই আইন কার্যকর হইবার অব্যবহিত পূর্বে বিদ্যমান প্রত্যেক কর্তৃপক্ষ, এই আইন জারীর ৬০ (ষাট) দিনের মধ্যে, এই আইনের বিধান অনুযায়ী তথ্য সরবরাহের নিমিত্ত উক্ত কর্তৃপক্ষের প্রত্যেক তথ্য প্রদান ইউনিটের জন্য একজন করিয়া দায়িত্বপ্রাপ্ত কর্মকর্তা নিয়োগ করিবে।</a:t>
            </a:r>
            <a:endParaRPr lang="en-US" sz="2400" dirty="0">
              <a:latin typeface="Nikosh" pitchFamily="2" charset="0"/>
              <a:cs typeface="Nikosh" pitchFamily="2" charset="0"/>
            </a:endParaRPr>
          </a:p>
        </p:txBody>
      </p:sp>
      <p:pic>
        <p:nvPicPr>
          <p:cNvPr id="12" name="Picture Placeholder 11" descr="images.jpg"/>
          <p:cNvPicPr>
            <a:picLocks noGrp="1" noChangeAspect="1"/>
          </p:cNvPicPr>
          <p:nvPr>
            <p:ph type="pic" idx="1"/>
          </p:nvPr>
        </p:nvPicPr>
        <p:blipFill>
          <a:blip r:embed="rId2"/>
          <a:srcRect l="6745" r="6745"/>
          <a:stretch>
            <a:fillRect/>
          </a:stretch>
        </p:blipFill>
        <p:spPr>
          <a:xfrm>
            <a:off x="566983" y="949134"/>
            <a:ext cx="5943599" cy="4572000"/>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bn-BD" b="1" cap="all" dirty="0" smtClean="0">
                <a:latin typeface="Nikosh" pitchFamily="2" charset="0"/>
                <a:cs typeface="Nikosh" pitchFamily="2" charset="0"/>
              </a:rPr>
              <a:t>চতুর্থ অধ্যায়</a:t>
            </a:r>
            <a:br>
              <a:rPr lang="bn-BD" b="1" cap="all" dirty="0" smtClean="0">
                <a:latin typeface="Nikosh" pitchFamily="2" charset="0"/>
                <a:cs typeface="Nikosh" pitchFamily="2" charset="0"/>
              </a:rPr>
            </a:br>
            <a:r>
              <a:rPr lang="bn-BD" b="1" dirty="0" smtClean="0">
                <a:latin typeface="Nikosh" pitchFamily="2" charset="0"/>
                <a:cs typeface="Nikosh" pitchFamily="2" charset="0"/>
              </a:rPr>
              <a:t>তথ্য কমিশন প্রতিষ্ঠা, ইত্যাদি</a:t>
            </a:r>
            <a:endParaRPr lang="bn-BD" b="1" dirty="0">
              <a:latin typeface="Nikosh" pitchFamily="2" charset="0"/>
              <a:cs typeface="Nikosh" pitchFamily="2" charset="0"/>
            </a:endParaRPr>
          </a:p>
        </p:txBody>
      </p:sp>
      <p:pic>
        <p:nvPicPr>
          <p:cNvPr id="13" name="Picture Placeholder 12" descr="imagesিি.jpg"/>
          <p:cNvPicPr>
            <a:picLocks noGrp="1" noChangeAspect="1"/>
          </p:cNvPicPr>
          <p:nvPr>
            <p:ph type="pic" sz="quarter" idx="17"/>
          </p:nvPr>
        </p:nvPicPr>
        <p:blipFill>
          <a:blip r:embed="rId2"/>
          <a:srcRect l="10272" r="10272"/>
          <a:stretch>
            <a:fillRect/>
          </a:stretch>
        </p:blipFill>
        <p:spPr/>
      </p:pic>
      <p:sp>
        <p:nvSpPr>
          <p:cNvPr id="7" name="Text Placeholder 6"/>
          <p:cNvSpPr>
            <a:spLocks noGrp="1"/>
          </p:cNvSpPr>
          <p:nvPr>
            <p:ph type="body" sz="half" idx="2"/>
          </p:nvPr>
        </p:nvSpPr>
        <p:spPr/>
        <p:txBody>
          <a:bodyPr>
            <a:noAutofit/>
          </a:bodyPr>
          <a:lstStyle/>
          <a:p>
            <a:r>
              <a:rPr lang="bn-BD" sz="2000" dirty="0" smtClean="0">
                <a:latin typeface="Nikosh" pitchFamily="2" charset="0"/>
                <a:cs typeface="Nikosh" pitchFamily="2" charset="0"/>
              </a:rPr>
              <a:t>১১। (১) এই আইন কার্যকর হইবার পর, অনধিক ৯০ (নব্বই) দিনের মধ্যে, এই আইনের উদ্দেশ্য পূরণকল্পে এবং উহার বিধান অনুসারে তথ্য কমিশন নামে একটি কমিশন প্রতিষ্ঠিত হইবে।</a:t>
            </a:r>
            <a:endParaRPr lang="en-US" sz="2000" dirty="0">
              <a:latin typeface="Nikosh" pitchFamily="2" charset="0"/>
              <a:cs typeface="Nikosh" pitchFamily="2" charset="0"/>
            </a:endParaRPr>
          </a:p>
        </p:txBody>
      </p:sp>
      <p:sp>
        <p:nvSpPr>
          <p:cNvPr id="10" name="Text Placeholder 9"/>
          <p:cNvSpPr>
            <a:spLocks noGrp="1"/>
          </p:cNvSpPr>
          <p:nvPr>
            <p:ph type="body" sz="half" idx="19"/>
          </p:nvPr>
        </p:nvSpPr>
        <p:spPr/>
        <p:txBody>
          <a:bodyPr>
            <a:normAutofit/>
          </a:bodyPr>
          <a:lstStyle/>
          <a:p>
            <a:r>
              <a:rPr lang="bn-BD" sz="2000" dirty="0" smtClean="0">
                <a:latin typeface="Nikosh" pitchFamily="2" charset="0"/>
                <a:cs typeface="Nikosh" pitchFamily="2" charset="0"/>
              </a:rPr>
              <a:t>১২৷ (১) প্রধান তথ্য কমিশনার এবং অন্য ২ (দুই) জন তথ্য কমিশনার সমন্বয়ে তথ্য কমিশন গঠিত হইবে, যাহাদের মধ্যে অন্যূন ১ (এক) জন মহিলা হইবেন৷</a:t>
            </a:r>
            <a:endParaRPr lang="en-US" sz="2000" dirty="0">
              <a:latin typeface="Nikosh" pitchFamily="2" charset="0"/>
              <a:cs typeface="Nikosh" pitchFamily="2" charset="0"/>
            </a:endParaRPr>
          </a:p>
        </p:txBody>
      </p:sp>
      <p:sp>
        <p:nvSpPr>
          <p:cNvPr id="19" name="Picture Placeholder 18"/>
          <p:cNvSpPr>
            <a:spLocks noGrp="1"/>
          </p:cNvSpPr>
          <p:nvPr>
            <p:ph type="pic" sz="quarter" idx="18"/>
          </p:nvPr>
        </p:nvSpPr>
        <p:spPr/>
      </p:sp>
      <p:pic>
        <p:nvPicPr>
          <p:cNvPr id="8193" name="Picture 1" descr="C:\Users\SUYEB AL BAKAR\Desktop\imagesোোো.png"/>
          <p:cNvPicPr>
            <a:picLocks noChangeAspect="1" noChangeArrowheads="1"/>
          </p:cNvPicPr>
          <p:nvPr/>
        </p:nvPicPr>
        <p:blipFill>
          <a:blip r:embed="rId3"/>
          <a:srcRect/>
          <a:stretch>
            <a:fillRect/>
          </a:stretch>
        </p:blipFill>
        <p:spPr bwMode="auto">
          <a:xfrm>
            <a:off x="7375753" y="1847986"/>
            <a:ext cx="2839402" cy="2839402"/>
          </a:xfrm>
          <a:prstGeom prst="rect">
            <a:avLst/>
          </a:prstGeom>
          <a:noFill/>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66214" y="421594"/>
            <a:ext cx="2286000" cy="1080635"/>
          </a:xfrm>
        </p:spPr>
        <p:txBody>
          <a:bodyPr/>
          <a:lstStyle/>
          <a:p>
            <a:pPr algn="ctr"/>
            <a:r>
              <a:rPr lang="bn-BD" b="1" cap="all" dirty="0" smtClean="0">
                <a:latin typeface="Nikosh" pitchFamily="2" charset="0"/>
                <a:cs typeface="Nikosh" pitchFamily="2" charset="0"/>
              </a:rPr>
              <a:t>চতুর্থ অধ্যায়</a:t>
            </a:r>
            <a:br>
              <a:rPr lang="bn-BD" b="1" cap="all" dirty="0" smtClean="0">
                <a:latin typeface="Nikosh" pitchFamily="2" charset="0"/>
                <a:cs typeface="Nikosh" pitchFamily="2" charset="0"/>
              </a:rPr>
            </a:br>
            <a:r>
              <a:rPr lang="bn-BD" b="1" dirty="0" smtClean="0">
                <a:latin typeface="Nikosh" pitchFamily="2" charset="0"/>
                <a:cs typeface="Nikosh" pitchFamily="2" charset="0"/>
              </a:rPr>
              <a:t>তথ্য কমিশন প্রতিষ্ঠা, ইত্যাদি</a:t>
            </a:r>
            <a:endParaRPr lang="bn-BD" b="1" dirty="0">
              <a:latin typeface="Nikosh" pitchFamily="2" charset="0"/>
              <a:cs typeface="Nikosh" pitchFamily="2" charset="0"/>
            </a:endParaRPr>
          </a:p>
        </p:txBody>
      </p:sp>
      <p:sp>
        <p:nvSpPr>
          <p:cNvPr id="8" name="Picture Placeholder 7" descr="An empty placeholder to add an image. Click on the placeholder and select the image that you wish to add."/>
          <p:cNvSpPr>
            <a:spLocks noGrp="1"/>
          </p:cNvSpPr>
          <p:nvPr>
            <p:ph type="pic" sz="quarter" idx="18"/>
          </p:nvPr>
        </p:nvSpPr>
        <p:spPr/>
      </p:sp>
      <p:sp>
        <p:nvSpPr>
          <p:cNvPr id="9" name="Picture Placeholder 8" descr="An empty placeholder to add an image. Click on the placeholder and select the image that you wish to add."/>
          <p:cNvSpPr>
            <a:spLocks noGrp="1"/>
          </p:cNvSpPr>
          <p:nvPr>
            <p:ph type="pic" sz="quarter" idx="19"/>
          </p:nvPr>
        </p:nvSpPr>
        <p:spPr/>
      </p:sp>
      <p:sp>
        <p:nvSpPr>
          <p:cNvPr id="10" name="Text Placeholder 9"/>
          <p:cNvSpPr>
            <a:spLocks noGrp="1"/>
          </p:cNvSpPr>
          <p:nvPr>
            <p:ph type="body" sz="half" idx="21"/>
          </p:nvPr>
        </p:nvSpPr>
        <p:spPr>
          <a:xfrm>
            <a:off x="8921931" y="1685110"/>
            <a:ext cx="2847703" cy="4048612"/>
          </a:xfrm>
        </p:spPr>
        <p:txBody>
          <a:bodyPr>
            <a:normAutofit/>
          </a:bodyPr>
          <a:lstStyle/>
          <a:p>
            <a:pPr algn="just"/>
            <a:r>
              <a:rPr lang="bn-BD" sz="2800" dirty="0" smtClean="0">
                <a:latin typeface="Nikosh" pitchFamily="2" charset="0"/>
                <a:cs typeface="Nikosh" pitchFamily="2" charset="0"/>
              </a:rPr>
              <a:t>১১। (১) এই আইন কার্যকর হইবার পর, অনধিক ৯০ (নব্বই) দিনের মধ্যে, এই আইনের উদ্দেশ্য পূরণকল্পে এবং উহার বিধান অনুসারে তথ্য কমিশন নামে একটি কমিশন প্রতিষ্ঠিত হইবে।</a:t>
            </a:r>
            <a:endParaRPr lang="en-US" sz="2800" dirty="0">
              <a:latin typeface="Nikosh" pitchFamily="2" charset="0"/>
              <a:cs typeface="Nikosh" pitchFamily="2" charset="0"/>
            </a:endParaRPr>
          </a:p>
        </p:txBody>
      </p:sp>
      <p:pic>
        <p:nvPicPr>
          <p:cNvPr id="6145" name="Picture 1"/>
          <p:cNvPicPr>
            <a:picLocks noGrp="1" noChangeAspect="1" noChangeArrowheads="1"/>
          </p:cNvPicPr>
          <p:nvPr>
            <p:ph type="pic" sz="quarter" idx="17"/>
          </p:nvPr>
        </p:nvPicPr>
        <p:blipFill>
          <a:blip r:embed="rId2"/>
          <a:srcRect l="8828" r="8828"/>
          <a:stretch>
            <a:fillRect/>
          </a:stretch>
        </p:blipFill>
        <p:spPr bwMode="auto">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586547" y="561703"/>
            <a:ext cx="2943499" cy="2312127"/>
          </a:xfrm>
          <a:prstGeom prst="rect">
            <a:avLst/>
          </a:prstGeom>
          <a:noFill/>
          <a:ln w="9525">
            <a:noFill/>
            <a:miter lim="800000"/>
            <a:headEnd/>
            <a:tailEnd/>
          </a:ln>
          <a:effectLst/>
        </p:spPr>
      </p:pic>
      <p:pic>
        <p:nvPicPr>
          <p:cNvPr id="6150" name="Picture 6" descr="C:\Users\SUYEB AL BAKAR\Desktop\download.png"/>
          <p:cNvPicPr>
            <a:picLocks noChangeAspect="1" noChangeArrowheads="1"/>
          </p:cNvPicPr>
          <p:nvPr/>
        </p:nvPicPr>
        <p:blipFill>
          <a:blip r:embed="rId4"/>
          <a:srcRect/>
          <a:stretch>
            <a:fillRect/>
          </a:stretch>
        </p:blipFill>
        <p:spPr bwMode="auto">
          <a:xfrm>
            <a:off x="5601242" y="3482340"/>
            <a:ext cx="2889615" cy="2278380"/>
          </a:xfrm>
          <a:prstGeom prst="rect">
            <a:avLst/>
          </a:prstGeom>
          <a:noFill/>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425" y="2259874"/>
            <a:ext cx="6858002" cy="836023"/>
          </a:xfrm>
        </p:spPr>
        <p:txBody>
          <a:bodyPr>
            <a:normAutofit fontScale="90000"/>
          </a:bodyPr>
          <a:lstStyle/>
          <a:p>
            <a:pPr algn="ctr"/>
            <a:r>
              <a:rPr lang="bn-IN" b="1" cap="all" dirty="0" smtClean="0">
                <a:latin typeface="Nikosh" pitchFamily="2" charset="0"/>
                <a:cs typeface="Nikosh" pitchFamily="2" charset="0"/>
              </a:rPr>
              <a:t/>
            </a:r>
            <a:br>
              <a:rPr lang="bn-IN" b="1" cap="all" dirty="0" smtClean="0">
                <a:latin typeface="Nikosh" pitchFamily="2" charset="0"/>
                <a:cs typeface="Nikosh" pitchFamily="2" charset="0"/>
              </a:rPr>
            </a:br>
            <a:r>
              <a:rPr lang="bn-IN" b="1" cap="all" dirty="0" smtClean="0">
                <a:latin typeface="Nikosh" pitchFamily="2" charset="0"/>
                <a:cs typeface="Nikosh" pitchFamily="2" charset="0"/>
              </a:rPr>
              <a:t/>
            </a:r>
            <a:br>
              <a:rPr lang="bn-IN" b="1" cap="all" dirty="0" smtClean="0">
                <a:latin typeface="Nikosh" pitchFamily="2" charset="0"/>
                <a:cs typeface="Nikosh" pitchFamily="2" charset="0"/>
              </a:rPr>
            </a:br>
            <a:r>
              <a:rPr lang="bn-IN" b="1" cap="all" dirty="0" smtClean="0">
                <a:latin typeface="Nikosh" pitchFamily="2" charset="0"/>
                <a:cs typeface="Nikosh" pitchFamily="2" charset="0"/>
              </a:rPr>
              <a:t/>
            </a:r>
            <a:br>
              <a:rPr lang="bn-IN" b="1" cap="all" dirty="0" smtClean="0">
                <a:latin typeface="Nikosh" pitchFamily="2" charset="0"/>
                <a:cs typeface="Nikosh" pitchFamily="2" charset="0"/>
              </a:rPr>
            </a:br>
            <a:r>
              <a:rPr lang="bn-IN" b="1" cap="all" dirty="0" smtClean="0">
                <a:latin typeface="Nikosh" pitchFamily="2" charset="0"/>
                <a:cs typeface="Nikosh" pitchFamily="2" charset="0"/>
              </a:rPr>
              <a:t/>
            </a:r>
            <a:br>
              <a:rPr lang="bn-IN" b="1" cap="all" dirty="0" smtClean="0">
                <a:latin typeface="Nikosh" pitchFamily="2" charset="0"/>
                <a:cs typeface="Nikosh" pitchFamily="2" charset="0"/>
              </a:rPr>
            </a:br>
            <a:r>
              <a:rPr lang="bn-BD" b="1" cap="all" dirty="0" smtClean="0">
                <a:latin typeface="Nikosh" pitchFamily="2" charset="0"/>
                <a:cs typeface="Nikosh" pitchFamily="2" charset="0"/>
              </a:rPr>
              <a:t>পঞ্চম অধ্যায়</a:t>
            </a:r>
            <a:br>
              <a:rPr lang="bn-BD" b="1" cap="all" dirty="0" smtClean="0">
                <a:latin typeface="Nikosh" pitchFamily="2" charset="0"/>
                <a:cs typeface="Nikosh" pitchFamily="2" charset="0"/>
              </a:rPr>
            </a:br>
            <a:r>
              <a:rPr lang="bn-BD" b="1" dirty="0" smtClean="0">
                <a:latin typeface="Nikosh" pitchFamily="2" charset="0"/>
                <a:cs typeface="Nikosh" pitchFamily="2" charset="0"/>
              </a:rPr>
              <a:t>তথ্য কমিশনের আর্থিক বিষয়াদি</a:t>
            </a:r>
            <a:r>
              <a:rPr lang="bn-BD" b="1" dirty="0" smtClean="0"/>
              <a:t/>
            </a:r>
            <a:br>
              <a:rPr lang="bn-BD" b="1" dirty="0" smtClean="0"/>
            </a:br>
            <a:endParaRPr lang="en-US" dirty="0"/>
          </a:p>
        </p:txBody>
      </p:sp>
      <p:sp>
        <p:nvSpPr>
          <p:cNvPr id="3" name="Text Placeholder 2"/>
          <p:cNvSpPr>
            <a:spLocks noGrp="1"/>
          </p:cNvSpPr>
          <p:nvPr>
            <p:ph type="body" idx="1"/>
          </p:nvPr>
        </p:nvSpPr>
        <p:spPr>
          <a:xfrm>
            <a:off x="5232262" y="2899955"/>
            <a:ext cx="4839202" cy="2129246"/>
          </a:xfrm>
        </p:spPr>
        <p:txBody>
          <a:bodyPr/>
          <a:lstStyle/>
          <a:p>
            <a:pPr>
              <a:buFont typeface="Arial" pitchFamily="34" charset="0"/>
              <a:buChar char="•"/>
            </a:pPr>
            <a:r>
              <a:rPr lang="bn-IN" sz="3200" b="1" dirty="0" smtClean="0">
                <a:latin typeface="Nikosh" pitchFamily="2" charset="0"/>
                <a:cs typeface="Nikosh" pitchFamily="2" charset="0"/>
              </a:rPr>
              <a:t>  </a:t>
            </a:r>
            <a:r>
              <a:rPr lang="bn-BD" sz="3200" b="1" dirty="0" smtClean="0">
                <a:latin typeface="Nikosh" pitchFamily="2" charset="0"/>
                <a:cs typeface="Nikosh" pitchFamily="2" charset="0"/>
              </a:rPr>
              <a:t>তথ্য কমিশন তহবিল</a:t>
            </a:r>
            <a:endParaRPr lang="bn-IN" sz="3200" b="1" dirty="0" smtClean="0">
              <a:latin typeface="Nikosh" pitchFamily="2" charset="0"/>
              <a:cs typeface="Nikosh" pitchFamily="2" charset="0"/>
            </a:endParaRPr>
          </a:p>
          <a:p>
            <a:pPr>
              <a:buFont typeface="Arial" pitchFamily="34" charset="0"/>
              <a:buChar char="•"/>
            </a:pPr>
            <a:r>
              <a:rPr lang="bn-IN" sz="3200" b="1" dirty="0" smtClean="0">
                <a:latin typeface="Nikosh" pitchFamily="2" charset="0"/>
                <a:cs typeface="Nikosh" pitchFamily="2" charset="0"/>
              </a:rPr>
              <a:t>  </a:t>
            </a:r>
            <a:r>
              <a:rPr lang="bn-BD" sz="3200" b="1" dirty="0" smtClean="0">
                <a:latin typeface="Nikosh" pitchFamily="2" charset="0"/>
                <a:cs typeface="Nikosh" pitchFamily="2" charset="0"/>
              </a:rPr>
              <a:t>বাজেট</a:t>
            </a:r>
            <a:endParaRPr lang="bn-IN" sz="3200" b="1" dirty="0" smtClean="0">
              <a:latin typeface="Nikosh" pitchFamily="2" charset="0"/>
              <a:cs typeface="Nikosh" pitchFamily="2" charset="0"/>
            </a:endParaRPr>
          </a:p>
          <a:p>
            <a:pPr>
              <a:buFont typeface="Arial" pitchFamily="34" charset="0"/>
              <a:buChar char="•"/>
            </a:pPr>
            <a:r>
              <a:rPr lang="bn-IN" sz="3200" b="1" dirty="0" smtClean="0">
                <a:latin typeface="Nikosh" pitchFamily="2" charset="0"/>
                <a:cs typeface="Nikosh" pitchFamily="2" charset="0"/>
              </a:rPr>
              <a:t>  </a:t>
            </a:r>
            <a:r>
              <a:rPr lang="bn-BD" sz="3200" b="1" dirty="0" smtClean="0">
                <a:latin typeface="Nikosh" pitchFamily="2" charset="0"/>
                <a:cs typeface="Nikosh" pitchFamily="2" charset="0"/>
              </a:rPr>
              <a:t>তথ্য কমিশনের আর্থিক স্বাধীনতা</a:t>
            </a:r>
            <a:endParaRPr lang="bn-IN" sz="3200" b="1" dirty="0" smtClean="0">
              <a:latin typeface="Nikosh" pitchFamily="2" charset="0"/>
              <a:cs typeface="Nikosh" pitchFamily="2" charset="0"/>
            </a:endParaRPr>
          </a:p>
          <a:p>
            <a:pPr>
              <a:buFont typeface="Arial" pitchFamily="34" charset="0"/>
              <a:buChar char="•"/>
            </a:pPr>
            <a:r>
              <a:rPr lang="bn-IN" sz="3200" b="1" dirty="0" smtClean="0">
                <a:latin typeface="Nikosh" pitchFamily="2" charset="0"/>
                <a:cs typeface="Nikosh" pitchFamily="2" charset="0"/>
              </a:rPr>
              <a:t>  </a:t>
            </a:r>
            <a:r>
              <a:rPr lang="bn-BD" sz="3200" b="1" dirty="0" smtClean="0">
                <a:latin typeface="Nikosh" pitchFamily="2" charset="0"/>
                <a:cs typeface="Nikosh" pitchFamily="2" charset="0"/>
              </a:rPr>
              <a:t>হিসাব রক্ষণ ও নিরীক্ষা</a:t>
            </a:r>
            <a:endParaRPr lang="bn-IN" sz="3200" b="1" dirty="0" smtClean="0">
              <a:latin typeface="Nikosh" pitchFamily="2" charset="0"/>
              <a:cs typeface="Nikosh" pitchFamily="2" charset="0"/>
            </a:endParaRPr>
          </a:p>
          <a:p>
            <a:pPr>
              <a:buFont typeface="Arial" pitchFamily="34" charset="0"/>
              <a:buChar char="•"/>
            </a:pPr>
            <a:endParaRPr lang="bn-IN" b="1" dirty="0" smtClean="0"/>
          </a:p>
          <a:p>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bn-IN" sz="4800" b="1" dirty="0" smtClean="0">
                <a:effectLst>
                  <a:outerShdw blurRad="38100" dist="38100" dir="2700000" algn="tl">
                    <a:srgbClr val="000000">
                      <a:alpha val="43137"/>
                    </a:srgbClr>
                  </a:outerShdw>
                </a:effectLst>
                <a:latin typeface="Nikosh" pitchFamily="2" charset="0"/>
                <a:cs typeface="Nikosh" pitchFamily="2" charset="0"/>
              </a:rPr>
              <a:t>তথ্য অধিকার আইন, ২০০৯ এর সংক্ষিপ্তসার</a:t>
            </a:r>
            <a:endParaRPr sz="4800" b="1">
              <a:effectLst>
                <a:outerShdw blurRad="38100" dist="38100" dir="2700000" algn="tl">
                  <a:srgbClr val="000000">
                    <a:alpha val="43137"/>
                  </a:srgbClr>
                </a:outerShdw>
              </a:effectLst>
              <a:latin typeface="Nikosh" pitchFamily="2" charset="0"/>
              <a:cs typeface="Nikosh" pitchFamily="2" charset="0"/>
            </a:endParaRPr>
          </a:p>
        </p:txBody>
      </p:sp>
      <p:sp>
        <p:nvSpPr>
          <p:cNvPr id="14" name="Content Placeholder 13"/>
          <p:cNvSpPr>
            <a:spLocks noGrp="1"/>
          </p:cNvSpPr>
          <p:nvPr>
            <p:ph idx="1"/>
          </p:nvPr>
        </p:nvSpPr>
        <p:spPr>
          <a:xfrm>
            <a:off x="1841864" y="1384665"/>
            <a:ext cx="3339736" cy="1345472"/>
          </a:xfrm>
          <a:solidFill>
            <a:schemeClr val="accent6">
              <a:lumMod val="20000"/>
              <a:lumOff val="80000"/>
            </a:schemeClr>
          </a:solidFill>
          <a:effectLst>
            <a:glow rad="139700">
              <a:schemeClr val="accent2">
                <a:satMod val="175000"/>
                <a:alpha val="40000"/>
              </a:schemeClr>
            </a:glow>
          </a:effectLst>
        </p:spPr>
        <p:style>
          <a:lnRef idx="0">
            <a:scrgbClr r="0" g="0" b="0"/>
          </a:lnRef>
          <a:fillRef idx="1001">
            <a:schemeClr val="lt2"/>
          </a:fillRef>
          <a:effectRef idx="0">
            <a:scrgbClr r="0" g="0" b="0"/>
          </a:effectRef>
          <a:fontRef idx="major"/>
        </p:style>
        <p:txBody>
          <a:bodyPr>
            <a:normAutofit fontScale="70000" lnSpcReduction="20000"/>
          </a:bodyPr>
          <a:lstStyle/>
          <a:p>
            <a:pPr marL="0" algn="ctr">
              <a:lnSpc>
                <a:spcPct val="110000"/>
              </a:lnSpc>
              <a:spcBef>
                <a:spcPts val="0"/>
              </a:spcBef>
              <a:buNone/>
            </a:pPr>
            <a:r>
              <a:rPr lang="bn-BD" sz="2600" b="1" dirty="0" smtClean="0">
                <a:latin typeface="Nikosh" pitchFamily="2" charset="0"/>
                <a:cs typeface="Nikosh" pitchFamily="2" charset="0"/>
              </a:rPr>
              <a:t>প্রথম অধ্যায়</a:t>
            </a:r>
            <a:r>
              <a:rPr lang="bn-IN" sz="2600" b="1" dirty="0" smtClean="0">
                <a:latin typeface="Nikosh" pitchFamily="2" charset="0"/>
                <a:cs typeface="Nikosh" pitchFamily="2" charset="0"/>
              </a:rPr>
              <a:t> </a:t>
            </a:r>
          </a:p>
          <a:p>
            <a:pPr marL="0" algn="ctr">
              <a:lnSpc>
                <a:spcPct val="110000"/>
              </a:lnSpc>
              <a:spcBef>
                <a:spcPts val="0"/>
              </a:spcBef>
              <a:buNone/>
            </a:pPr>
            <a:r>
              <a:rPr lang="bn-IN" sz="2600" b="1" dirty="0" smtClean="0">
                <a:latin typeface="Nikosh" pitchFamily="2" charset="0"/>
                <a:cs typeface="Nikosh" pitchFamily="2" charset="0"/>
              </a:rPr>
              <a:t>(</a:t>
            </a:r>
            <a:r>
              <a:rPr lang="bn-BD" sz="2600" b="1" dirty="0" smtClean="0">
                <a:latin typeface="Nikosh" pitchFamily="2" charset="0"/>
                <a:cs typeface="Nikosh" pitchFamily="2" charset="0"/>
              </a:rPr>
              <a:t>প্রারম্ভিক</a:t>
            </a:r>
            <a:r>
              <a:rPr lang="bn-IN" sz="2600" b="1" dirty="0" smtClean="0">
                <a:latin typeface="Nikosh" pitchFamily="2" charset="0"/>
                <a:cs typeface="Nikosh" pitchFamily="2" charset="0"/>
              </a:rPr>
              <a:t>)</a:t>
            </a:r>
          </a:p>
          <a:p>
            <a:pPr marL="91440">
              <a:spcBef>
                <a:spcPts val="0"/>
              </a:spcBef>
              <a:buNone/>
            </a:pPr>
            <a:r>
              <a:rPr lang="bn-BD" sz="2600" dirty="0" smtClean="0">
                <a:latin typeface="Nikosh" pitchFamily="2" charset="0"/>
                <a:cs typeface="Nikosh" pitchFamily="2" charset="0"/>
              </a:rPr>
              <a:t>১৷ সংক্ষিপ্ত শিরোনাম ও প্রবর্তন</a:t>
            </a:r>
            <a:endParaRPr lang="en-US" sz="2600" dirty="0" smtClean="0">
              <a:latin typeface="Nikosh" pitchFamily="2" charset="0"/>
              <a:cs typeface="Nikosh" pitchFamily="2" charset="0"/>
            </a:endParaRPr>
          </a:p>
          <a:p>
            <a:pPr marL="91440">
              <a:spcBef>
                <a:spcPts val="0"/>
              </a:spcBef>
              <a:buNone/>
            </a:pPr>
            <a:r>
              <a:rPr lang="bn-BD" sz="2600" dirty="0" smtClean="0">
                <a:latin typeface="Nikosh" pitchFamily="2" charset="0"/>
                <a:cs typeface="Nikosh" pitchFamily="2" charset="0"/>
              </a:rPr>
              <a:t>২৷ সংজ্ঞা</a:t>
            </a:r>
            <a:endParaRPr lang="en-US" sz="2600" dirty="0" smtClean="0">
              <a:latin typeface="Nikosh" pitchFamily="2" charset="0"/>
              <a:cs typeface="Nikosh" pitchFamily="2" charset="0"/>
            </a:endParaRPr>
          </a:p>
          <a:p>
            <a:pPr marL="91440">
              <a:spcBef>
                <a:spcPts val="0"/>
              </a:spcBef>
              <a:buNone/>
            </a:pPr>
            <a:r>
              <a:rPr lang="bn-BD" sz="2600" dirty="0" smtClean="0">
                <a:latin typeface="Nikosh" pitchFamily="2" charset="0"/>
                <a:cs typeface="Nikosh" pitchFamily="2" charset="0"/>
              </a:rPr>
              <a:t>৩৷ আইনের প্রাধান্য</a:t>
            </a:r>
            <a:endParaRPr lang="en-US" sz="2600" dirty="0" smtClean="0">
              <a:latin typeface="Nikosh" pitchFamily="2" charset="0"/>
              <a:cs typeface="Nikosh" pitchFamily="2" charset="0"/>
            </a:endParaRPr>
          </a:p>
          <a:p>
            <a:pPr>
              <a:buNone/>
            </a:pPr>
            <a:endParaRPr dirty="0">
              <a:latin typeface="Nikosh" pitchFamily="2" charset="0"/>
              <a:cs typeface="Nikosh" pitchFamily="2" charset="0"/>
            </a:endParaRPr>
          </a:p>
        </p:txBody>
      </p:sp>
      <p:sp>
        <p:nvSpPr>
          <p:cNvPr id="7" name="Content Placeholder 13"/>
          <p:cNvSpPr txBox="1">
            <a:spLocks/>
          </p:cNvSpPr>
          <p:nvPr/>
        </p:nvSpPr>
        <p:spPr>
          <a:xfrm>
            <a:off x="1841864" y="2973977"/>
            <a:ext cx="3461656" cy="3270070"/>
          </a:xfrm>
          <a:prstGeom prst="rect">
            <a:avLst/>
          </a:prstGeom>
          <a:solidFill>
            <a:schemeClr val="accent3">
              <a:lumMod val="40000"/>
              <a:lumOff val="60000"/>
            </a:schemeClr>
          </a:solidFill>
          <a:ln>
            <a:solidFill>
              <a:schemeClr val="accent3">
                <a:lumMod val="20000"/>
                <a:lumOff val="80000"/>
              </a:schemeClr>
            </a:solidFill>
          </a:ln>
          <a:effectLst>
            <a:glow rad="139700">
              <a:schemeClr val="accent2">
                <a:satMod val="175000"/>
                <a:alpha val="40000"/>
              </a:schemeClr>
            </a:glow>
          </a:effectLst>
        </p:spPr>
        <p:style>
          <a:lnRef idx="0">
            <a:scrgbClr r="0" g="0" b="0"/>
          </a:lnRef>
          <a:fillRef idx="1001">
            <a:schemeClr val="lt2"/>
          </a:fillRef>
          <a:effectRef idx="0">
            <a:scrgbClr r="0" g="0" b="0"/>
          </a:effectRef>
          <a:fontRef idx="major"/>
        </p:style>
        <p:txBody>
          <a:bodyPr vert="horz" lIns="91440" tIns="45720" rIns="91440" bIns="45720" rtlCol="0">
            <a:noAutofit/>
          </a:bodyPr>
          <a:lstStyle/>
          <a:p>
            <a:pPr algn="ctr"/>
            <a:r>
              <a:rPr lang="bn-BD" b="1" dirty="0" smtClean="0">
                <a:latin typeface="Nikosh" pitchFamily="2" charset="0"/>
                <a:cs typeface="Nikosh" pitchFamily="2" charset="0"/>
              </a:rPr>
              <a:t>দ্বিতীয় অধ্যায়</a:t>
            </a:r>
            <a:r>
              <a:rPr lang="bn-IN" b="1" dirty="0" smtClean="0">
                <a:latin typeface="Nikosh" pitchFamily="2" charset="0"/>
                <a:cs typeface="Nikosh" pitchFamily="2" charset="0"/>
              </a:rPr>
              <a:t> </a:t>
            </a:r>
          </a:p>
          <a:p>
            <a:pPr algn="ctr"/>
            <a:r>
              <a:rPr lang="bn-IN" b="1" dirty="0" smtClean="0">
                <a:latin typeface="Nikosh" pitchFamily="2" charset="0"/>
                <a:cs typeface="Nikosh" pitchFamily="2" charset="0"/>
              </a:rPr>
              <a:t>(</a:t>
            </a:r>
            <a:r>
              <a:rPr lang="bn-BD" b="1" dirty="0" smtClean="0">
                <a:latin typeface="Nikosh" pitchFamily="2" charset="0"/>
                <a:cs typeface="Nikosh" pitchFamily="2" charset="0"/>
              </a:rPr>
              <a:t>তথ্য অধিকার</a:t>
            </a:r>
            <a:r>
              <a:rPr lang="en-US" b="1" dirty="0" smtClean="0">
                <a:latin typeface="Nikosh" pitchFamily="2" charset="0"/>
                <a:cs typeface="Nikosh" pitchFamily="2" charset="0"/>
              </a:rPr>
              <a:t>, </a:t>
            </a:r>
            <a:r>
              <a:rPr lang="bn-BD" b="1" dirty="0" smtClean="0">
                <a:latin typeface="Nikosh" pitchFamily="2" charset="0"/>
                <a:cs typeface="Nikosh" pitchFamily="2" charset="0"/>
              </a:rPr>
              <a:t>তথ্য সংরক্ষণ</a:t>
            </a:r>
            <a:r>
              <a:rPr lang="en-US" b="1" dirty="0" smtClean="0">
                <a:latin typeface="Nikosh" pitchFamily="2" charset="0"/>
                <a:cs typeface="Nikosh" pitchFamily="2" charset="0"/>
              </a:rPr>
              <a:t>, </a:t>
            </a:r>
            <a:r>
              <a:rPr lang="bn-BD" b="1" dirty="0" smtClean="0">
                <a:latin typeface="Nikosh" pitchFamily="2" charset="0"/>
                <a:cs typeface="Nikosh" pitchFamily="2" charset="0"/>
              </a:rPr>
              <a:t>প্রকাশ ও প্রাপ্তি</a:t>
            </a:r>
            <a:r>
              <a:rPr lang="bn-IN" b="1" dirty="0" smtClean="0">
                <a:latin typeface="Nikosh" pitchFamily="2" charset="0"/>
                <a:cs typeface="Nikosh" pitchFamily="2" charset="0"/>
              </a:rPr>
              <a:t>)</a:t>
            </a:r>
            <a:endParaRPr lang="en-US" b="1" dirty="0" smtClean="0">
              <a:latin typeface="Nikosh" pitchFamily="2" charset="0"/>
              <a:cs typeface="Nikosh" pitchFamily="2" charset="0"/>
            </a:endParaRPr>
          </a:p>
          <a:p>
            <a:r>
              <a:rPr lang="en-US" dirty="0" smtClean="0">
                <a:latin typeface="Nikosh" pitchFamily="2" charset="0"/>
                <a:cs typeface="Nikosh" pitchFamily="2" charset="0"/>
              </a:rPr>
              <a:t> </a:t>
            </a:r>
          </a:p>
          <a:p>
            <a:r>
              <a:rPr lang="bn-BD" dirty="0" smtClean="0">
                <a:latin typeface="Nikosh" pitchFamily="2" charset="0"/>
                <a:cs typeface="Nikosh" pitchFamily="2" charset="0"/>
              </a:rPr>
              <a:t>৪৷ তথ্য অধিকার</a:t>
            </a:r>
            <a:endParaRPr lang="en-US" dirty="0" smtClean="0">
              <a:latin typeface="Nikosh" pitchFamily="2" charset="0"/>
              <a:cs typeface="Nikosh" pitchFamily="2" charset="0"/>
            </a:endParaRPr>
          </a:p>
          <a:p>
            <a:r>
              <a:rPr lang="bn-BD" dirty="0" smtClean="0">
                <a:latin typeface="Nikosh" pitchFamily="2" charset="0"/>
                <a:cs typeface="Nikosh" pitchFamily="2" charset="0"/>
              </a:rPr>
              <a:t>৫৷ তথ্য সংরক্ষণ</a:t>
            </a:r>
            <a:endParaRPr lang="en-US" dirty="0" smtClean="0">
              <a:latin typeface="Nikosh" pitchFamily="2" charset="0"/>
              <a:cs typeface="Nikosh" pitchFamily="2" charset="0"/>
            </a:endParaRPr>
          </a:p>
          <a:p>
            <a:r>
              <a:rPr lang="bn-BD" dirty="0" smtClean="0">
                <a:latin typeface="Nikosh" pitchFamily="2" charset="0"/>
                <a:cs typeface="Nikosh" pitchFamily="2" charset="0"/>
              </a:rPr>
              <a:t>৬৷ তথ্য প্রকাশ</a:t>
            </a:r>
            <a:endParaRPr lang="en-US" dirty="0" smtClean="0">
              <a:latin typeface="Nikosh" pitchFamily="2" charset="0"/>
              <a:cs typeface="Nikosh" pitchFamily="2" charset="0"/>
            </a:endParaRPr>
          </a:p>
          <a:p>
            <a:r>
              <a:rPr lang="bn-BD" dirty="0" smtClean="0">
                <a:latin typeface="Nikosh" pitchFamily="2" charset="0"/>
                <a:cs typeface="Nikosh" pitchFamily="2" charset="0"/>
              </a:rPr>
              <a:t>৭৷ কতিপয় তথ্য প্রকাশ বা প্রদান বাধ্যতামূলক নয়</a:t>
            </a:r>
            <a:endParaRPr lang="en-US" dirty="0" smtClean="0">
              <a:latin typeface="Nikosh" pitchFamily="2" charset="0"/>
              <a:cs typeface="Nikosh" pitchFamily="2" charset="0"/>
            </a:endParaRPr>
          </a:p>
          <a:p>
            <a:r>
              <a:rPr lang="bn-BD" dirty="0" smtClean="0">
                <a:latin typeface="Nikosh" pitchFamily="2" charset="0"/>
                <a:cs typeface="Nikosh" pitchFamily="2" charset="0"/>
              </a:rPr>
              <a:t>৮৷ তথ্য প্রাপ্তির অনুরোধ</a:t>
            </a:r>
            <a:endParaRPr lang="en-US" dirty="0" smtClean="0">
              <a:latin typeface="Nikosh" pitchFamily="2" charset="0"/>
              <a:cs typeface="Nikosh" pitchFamily="2" charset="0"/>
            </a:endParaRPr>
          </a:p>
          <a:p>
            <a:r>
              <a:rPr lang="bn-BD" dirty="0" smtClean="0">
                <a:latin typeface="Nikosh" pitchFamily="2" charset="0"/>
                <a:cs typeface="Nikosh" pitchFamily="2" charset="0"/>
              </a:rPr>
              <a:t>৯৷ তথ্য প্রদান পদ্ধতি</a:t>
            </a:r>
            <a:endParaRPr lang="en-US" dirty="0" smtClean="0">
              <a:latin typeface="Nikosh" pitchFamily="2" charset="0"/>
              <a:cs typeface="Nikosh" pitchFamily="2"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bn-BD" sz="2000" b="0" i="0" u="none" strike="noStrike" kern="1200" cap="none" spc="0" normalizeH="0" baseline="0" noProof="0" dirty="0">
              <a:ln>
                <a:noFill/>
              </a:ln>
              <a:solidFill>
                <a:schemeClr val="tx1"/>
              </a:solidFill>
              <a:effectLst/>
              <a:uLnTx/>
              <a:uFillTx/>
              <a:latin typeface="Nikosh" pitchFamily="2" charset="0"/>
              <a:cs typeface="Nikosh" pitchFamily="2" charset="0"/>
            </a:endParaRPr>
          </a:p>
        </p:txBody>
      </p:sp>
      <p:sp>
        <p:nvSpPr>
          <p:cNvPr id="9" name="Content Placeholder 13"/>
          <p:cNvSpPr txBox="1">
            <a:spLocks/>
          </p:cNvSpPr>
          <p:nvPr/>
        </p:nvSpPr>
        <p:spPr>
          <a:xfrm>
            <a:off x="7315199" y="1458686"/>
            <a:ext cx="3788229" cy="971006"/>
          </a:xfrm>
          <a:prstGeom prst="rect">
            <a:avLst/>
          </a:prstGeom>
          <a:solidFill>
            <a:schemeClr val="accent5">
              <a:lumMod val="20000"/>
              <a:lumOff val="80000"/>
            </a:schemeClr>
          </a:solidFill>
          <a:effectLst>
            <a:glow rad="139700">
              <a:schemeClr val="accent2">
                <a:satMod val="175000"/>
                <a:alpha val="40000"/>
              </a:schemeClr>
            </a:glow>
          </a:effectLst>
        </p:spPr>
        <p:style>
          <a:lnRef idx="0">
            <a:scrgbClr r="0" g="0" b="0"/>
          </a:lnRef>
          <a:fillRef idx="1001">
            <a:schemeClr val="lt2"/>
          </a:fillRef>
          <a:effectRef idx="0">
            <a:scrgbClr r="0" g="0" b="0"/>
          </a:effectRef>
          <a:fontRef idx="major"/>
        </p:style>
        <p:txBody>
          <a:bodyPr vert="horz" lIns="91440" tIns="45720" rIns="91440" bIns="45720" rtlCol="0">
            <a:normAutofit/>
          </a:bodyPr>
          <a:lstStyle/>
          <a:p>
            <a:pPr algn="ctr"/>
            <a:r>
              <a:rPr lang="bn-BD" b="1" dirty="0" smtClean="0">
                <a:latin typeface="Nikosh" pitchFamily="2" charset="0"/>
                <a:cs typeface="Nikosh" pitchFamily="2" charset="0"/>
              </a:rPr>
              <a:t>তৃতীয় অধ্যায়</a:t>
            </a:r>
            <a:endParaRPr lang="en-US" b="1" dirty="0">
              <a:latin typeface="Nikosh" pitchFamily="2" charset="0"/>
              <a:cs typeface="Nikosh" pitchFamily="2" charset="0"/>
            </a:endParaRPr>
          </a:p>
          <a:p>
            <a:pPr algn="ctr"/>
            <a:r>
              <a:rPr lang="bn-IN" b="1" dirty="0" smtClean="0">
                <a:latin typeface="Nikosh" pitchFamily="2" charset="0"/>
                <a:cs typeface="Nikosh" pitchFamily="2" charset="0"/>
              </a:rPr>
              <a:t>(</a:t>
            </a:r>
            <a:r>
              <a:rPr lang="bn-BD" b="1" dirty="0" smtClean="0">
                <a:latin typeface="Nikosh" pitchFamily="2" charset="0"/>
                <a:cs typeface="Nikosh" pitchFamily="2" charset="0"/>
              </a:rPr>
              <a:t>দায়িত্বপ্রাপ্ত কর্মকর্তা</a:t>
            </a:r>
            <a:r>
              <a:rPr lang="bn-IN" b="1" dirty="0" smtClean="0">
                <a:latin typeface="Nikosh" pitchFamily="2" charset="0"/>
                <a:cs typeface="Nikosh" pitchFamily="2" charset="0"/>
              </a:rPr>
              <a:t>)</a:t>
            </a:r>
            <a:endParaRPr lang="en-US" b="1" dirty="0" smtClean="0">
              <a:latin typeface="Nikosh" pitchFamily="2" charset="0"/>
              <a:cs typeface="Nikosh" pitchFamily="2" charset="0"/>
            </a:endParaRPr>
          </a:p>
          <a:p>
            <a:r>
              <a:rPr lang="en-US" dirty="0" smtClean="0">
                <a:latin typeface="Nikosh" pitchFamily="2" charset="0"/>
                <a:cs typeface="Nikosh" pitchFamily="2" charset="0"/>
              </a:rPr>
              <a:t>          </a:t>
            </a:r>
            <a:r>
              <a:rPr lang="bn-BD" dirty="0" smtClean="0">
                <a:latin typeface="Nikosh" pitchFamily="2" charset="0"/>
                <a:cs typeface="Nikosh" pitchFamily="2" charset="0"/>
              </a:rPr>
              <a:t>১০৷ দায়িত্বপ্রাপ্ত কর্মকর্তা</a:t>
            </a:r>
            <a:endParaRPr lang="en-US" dirty="0" smtClean="0">
              <a:latin typeface="Nikosh" pitchFamily="2" charset="0"/>
              <a:cs typeface="Nikosh" pitchFamily="2" charset="0"/>
            </a:endParaRPr>
          </a:p>
          <a:p>
            <a:pPr marL="91440" marR="0" lvl="0" indent="-347472"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bn-BD" sz="2400" b="0" i="0" u="none" strike="noStrike" kern="1200" cap="none" spc="0" normalizeH="0" baseline="0" noProof="0" dirty="0" smtClean="0">
              <a:ln>
                <a:noFill/>
              </a:ln>
              <a:solidFill>
                <a:schemeClr val="tx1"/>
              </a:solidFill>
              <a:effectLst/>
              <a:uLnTx/>
              <a:uFillTx/>
              <a:latin typeface="Nikosh" pitchFamily="2" charset="0"/>
              <a:ea typeface="+mj-ea"/>
              <a:cs typeface="Nikosh" pitchFamily="2"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bn-BD" sz="2400" b="0" i="0" u="none" strike="noStrike" kern="1200" cap="none" spc="0" normalizeH="0" baseline="0" noProof="0" dirty="0">
              <a:ln>
                <a:noFill/>
              </a:ln>
              <a:solidFill>
                <a:schemeClr val="tx1"/>
              </a:solidFill>
              <a:effectLst/>
              <a:uLnTx/>
              <a:uFillTx/>
              <a:latin typeface="Nikosh" pitchFamily="2" charset="0"/>
              <a:ea typeface="+mj-ea"/>
              <a:cs typeface="Nikosh" pitchFamily="2" charset="0"/>
            </a:endParaRPr>
          </a:p>
        </p:txBody>
      </p:sp>
      <p:sp>
        <p:nvSpPr>
          <p:cNvPr id="10" name="Content Placeholder 13"/>
          <p:cNvSpPr txBox="1">
            <a:spLocks/>
          </p:cNvSpPr>
          <p:nvPr/>
        </p:nvSpPr>
        <p:spPr>
          <a:xfrm>
            <a:off x="7232468" y="2651760"/>
            <a:ext cx="3870961" cy="3605348"/>
          </a:xfrm>
          <a:prstGeom prst="rect">
            <a:avLst/>
          </a:prstGeom>
          <a:solidFill>
            <a:schemeClr val="accent6">
              <a:lumMod val="40000"/>
              <a:lumOff val="60000"/>
            </a:schemeClr>
          </a:solidFill>
          <a:ln>
            <a:solidFill>
              <a:schemeClr val="accent3">
                <a:lumMod val="20000"/>
                <a:lumOff val="80000"/>
              </a:schemeClr>
            </a:solidFill>
          </a:ln>
          <a:effectLst>
            <a:glow rad="139700">
              <a:schemeClr val="accent2">
                <a:satMod val="175000"/>
                <a:alpha val="40000"/>
              </a:schemeClr>
            </a:glow>
          </a:effectLst>
        </p:spPr>
        <p:style>
          <a:lnRef idx="0">
            <a:scrgbClr r="0" g="0" b="0"/>
          </a:lnRef>
          <a:fillRef idx="1001">
            <a:schemeClr val="lt2"/>
          </a:fillRef>
          <a:effectRef idx="0">
            <a:scrgbClr r="0" g="0" b="0"/>
          </a:effectRef>
          <a:fontRef idx="major"/>
        </p:style>
        <p:txBody>
          <a:bodyPr vert="horz" lIns="91440" tIns="45720" rIns="91440" bIns="45720" rtlCol="0">
            <a:noAutofit/>
          </a:bodyPr>
          <a:lstStyle/>
          <a:p>
            <a:pPr algn="ctr"/>
            <a:r>
              <a:rPr lang="bn-BD" b="1" dirty="0" smtClean="0">
                <a:latin typeface="Nikosh" pitchFamily="2" charset="0"/>
                <a:cs typeface="Nikosh" pitchFamily="2" charset="0"/>
              </a:rPr>
              <a:t>চতুর্থ অধ্যায়</a:t>
            </a:r>
            <a:r>
              <a:rPr lang="bn-IN" b="1" dirty="0" smtClean="0">
                <a:latin typeface="Nikosh" pitchFamily="2" charset="0"/>
                <a:cs typeface="Nikosh" pitchFamily="2" charset="0"/>
              </a:rPr>
              <a:t> (</a:t>
            </a:r>
            <a:r>
              <a:rPr lang="bn-BD" b="1" dirty="0" smtClean="0">
                <a:latin typeface="Nikosh" pitchFamily="2" charset="0"/>
                <a:cs typeface="Nikosh" pitchFamily="2" charset="0"/>
              </a:rPr>
              <a:t>তথ্য কমিশন প্রতিষ্ঠা</a:t>
            </a:r>
            <a:r>
              <a:rPr lang="en-US" b="1" dirty="0" smtClean="0">
                <a:latin typeface="Nikosh" pitchFamily="2" charset="0"/>
                <a:cs typeface="Nikosh" pitchFamily="2" charset="0"/>
              </a:rPr>
              <a:t>, </a:t>
            </a:r>
            <a:r>
              <a:rPr lang="bn-BD" b="1" dirty="0" smtClean="0">
                <a:latin typeface="Nikosh" pitchFamily="2" charset="0"/>
                <a:cs typeface="Nikosh" pitchFamily="2" charset="0"/>
              </a:rPr>
              <a:t>ইত্যাদি</a:t>
            </a:r>
            <a:r>
              <a:rPr lang="bn-IN" b="1" dirty="0" smtClean="0">
                <a:latin typeface="Nikosh" pitchFamily="2" charset="0"/>
                <a:cs typeface="Nikosh" pitchFamily="2" charset="0"/>
              </a:rPr>
              <a:t>)</a:t>
            </a:r>
            <a:endParaRPr lang="en-US" b="1" dirty="0" smtClean="0">
              <a:latin typeface="Nikosh" pitchFamily="2" charset="0"/>
              <a:cs typeface="Nikosh" pitchFamily="2" charset="0"/>
            </a:endParaRPr>
          </a:p>
          <a:p>
            <a:r>
              <a:rPr lang="en-US" dirty="0" smtClean="0">
                <a:latin typeface="Nikosh" pitchFamily="2" charset="0"/>
                <a:cs typeface="Nikosh" pitchFamily="2" charset="0"/>
              </a:rPr>
              <a:t> </a:t>
            </a:r>
          </a:p>
          <a:p>
            <a:r>
              <a:rPr lang="bn-BD" dirty="0" smtClean="0">
                <a:latin typeface="Nikosh" pitchFamily="2" charset="0"/>
                <a:cs typeface="Nikosh" pitchFamily="2" charset="0"/>
              </a:rPr>
              <a:t>১১৷ তথ্য কমিশন প্রতিষ্ঠা</a:t>
            </a:r>
            <a:endParaRPr lang="en-US" dirty="0" smtClean="0">
              <a:latin typeface="Nikosh" pitchFamily="2" charset="0"/>
              <a:cs typeface="Nikosh" pitchFamily="2" charset="0"/>
            </a:endParaRPr>
          </a:p>
          <a:p>
            <a:r>
              <a:rPr lang="bn-BD" dirty="0" smtClean="0">
                <a:latin typeface="Nikosh" pitchFamily="2" charset="0"/>
                <a:cs typeface="Nikosh" pitchFamily="2" charset="0"/>
              </a:rPr>
              <a:t>১২৷ তথ্য কমিশন গঠন</a:t>
            </a:r>
            <a:endParaRPr lang="en-US" dirty="0" smtClean="0">
              <a:latin typeface="Nikosh" pitchFamily="2" charset="0"/>
              <a:cs typeface="Nikosh" pitchFamily="2" charset="0"/>
            </a:endParaRPr>
          </a:p>
          <a:p>
            <a:r>
              <a:rPr lang="bn-BD" dirty="0" smtClean="0">
                <a:latin typeface="Nikosh" pitchFamily="2" charset="0"/>
                <a:cs typeface="Nikosh" pitchFamily="2" charset="0"/>
              </a:rPr>
              <a:t>১৩৷ তথ্য কমিশনের ক্ষমতা ও কার্যাবলী</a:t>
            </a:r>
            <a:endParaRPr lang="en-US" dirty="0" smtClean="0">
              <a:latin typeface="Nikosh" pitchFamily="2" charset="0"/>
              <a:cs typeface="Nikosh" pitchFamily="2" charset="0"/>
            </a:endParaRPr>
          </a:p>
          <a:p>
            <a:r>
              <a:rPr lang="bn-BD" dirty="0" smtClean="0">
                <a:latin typeface="Nikosh" pitchFamily="2" charset="0"/>
                <a:cs typeface="Nikosh" pitchFamily="2" charset="0"/>
              </a:rPr>
              <a:t>১৪৷ বাছাই কমিটি</a:t>
            </a:r>
            <a:endParaRPr lang="en-US" dirty="0" smtClean="0">
              <a:latin typeface="Nikosh" pitchFamily="2" charset="0"/>
              <a:cs typeface="Nikosh" pitchFamily="2" charset="0"/>
            </a:endParaRPr>
          </a:p>
          <a:p>
            <a:r>
              <a:rPr lang="bn-BD" dirty="0" smtClean="0">
                <a:latin typeface="Nikosh" pitchFamily="2" charset="0"/>
                <a:cs typeface="Nikosh" pitchFamily="2" charset="0"/>
              </a:rPr>
              <a:t>১৫৷ প্রধান তথ্য কমিশনার ও তথ্য কমিশনারগণের নিয়োগ</a:t>
            </a:r>
            <a:r>
              <a:rPr lang="en-US" dirty="0" smtClean="0">
                <a:latin typeface="Nikosh" pitchFamily="2" charset="0"/>
                <a:cs typeface="Nikosh" pitchFamily="2" charset="0"/>
              </a:rPr>
              <a:t>, </a:t>
            </a:r>
            <a:r>
              <a:rPr lang="bn-BD" dirty="0" smtClean="0">
                <a:latin typeface="Nikosh" pitchFamily="2" charset="0"/>
                <a:cs typeface="Nikosh" pitchFamily="2" charset="0"/>
              </a:rPr>
              <a:t>মেয়াদ</a:t>
            </a:r>
            <a:r>
              <a:rPr lang="en-US" dirty="0" smtClean="0">
                <a:latin typeface="Nikosh" pitchFamily="2" charset="0"/>
                <a:cs typeface="Nikosh" pitchFamily="2" charset="0"/>
              </a:rPr>
              <a:t>, </a:t>
            </a:r>
            <a:r>
              <a:rPr lang="bn-BD" dirty="0" smtClean="0">
                <a:latin typeface="Nikosh" pitchFamily="2" charset="0"/>
                <a:cs typeface="Nikosh" pitchFamily="2" charset="0"/>
              </a:rPr>
              <a:t>পদত্যাগ</a:t>
            </a:r>
            <a:r>
              <a:rPr lang="en-US" dirty="0" smtClean="0">
                <a:latin typeface="Nikosh" pitchFamily="2" charset="0"/>
                <a:cs typeface="Nikosh" pitchFamily="2" charset="0"/>
              </a:rPr>
              <a:t>, </a:t>
            </a:r>
            <a:r>
              <a:rPr lang="bn-BD" dirty="0" smtClean="0">
                <a:latin typeface="Nikosh" pitchFamily="2" charset="0"/>
                <a:cs typeface="Nikosh" pitchFamily="2" charset="0"/>
              </a:rPr>
              <a:t>ইত্যাদি</a:t>
            </a:r>
            <a:endParaRPr lang="en-US" dirty="0" smtClean="0">
              <a:latin typeface="Nikosh" pitchFamily="2" charset="0"/>
              <a:cs typeface="Nikosh" pitchFamily="2" charset="0"/>
            </a:endParaRPr>
          </a:p>
          <a:p>
            <a:r>
              <a:rPr lang="bn-BD" dirty="0" smtClean="0">
                <a:latin typeface="Nikosh" pitchFamily="2" charset="0"/>
                <a:cs typeface="Nikosh" pitchFamily="2" charset="0"/>
              </a:rPr>
              <a:t>১৬৷ প্রধান তথ্য কমিশনার ও তথ্য কমিশনারগণের অপসারণ</a:t>
            </a:r>
            <a:endParaRPr lang="en-US" dirty="0" smtClean="0">
              <a:latin typeface="Nikosh" pitchFamily="2" charset="0"/>
              <a:cs typeface="Nikosh" pitchFamily="2" charset="0"/>
            </a:endParaRPr>
          </a:p>
          <a:p>
            <a:r>
              <a:rPr lang="bn-BD" dirty="0" smtClean="0">
                <a:latin typeface="Nikosh" pitchFamily="2" charset="0"/>
                <a:cs typeface="Nikosh" pitchFamily="2" charset="0"/>
              </a:rPr>
              <a:t>১৭৷ তথ্য কমিশনারগণের পদমর্যাদা</a:t>
            </a:r>
            <a:r>
              <a:rPr lang="en-US" dirty="0" smtClean="0">
                <a:latin typeface="Nikosh" pitchFamily="2" charset="0"/>
                <a:cs typeface="Nikosh" pitchFamily="2" charset="0"/>
              </a:rPr>
              <a:t>, </a:t>
            </a:r>
            <a:r>
              <a:rPr lang="bn-BD" dirty="0" smtClean="0">
                <a:latin typeface="Nikosh" pitchFamily="2" charset="0"/>
                <a:cs typeface="Nikosh" pitchFamily="2" charset="0"/>
              </a:rPr>
              <a:t>পারিশ্রমিক ও সুবিধাদি</a:t>
            </a:r>
            <a:endParaRPr lang="en-US" dirty="0" smtClean="0">
              <a:latin typeface="Nikosh" pitchFamily="2" charset="0"/>
              <a:cs typeface="Nikosh" pitchFamily="2" charset="0"/>
            </a:endParaRPr>
          </a:p>
          <a:p>
            <a:r>
              <a:rPr lang="bn-BD" dirty="0" smtClean="0">
                <a:latin typeface="Nikosh" pitchFamily="2" charset="0"/>
                <a:cs typeface="Nikosh" pitchFamily="2" charset="0"/>
              </a:rPr>
              <a:t>১৮৷ তথ্য কমিশনের সভা</a:t>
            </a:r>
            <a:endParaRPr lang="en-US" dirty="0" smtClean="0">
              <a:latin typeface="Nikosh" pitchFamily="2" charset="0"/>
              <a:cs typeface="Nikosh" pitchFamily="2"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bn-BD" sz="2000" b="0" i="0" u="none" strike="noStrike" kern="1200" cap="none" spc="0" normalizeH="0" baseline="0" noProof="0" dirty="0">
              <a:ln>
                <a:noFill/>
              </a:ln>
              <a:solidFill>
                <a:schemeClr val="tx1"/>
              </a:solidFill>
              <a:effectLst/>
              <a:uLnTx/>
              <a:uFillTx/>
              <a:latin typeface="Nikosh" pitchFamily="2" charset="0"/>
              <a:cs typeface="Nikosh" pitchFamily="2"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08" y="1062446"/>
            <a:ext cx="10058402" cy="896983"/>
          </a:xfrm>
        </p:spPr>
        <p:txBody>
          <a:bodyPr>
            <a:normAutofit fontScale="90000"/>
          </a:bodyPr>
          <a:lstStyle/>
          <a:p>
            <a:pPr algn="ctr"/>
            <a:r>
              <a:rPr lang="bn-BD" sz="4000" b="1" cap="all" dirty="0" smtClean="0">
                <a:latin typeface="Nikosh" pitchFamily="2" charset="0"/>
                <a:cs typeface="Nikosh" pitchFamily="2" charset="0"/>
              </a:rPr>
              <a:t>ষষ্ঠ অধ্যায়</a:t>
            </a:r>
            <a:br>
              <a:rPr lang="bn-BD" sz="4000" b="1" cap="all" dirty="0" smtClean="0">
                <a:latin typeface="Nikosh" pitchFamily="2" charset="0"/>
                <a:cs typeface="Nikosh" pitchFamily="2" charset="0"/>
              </a:rPr>
            </a:br>
            <a:r>
              <a:rPr lang="bn-BD" sz="4000" b="1" dirty="0" smtClean="0">
                <a:latin typeface="Nikosh" pitchFamily="2" charset="0"/>
                <a:cs typeface="Nikosh" pitchFamily="2" charset="0"/>
              </a:rPr>
              <a:t>তথ্য কমিশনের কর্মকর্তা ও কর্মচারী</a:t>
            </a:r>
            <a:r>
              <a:rPr lang="bn-BD" b="1" dirty="0" smtClean="0"/>
              <a:t/>
            </a:r>
            <a:br>
              <a:rPr lang="bn-BD" b="1" dirty="0" smtClean="0"/>
            </a:br>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bn-BD" dirty="0" smtClean="0">
                <a:latin typeface="Nikosh" pitchFamily="2" charset="0"/>
                <a:cs typeface="Nikosh" pitchFamily="2" charset="0"/>
              </a:rPr>
              <a:t>২৩৷ (১) তথ্য কমিশনের একজন সচিব থাকিবেন৷</a:t>
            </a:r>
          </a:p>
          <a:p>
            <a:pPr>
              <a:buNone/>
            </a:pPr>
            <a:r>
              <a:rPr lang="bn-BD" dirty="0" smtClean="0">
                <a:latin typeface="Nikosh" pitchFamily="2" charset="0"/>
                <a:cs typeface="Nikosh" pitchFamily="2" charset="0"/>
              </a:rPr>
              <a:t>(২) এই আইনের অধীন তথ্য কমিশন উহার কার্যাবলী সুষ্ঠুভাবে সম্পাদনের লক্ষ্যে সরকারের পূর্বানুমোদনক্রমে সাংগঠনিক কাঠামো নির্ধারণপূর্বক প্রয়োজনীয় সংখ্যক অন্যান্য কর্মকর্তা ও কর্মচারী নিয়োগ করিতে পারিবে৷</a:t>
            </a:r>
          </a:p>
          <a:p>
            <a:pPr>
              <a:buNone/>
            </a:pPr>
            <a:r>
              <a:rPr lang="bn-BD" dirty="0" smtClean="0">
                <a:latin typeface="Nikosh" pitchFamily="2" charset="0"/>
                <a:cs typeface="Nikosh" pitchFamily="2" charset="0"/>
              </a:rPr>
              <a:t> (৩) সচিব এবং অন্যান্য কর্মকর্তা ও কর্মচারীদের বেতন, ভাতা ও চাকুরীর শর্তাদি সরকার কর্তৃক নির্ধারিত হইবে৷</a:t>
            </a:r>
            <a:endParaRPr lang="bn-IN" dirty="0" smtClean="0">
              <a:latin typeface="Nikosh" pitchFamily="2" charset="0"/>
              <a:cs typeface="Nikosh" pitchFamily="2" charset="0"/>
            </a:endParaRPr>
          </a:p>
          <a:p>
            <a:pPr>
              <a:buNone/>
            </a:pPr>
            <a:r>
              <a:rPr lang="bn-BD" smtClean="0">
                <a:latin typeface="Nikosh" pitchFamily="2" charset="0"/>
                <a:cs typeface="Nikosh" pitchFamily="2" charset="0"/>
              </a:rPr>
              <a:t>(</a:t>
            </a:r>
            <a:r>
              <a:rPr lang="bn-BD" dirty="0" smtClean="0">
                <a:latin typeface="Nikosh" pitchFamily="2" charset="0"/>
                <a:cs typeface="Nikosh" pitchFamily="2" charset="0"/>
              </a:rPr>
              <a:t>৪) সরকার, তথ্য কমিশনের অনুরোধক্রমে, প্রজাতন্ত্রের কর্মে নিযুক্ত কোনো কর্মকর্তা ও কর্মচারীকে কমিশনে প্রেষণে নিয়োগ করিতে পারিবে৷</a:t>
            </a:r>
            <a:endParaRPr lang="en-US" dirty="0">
              <a:latin typeface="Nikosh" pitchFamily="2" charset="0"/>
              <a:cs typeface="Nikosh" pitchFamily="2" charset="0"/>
            </a:endParaRPr>
          </a:p>
        </p:txBody>
      </p:sp>
      <p:sp>
        <p:nvSpPr>
          <p:cNvPr id="6" name="Content Placeholder 5"/>
          <p:cNvSpPr>
            <a:spLocks noGrp="1"/>
          </p:cNvSpPr>
          <p:nvPr>
            <p:ph sz="quarter" idx="4"/>
          </p:nvPr>
        </p:nvSpPr>
        <p:spPr/>
        <p:txBody>
          <a:bodyPr/>
          <a:lstStyle/>
          <a:p>
            <a:endParaRPr lang="en-US" dirty="0"/>
          </a:p>
        </p:txBody>
      </p:sp>
      <p:pic>
        <p:nvPicPr>
          <p:cNvPr id="4097" name="Picture 1"/>
          <p:cNvPicPr>
            <a:picLocks noChangeAspect="1" noChangeArrowheads="1"/>
          </p:cNvPicPr>
          <p:nvPr/>
        </p:nvPicPr>
        <p:blipFill>
          <a:blip r:embed="rId2"/>
          <a:srcRect/>
          <a:stretch>
            <a:fillRect/>
          </a:stretch>
        </p:blipFill>
        <p:spPr bwMode="auto">
          <a:xfrm>
            <a:off x="6069874" y="2296752"/>
            <a:ext cx="5621383" cy="3646847"/>
          </a:xfrm>
          <a:prstGeom prst="rect">
            <a:avLst/>
          </a:prstGeom>
          <a:noFill/>
          <a:ln w="9525">
            <a:noFill/>
            <a:miter lim="800000"/>
            <a:headEnd/>
            <a:tailEnd/>
          </a:ln>
          <a:effec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714" y="1780903"/>
            <a:ext cx="10064342" cy="1219200"/>
          </a:xfrm>
        </p:spPr>
        <p:txBody>
          <a:bodyPr>
            <a:normAutofit fontScale="90000"/>
          </a:bodyPr>
          <a:lstStyle/>
          <a:p>
            <a:pPr algn="ctr"/>
            <a:r>
              <a:rPr lang="bn-BD" sz="5300" b="1" cap="all" dirty="0" smtClean="0">
                <a:latin typeface="Nikosh" pitchFamily="2" charset="0"/>
                <a:cs typeface="Nikosh" pitchFamily="2" charset="0"/>
              </a:rPr>
              <a:t>সপ্তম অধ্যায়</a:t>
            </a:r>
            <a:br>
              <a:rPr lang="bn-BD" sz="5300" b="1" cap="all" dirty="0" smtClean="0">
                <a:latin typeface="Nikosh" pitchFamily="2" charset="0"/>
                <a:cs typeface="Nikosh" pitchFamily="2" charset="0"/>
              </a:rPr>
            </a:br>
            <a:r>
              <a:rPr lang="bn-BD" sz="5300" b="1" dirty="0" smtClean="0">
                <a:latin typeface="Nikosh" pitchFamily="2" charset="0"/>
                <a:cs typeface="Nikosh" pitchFamily="2" charset="0"/>
              </a:rPr>
              <a:t>আপীল, অভিযোগ, ইত্যাদি</a:t>
            </a:r>
            <a:r>
              <a:rPr lang="bn-BD" b="1" dirty="0" smtClean="0"/>
              <a:t/>
            </a:r>
            <a:br>
              <a:rPr lang="bn-BD" b="1" dirty="0" smtClean="0"/>
            </a:br>
            <a:endParaRPr lang="en-US" dirty="0"/>
          </a:p>
        </p:txBody>
      </p:sp>
      <p:sp>
        <p:nvSpPr>
          <p:cNvPr id="3" name="Title 1"/>
          <p:cNvSpPr txBox="1">
            <a:spLocks/>
          </p:cNvSpPr>
          <p:nvPr/>
        </p:nvSpPr>
        <p:spPr>
          <a:xfrm>
            <a:off x="5045030" y="2403567"/>
            <a:ext cx="6620103" cy="3605349"/>
          </a:xfrm>
          <a:prstGeom prst="rect">
            <a:avLst/>
          </a:prstGeom>
        </p:spPr>
        <p:txBody>
          <a:bodyPr vert="horz" lIns="91440" tIns="45720" rIns="91440" bIns="45720" rtlCol="0" anchor="b">
            <a:normAutofit fontScale="97500"/>
          </a:bodyPr>
          <a:lstStyle/>
          <a:p>
            <a:pPr lvl="0">
              <a:lnSpc>
                <a:spcPct val="90000"/>
              </a:lnSpc>
              <a:spcBef>
                <a:spcPct val="0"/>
              </a:spcBef>
              <a:buFont typeface="Wingdings" pitchFamily="2" charset="2"/>
              <a:buChar char="v"/>
            </a:pPr>
            <a:r>
              <a:rPr lang="bn-BD" sz="3600" b="1" dirty="0" smtClean="0">
                <a:latin typeface="Nikosh" pitchFamily="2" charset="0"/>
                <a:cs typeface="Nikosh" pitchFamily="2" charset="0"/>
              </a:rPr>
              <a:t>আপীল, নিস্পত্তি ইত্যাদি</a:t>
            </a:r>
            <a:endParaRPr lang="bn-IN" sz="3600" b="1" dirty="0" smtClean="0">
              <a:latin typeface="Nikosh" pitchFamily="2" charset="0"/>
              <a:cs typeface="Nikosh" pitchFamily="2" charset="0"/>
            </a:endParaRPr>
          </a:p>
          <a:p>
            <a:pPr lvl="0">
              <a:lnSpc>
                <a:spcPct val="90000"/>
              </a:lnSpc>
              <a:spcBef>
                <a:spcPct val="0"/>
              </a:spcBef>
              <a:buFont typeface="Wingdings" pitchFamily="2" charset="2"/>
              <a:buChar char="v"/>
            </a:pPr>
            <a:r>
              <a:rPr lang="bn-BD" sz="3600" b="1" dirty="0" smtClean="0">
                <a:latin typeface="Nikosh" pitchFamily="2" charset="0"/>
                <a:cs typeface="Nikosh" pitchFamily="2" charset="0"/>
              </a:rPr>
              <a:t>অভিযোগ দায়ের, নিস্পত্তি ইত্যাদি</a:t>
            </a:r>
            <a:endParaRPr lang="bn-IN" sz="3600" b="1" dirty="0" smtClean="0">
              <a:latin typeface="Nikosh" pitchFamily="2" charset="0"/>
              <a:cs typeface="Nikosh" pitchFamily="2" charset="0"/>
            </a:endParaRPr>
          </a:p>
          <a:p>
            <a:pPr lvl="0">
              <a:lnSpc>
                <a:spcPct val="90000"/>
              </a:lnSpc>
              <a:spcBef>
                <a:spcPct val="0"/>
              </a:spcBef>
              <a:buFont typeface="Wingdings" pitchFamily="2" charset="2"/>
              <a:buChar char="v"/>
            </a:pPr>
            <a:r>
              <a:rPr lang="bn-BD" sz="3600" b="1" dirty="0" smtClean="0">
                <a:latin typeface="Nikosh" pitchFamily="2" charset="0"/>
                <a:cs typeface="Nikosh" pitchFamily="2" charset="0"/>
              </a:rPr>
              <a:t>প্রতিনিধিত্ব</a:t>
            </a:r>
            <a:endParaRPr lang="bn-IN" sz="3600" b="1" dirty="0" smtClean="0">
              <a:latin typeface="Nikosh" pitchFamily="2" charset="0"/>
              <a:cs typeface="Nikosh" pitchFamily="2" charset="0"/>
            </a:endParaRPr>
          </a:p>
          <a:p>
            <a:pPr lvl="0">
              <a:lnSpc>
                <a:spcPct val="90000"/>
              </a:lnSpc>
              <a:spcBef>
                <a:spcPct val="0"/>
              </a:spcBef>
              <a:buFont typeface="Wingdings" pitchFamily="2" charset="2"/>
              <a:buChar char="v"/>
            </a:pPr>
            <a:r>
              <a:rPr lang="bn-BD" sz="3600" b="1" dirty="0" smtClean="0">
                <a:latin typeface="Nikosh" pitchFamily="2" charset="0"/>
                <a:cs typeface="Nikosh" pitchFamily="2" charset="0"/>
              </a:rPr>
              <a:t>জরিমানা, ইত্যাদি</a:t>
            </a:r>
            <a:endParaRPr lang="bn-IN" sz="3600" b="1" dirty="0" smtClean="0">
              <a:latin typeface="Nikosh" pitchFamily="2" charset="0"/>
              <a:cs typeface="Nikosh" pitchFamily="2" charset="0"/>
            </a:endParaRPr>
          </a:p>
          <a:p>
            <a:pPr lvl="0">
              <a:lnSpc>
                <a:spcPct val="90000"/>
              </a:lnSpc>
              <a:spcBef>
                <a:spcPct val="0"/>
              </a:spcBef>
              <a:buFont typeface="Wingdings" pitchFamily="2" charset="2"/>
              <a:buChar char="v"/>
            </a:pPr>
            <a:r>
              <a:rPr lang="en-US" sz="3600" b="1" dirty="0" smtClean="0">
                <a:latin typeface="Nikosh" pitchFamily="2" charset="0"/>
                <a:cs typeface="Nikosh" pitchFamily="2" charset="0"/>
              </a:rPr>
              <a:t>Limitation Act, 1908-</a:t>
            </a:r>
            <a:r>
              <a:rPr lang="bn-BD" sz="3600" b="1" dirty="0" smtClean="0">
                <a:latin typeface="Nikosh" pitchFamily="2" charset="0"/>
                <a:cs typeface="Nikosh" pitchFamily="2" charset="0"/>
              </a:rPr>
              <a:t>এর প্রয়োগ</a:t>
            </a:r>
            <a:endParaRPr lang="bn-IN" sz="3600" b="1" dirty="0" smtClean="0">
              <a:latin typeface="Nikosh" pitchFamily="2" charset="0"/>
              <a:cs typeface="Nikosh" pitchFamily="2" charset="0"/>
            </a:endParaRPr>
          </a:p>
          <a:p>
            <a:pPr lvl="0">
              <a:lnSpc>
                <a:spcPct val="90000"/>
              </a:lnSpc>
              <a:spcBef>
                <a:spcPct val="0"/>
              </a:spcBef>
              <a:buFont typeface="Wingdings" pitchFamily="2" charset="2"/>
              <a:buChar char="v"/>
            </a:pPr>
            <a:r>
              <a:rPr lang="bn-BD" sz="3600" b="1" dirty="0" smtClean="0">
                <a:latin typeface="Nikosh" pitchFamily="2" charset="0"/>
                <a:cs typeface="Nikosh" pitchFamily="2" charset="0"/>
              </a:rPr>
              <a:t>মামলা দায়েরের ক্ষেত্রে প্রতিবন্ধকতা</a:t>
            </a:r>
            <a:endParaRPr kumimoji="0" lang="en-US" sz="3600" b="0" i="0" u="none" strike="noStrike" kern="1200" cap="none" spc="0" normalizeH="0" baseline="0" noProof="0" dirty="0">
              <a:ln>
                <a:noFill/>
              </a:ln>
              <a:solidFill>
                <a:schemeClr val="tx1">
                  <a:lumMod val="50000"/>
                </a:schemeClr>
              </a:solidFill>
              <a:effectLst/>
              <a:uLnTx/>
              <a:uFillTx/>
              <a:latin typeface="Nikosh" pitchFamily="2" charset="0"/>
              <a:ea typeface="+mj-ea"/>
              <a:cs typeface="Nikosh" pitchFamily="2" charset="0"/>
            </a:endParaRPr>
          </a:p>
        </p:txBody>
      </p:sp>
      <p:pic>
        <p:nvPicPr>
          <p:cNvPr id="3073" name="Picture 1" descr="C:\Users\SUYEB AL BAKAR\Desktop\download (1).jpg"/>
          <p:cNvPicPr>
            <a:picLocks noChangeAspect="1" noChangeArrowheads="1"/>
          </p:cNvPicPr>
          <p:nvPr/>
        </p:nvPicPr>
        <p:blipFill>
          <a:blip r:embed="rId2"/>
          <a:srcRect/>
          <a:stretch>
            <a:fillRect/>
          </a:stretch>
        </p:blipFill>
        <p:spPr bwMode="auto">
          <a:xfrm>
            <a:off x="619261" y="2962409"/>
            <a:ext cx="3832140" cy="2772185"/>
          </a:xfrm>
          <a:prstGeom prst="rect">
            <a:avLst/>
          </a:prstGeom>
          <a:noFill/>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5691" y="796834"/>
            <a:ext cx="2991395" cy="1423853"/>
          </a:xfrm>
          <a:prstGeom prst="rect">
            <a:avLst/>
          </a:prstGeom>
        </p:spPr>
        <p:txBody>
          <a:bodyPr>
            <a:normAutofit fontScale="25000" lnSpcReduction="20000"/>
          </a:bodyPr>
          <a:lstStyle/>
          <a:p>
            <a:pPr algn="ctr"/>
            <a:r>
              <a:rPr lang="bn-BD" sz="16000" b="1" cap="all" dirty="0" smtClean="0">
                <a:solidFill>
                  <a:schemeClr val="tx2">
                    <a:lumMod val="75000"/>
                    <a:lumOff val="25000"/>
                  </a:schemeClr>
                </a:solidFill>
                <a:latin typeface="Nikosh" pitchFamily="2" charset="0"/>
                <a:cs typeface="Nikosh" pitchFamily="2" charset="0"/>
              </a:rPr>
              <a:t>অষ্টম অধ্যায়</a:t>
            </a:r>
          </a:p>
          <a:p>
            <a:pPr algn="ctr"/>
            <a:r>
              <a:rPr lang="bn-BD" sz="16000" b="1" dirty="0" smtClean="0">
                <a:solidFill>
                  <a:schemeClr val="tx2">
                    <a:lumMod val="75000"/>
                    <a:lumOff val="25000"/>
                  </a:schemeClr>
                </a:solidFill>
                <a:latin typeface="Nikosh" pitchFamily="2" charset="0"/>
                <a:cs typeface="Nikosh" pitchFamily="2" charset="0"/>
              </a:rPr>
              <a:t>বিবিধ</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bn-BD" sz="3600" b="1"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bn-BD" sz="3600" b="1" i="0" u="none" strike="noStrike" kern="1200" cap="none" spc="0" normalizeH="0" baseline="0" noProof="0" dirty="0" smtClean="0">
                <a:ln>
                  <a:noFill/>
                </a:ln>
                <a:solidFill>
                  <a:schemeClr val="tx1">
                    <a:lumMod val="50000"/>
                  </a:schemeClr>
                </a:solidFill>
                <a:effectLst/>
                <a:uLnTx/>
                <a:uFillTx/>
                <a:latin typeface="+mj-lt"/>
                <a:ea typeface="+mj-ea"/>
                <a:cs typeface="+mj-cs"/>
              </a:rPr>
            </a:br>
            <a:endParaRPr kumimoji="0" lang="en-US" sz="36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
        <p:nvSpPr>
          <p:cNvPr id="3" name="Title 1"/>
          <p:cNvSpPr txBox="1">
            <a:spLocks/>
          </p:cNvSpPr>
          <p:nvPr/>
        </p:nvSpPr>
        <p:spPr>
          <a:xfrm>
            <a:off x="2207623" y="2190206"/>
            <a:ext cx="8190411" cy="4027714"/>
          </a:xfrm>
          <a:prstGeom prst="rect">
            <a:avLst/>
          </a:prstGeom>
        </p:spPr>
        <p:txBody>
          <a:bodyPr>
            <a:normAutofit fontScale="90000" lnSpcReduction="10000"/>
          </a:bodyPr>
          <a:lstStyle/>
          <a:p>
            <a:pPr>
              <a:buFont typeface="Wingdings" pitchFamily="2" charset="2"/>
              <a:buChar char="q"/>
            </a:pPr>
            <a:r>
              <a:rPr lang="bn-BD" sz="3700" b="1" dirty="0" smtClean="0">
                <a:latin typeface="Nikosh" pitchFamily="2" charset="0"/>
                <a:cs typeface="Nikosh" pitchFamily="2" charset="0"/>
              </a:rPr>
              <a:t>তথ্য কমিশনের বার্ষিক প্রতিবেদন</a:t>
            </a:r>
            <a:endParaRPr lang="bn-IN" sz="3700" b="1" dirty="0" smtClean="0">
              <a:latin typeface="Nikosh" pitchFamily="2" charset="0"/>
              <a:cs typeface="Nikosh" pitchFamily="2" charset="0"/>
            </a:endParaRPr>
          </a:p>
          <a:p>
            <a:pPr>
              <a:buFont typeface="Wingdings" pitchFamily="2" charset="2"/>
              <a:buChar char="q"/>
            </a:pPr>
            <a:r>
              <a:rPr lang="bn-BD" sz="3700" b="1" dirty="0" smtClean="0">
                <a:latin typeface="Nikosh" pitchFamily="2" charset="0"/>
                <a:cs typeface="Nikosh" pitchFamily="2" charset="0"/>
              </a:rPr>
              <a:t>সরল বিশ্বাসে কৃত কাজকর্ম রক্ষণ</a:t>
            </a:r>
            <a:endParaRPr lang="bn-IN" sz="3700" b="1" dirty="0" smtClean="0">
              <a:latin typeface="Nikosh" pitchFamily="2" charset="0"/>
              <a:cs typeface="Nikosh" pitchFamily="2" charset="0"/>
            </a:endParaRPr>
          </a:p>
          <a:p>
            <a:pPr>
              <a:buFont typeface="Wingdings" pitchFamily="2" charset="2"/>
              <a:buChar char="q"/>
            </a:pPr>
            <a:r>
              <a:rPr lang="bn-BD" sz="3700" b="1" dirty="0" smtClean="0">
                <a:latin typeface="Nikosh" pitchFamily="2" charset="0"/>
                <a:cs typeface="Nikosh" pitchFamily="2" charset="0"/>
              </a:rPr>
              <a:t>কতিপয় সংস্থা বা প্রতিষ্ঠানের ক্ষেত্রে এই আইন প্রযোজ্য নহে</a:t>
            </a:r>
            <a:endParaRPr lang="bn-IN" sz="3700" b="1" dirty="0" smtClean="0">
              <a:latin typeface="Nikosh" pitchFamily="2" charset="0"/>
              <a:cs typeface="Nikosh" pitchFamily="2" charset="0"/>
            </a:endParaRPr>
          </a:p>
          <a:p>
            <a:pPr>
              <a:buFont typeface="Wingdings" pitchFamily="2" charset="2"/>
              <a:buChar char="q"/>
            </a:pPr>
            <a:r>
              <a:rPr lang="bn-BD" sz="3700" b="1" dirty="0" smtClean="0">
                <a:latin typeface="Nikosh" pitchFamily="2" charset="0"/>
                <a:cs typeface="Nikosh" pitchFamily="2" charset="0"/>
              </a:rPr>
              <a:t>বিধি প্রণয়ন ক্ষমতা</a:t>
            </a:r>
            <a:endParaRPr lang="bn-IN" sz="3700" b="1" dirty="0" smtClean="0">
              <a:latin typeface="Nikosh" pitchFamily="2" charset="0"/>
              <a:cs typeface="Nikosh" pitchFamily="2" charset="0"/>
            </a:endParaRPr>
          </a:p>
          <a:p>
            <a:pPr>
              <a:buFont typeface="Wingdings" pitchFamily="2" charset="2"/>
              <a:buChar char="q"/>
            </a:pPr>
            <a:r>
              <a:rPr lang="bn-BD" sz="3700" b="1" dirty="0" smtClean="0">
                <a:latin typeface="Nikosh" pitchFamily="2" charset="0"/>
                <a:cs typeface="Nikosh" pitchFamily="2" charset="0"/>
              </a:rPr>
              <a:t>প্রবিধান প্রণয়ন ক্ষমতা</a:t>
            </a:r>
            <a:endParaRPr lang="en-US" sz="3700" b="1" dirty="0" smtClean="0">
              <a:latin typeface="Nikosh" pitchFamily="2" charset="0"/>
              <a:cs typeface="Nikosh" pitchFamily="2" charset="0"/>
            </a:endParaRPr>
          </a:p>
          <a:p>
            <a:pPr>
              <a:buFont typeface="Wingdings" pitchFamily="2" charset="2"/>
              <a:buChar char="q"/>
            </a:pPr>
            <a:r>
              <a:rPr lang="bn-BD" sz="3700" b="1" dirty="0" smtClean="0">
                <a:latin typeface="Nikosh" pitchFamily="2" charset="0"/>
                <a:cs typeface="Nikosh" pitchFamily="2" charset="0"/>
              </a:rPr>
              <a:t>অস্পষ্টতা দূরীকরণ</a:t>
            </a:r>
            <a:endParaRPr lang="en-US" sz="3700" b="1" dirty="0" smtClean="0">
              <a:latin typeface="Nikosh" pitchFamily="2" charset="0"/>
              <a:cs typeface="Nikosh" pitchFamily="2" charset="0"/>
            </a:endParaRPr>
          </a:p>
          <a:p>
            <a:pPr>
              <a:buFont typeface="Wingdings" pitchFamily="2" charset="2"/>
              <a:buChar char="q"/>
            </a:pPr>
            <a:r>
              <a:rPr lang="bn-BD" sz="3700" b="1" dirty="0" smtClean="0">
                <a:latin typeface="Nikosh" pitchFamily="2" charset="0"/>
                <a:cs typeface="Nikosh" pitchFamily="2" charset="0"/>
              </a:rPr>
              <a:t>মূল পাঠ এবং ইংরেজি পাঠরহিতকরণ ও হেফাজত</a:t>
            </a:r>
            <a:r>
              <a:rPr kumimoji="0" lang="bn-BD" sz="3600" b="1"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bn-BD" sz="3600" b="1" i="0" u="none" strike="noStrike" kern="1200" cap="none" spc="0" normalizeH="0" baseline="0" noProof="0" dirty="0" smtClean="0">
                <a:ln>
                  <a:noFill/>
                </a:ln>
                <a:solidFill>
                  <a:schemeClr val="tx1">
                    <a:lumMod val="50000"/>
                  </a:schemeClr>
                </a:solidFill>
                <a:effectLst/>
                <a:uLnTx/>
                <a:uFillTx/>
                <a:latin typeface="+mj-lt"/>
                <a:ea typeface="+mj-ea"/>
                <a:cs typeface="+mj-cs"/>
              </a:rPr>
            </a:br>
            <a:endParaRPr kumimoji="0" lang="en-US" sz="36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YEB AL BAKAR\Desktop\ধন্যবাদ-ছবি.jpg"/>
          <p:cNvPicPr>
            <a:picLocks noChangeAspect="1" noChangeArrowheads="1"/>
          </p:cNvPicPr>
          <p:nvPr/>
        </p:nvPicPr>
        <p:blipFill>
          <a:blip r:embed="rId2"/>
          <a:srcRect/>
          <a:stretch>
            <a:fillRect/>
          </a:stretch>
        </p:blipFill>
        <p:spPr bwMode="auto">
          <a:xfrm>
            <a:off x="1045029" y="1208715"/>
            <a:ext cx="10567851" cy="4794613"/>
          </a:xfrm>
          <a:prstGeom prst="rect">
            <a:avLst/>
          </a:prstGeom>
          <a:noFill/>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4400" b="1" dirty="0" smtClean="0">
                <a:effectLst>
                  <a:outerShdw blurRad="38100" dist="38100" dir="2700000" algn="tl">
                    <a:srgbClr val="000000">
                      <a:alpha val="43137"/>
                    </a:srgbClr>
                  </a:outerShdw>
                </a:effectLst>
                <a:latin typeface="Nikosh" pitchFamily="2" charset="0"/>
                <a:cs typeface="Nikosh" pitchFamily="2" charset="0"/>
              </a:rPr>
              <a:t>তথ্য অধিকার আইন, ২০০৯ এর সংক্ষিপ্তসার (চলমান..)</a:t>
            </a:r>
            <a:endParaRPr lang="en-US" sz="4400" dirty="0"/>
          </a:p>
        </p:txBody>
      </p:sp>
      <p:sp>
        <p:nvSpPr>
          <p:cNvPr id="3" name="Content Placeholder 2"/>
          <p:cNvSpPr>
            <a:spLocks noGrp="1"/>
          </p:cNvSpPr>
          <p:nvPr>
            <p:ph sz="half" idx="1"/>
          </p:nvPr>
        </p:nvSpPr>
        <p:spPr>
          <a:xfrm>
            <a:off x="4762003" y="1760312"/>
            <a:ext cx="2840579" cy="3190511"/>
          </a:xfrm>
          <a:solidFill>
            <a:schemeClr val="bg2">
              <a:lumMod val="90000"/>
            </a:schemeClr>
          </a:solidFill>
          <a:effectLst>
            <a:glow rad="139700">
              <a:schemeClr val="accent5">
                <a:satMod val="175000"/>
                <a:alpha val="40000"/>
              </a:schemeClr>
            </a:glow>
          </a:effectLst>
        </p:spPr>
        <p:txBody>
          <a:bodyPr>
            <a:noAutofit/>
          </a:bodyPr>
          <a:lstStyle/>
          <a:p>
            <a:pPr marL="0" algn="ctr">
              <a:spcBef>
                <a:spcPts val="0"/>
              </a:spcBef>
              <a:buNone/>
            </a:pPr>
            <a:r>
              <a:rPr lang="bn-BD" sz="1800" b="1" dirty="0" smtClean="0">
                <a:latin typeface="Nikosh" pitchFamily="2" charset="0"/>
                <a:cs typeface="Nikosh" pitchFamily="2" charset="0"/>
              </a:rPr>
              <a:t>সপ্তম অধ্যায়</a:t>
            </a:r>
            <a:endParaRPr lang="bn-IN" sz="1800" b="1" dirty="0" smtClean="0">
              <a:latin typeface="Nikosh" pitchFamily="2" charset="0"/>
              <a:cs typeface="Nikosh" pitchFamily="2" charset="0"/>
            </a:endParaRPr>
          </a:p>
          <a:p>
            <a:pPr marL="0" algn="ctr">
              <a:spcBef>
                <a:spcPts val="0"/>
              </a:spcBef>
              <a:buNone/>
            </a:pPr>
            <a:r>
              <a:rPr lang="bn-IN" sz="1800" b="1" dirty="0" smtClean="0">
                <a:latin typeface="Nikosh" pitchFamily="2" charset="0"/>
                <a:cs typeface="Nikosh" pitchFamily="2" charset="0"/>
              </a:rPr>
              <a:t>(</a:t>
            </a:r>
            <a:r>
              <a:rPr lang="bn-BD" sz="1800" b="1" dirty="0" smtClean="0">
                <a:latin typeface="Nikosh" pitchFamily="2" charset="0"/>
                <a:cs typeface="Nikosh" pitchFamily="2" charset="0"/>
              </a:rPr>
              <a:t>আপীল</a:t>
            </a:r>
            <a:r>
              <a:rPr lang="en-US" sz="1800" b="1" dirty="0" smtClean="0">
                <a:latin typeface="Nikosh" pitchFamily="2" charset="0"/>
                <a:cs typeface="Nikosh" pitchFamily="2" charset="0"/>
              </a:rPr>
              <a:t>, </a:t>
            </a:r>
            <a:r>
              <a:rPr lang="bn-BD" sz="1800" b="1" dirty="0" smtClean="0">
                <a:latin typeface="Nikosh" pitchFamily="2" charset="0"/>
                <a:cs typeface="Nikosh" pitchFamily="2" charset="0"/>
              </a:rPr>
              <a:t>অভিযোগ</a:t>
            </a:r>
            <a:r>
              <a:rPr lang="en-US" sz="1800" b="1" dirty="0" smtClean="0">
                <a:latin typeface="Nikosh" pitchFamily="2" charset="0"/>
                <a:cs typeface="Nikosh" pitchFamily="2" charset="0"/>
              </a:rPr>
              <a:t>, </a:t>
            </a:r>
            <a:r>
              <a:rPr lang="bn-BD" sz="1800" b="1" dirty="0" smtClean="0">
                <a:latin typeface="Nikosh" pitchFamily="2" charset="0"/>
                <a:cs typeface="Nikosh" pitchFamily="2" charset="0"/>
              </a:rPr>
              <a:t>ইত্যাদি</a:t>
            </a:r>
            <a:r>
              <a:rPr lang="bn-IN" sz="1800" b="1" dirty="0" smtClean="0">
                <a:latin typeface="Nikosh" pitchFamily="2" charset="0"/>
                <a:cs typeface="Nikosh" pitchFamily="2" charset="0"/>
              </a:rPr>
              <a:t>)</a:t>
            </a:r>
          </a:p>
          <a:p>
            <a:pPr marL="0">
              <a:spcBef>
                <a:spcPts val="0"/>
              </a:spcBef>
              <a:buNone/>
            </a:pP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২৪৷ আপীল</a:t>
            </a:r>
            <a:r>
              <a:rPr lang="en-US" sz="1800" dirty="0" smtClean="0">
                <a:latin typeface="Nikosh" pitchFamily="2" charset="0"/>
                <a:cs typeface="Nikosh" pitchFamily="2" charset="0"/>
              </a:rPr>
              <a:t>, </a:t>
            </a:r>
            <a:r>
              <a:rPr lang="bn-BD" sz="1800" dirty="0" smtClean="0">
                <a:latin typeface="Nikosh" pitchFamily="2" charset="0"/>
                <a:cs typeface="Nikosh" pitchFamily="2" charset="0"/>
              </a:rPr>
              <a:t>নিস্পত্তি ইত্যাদি</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২৫৷ অভিযোগ দায়ের</a:t>
            </a:r>
            <a:r>
              <a:rPr lang="en-US" sz="1800" dirty="0" smtClean="0">
                <a:latin typeface="Nikosh" pitchFamily="2" charset="0"/>
                <a:cs typeface="Nikosh" pitchFamily="2" charset="0"/>
              </a:rPr>
              <a:t>, </a:t>
            </a:r>
            <a:r>
              <a:rPr lang="bn-BD" sz="1800" dirty="0" smtClean="0">
                <a:latin typeface="Nikosh" pitchFamily="2" charset="0"/>
                <a:cs typeface="Nikosh" pitchFamily="2" charset="0"/>
              </a:rPr>
              <a:t>নিস্পত্তি ইত্যাদি</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২৬৷ প্রতিনিধিত্ব</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২৭৷ জরিমানা</a:t>
            </a:r>
            <a:r>
              <a:rPr lang="en-US" sz="1800" dirty="0" smtClean="0">
                <a:latin typeface="Nikosh" pitchFamily="2" charset="0"/>
                <a:cs typeface="Nikosh" pitchFamily="2" charset="0"/>
              </a:rPr>
              <a:t>, </a:t>
            </a:r>
            <a:r>
              <a:rPr lang="bn-BD" sz="1800" dirty="0" smtClean="0">
                <a:latin typeface="Nikosh" pitchFamily="2" charset="0"/>
                <a:cs typeface="Nikosh" pitchFamily="2" charset="0"/>
              </a:rPr>
              <a:t>ইত্যাদি</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২৮৷ </a:t>
            </a:r>
            <a:r>
              <a:rPr lang="en-US" sz="1800" dirty="0" smtClean="0">
                <a:latin typeface="Nikosh" pitchFamily="2" charset="0"/>
                <a:cs typeface="Nikosh" pitchFamily="2" charset="0"/>
              </a:rPr>
              <a:t>Limitation Act, 1908</a:t>
            </a:r>
            <a:r>
              <a:rPr lang="bn-BD" sz="1800" dirty="0" smtClean="0">
                <a:latin typeface="Nikosh" pitchFamily="2" charset="0"/>
                <a:cs typeface="Nikosh" pitchFamily="2" charset="0"/>
              </a:rPr>
              <a:t>এর প্রয়োগ</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২৯৷ মামলা দায়েরের ক্ষেত্রে প্রতিবন্ধকতা</a:t>
            </a:r>
            <a:endParaRPr lang="en-US" sz="1800" dirty="0">
              <a:latin typeface="Nikosh" pitchFamily="2" charset="0"/>
              <a:cs typeface="Nikosh" pitchFamily="2" charset="0"/>
            </a:endParaRPr>
          </a:p>
        </p:txBody>
      </p:sp>
      <p:sp>
        <p:nvSpPr>
          <p:cNvPr id="6" name="Content Placeholder 13"/>
          <p:cNvSpPr txBox="1">
            <a:spLocks/>
          </p:cNvSpPr>
          <p:nvPr/>
        </p:nvSpPr>
        <p:spPr>
          <a:xfrm>
            <a:off x="674916" y="4097383"/>
            <a:ext cx="3178626" cy="1728651"/>
          </a:xfrm>
          <a:prstGeom prst="rect">
            <a:avLst/>
          </a:prstGeom>
          <a:solidFill>
            <a:schemeClr val="accent6">
              <a:lumMod val="20000"/>
              <a:lumOff val="80000"/>
            </a:schemeClr>
          </a:solidFill>
          <a:effectLst>
            <a:glow rad="139700">
              <a:schemeClr val="accent2">
                <a:satMod val="175000"/>
                <a:alpha val="40000"/>
              </a:schemeClr>
            </a:glow>
          </a:effectLst>
        </p:spPr>
        <p:style>
          <a:lnRef idx="0">
            <a:scrgbClr r="0" g="0" b="0"/>
          </a:lnRef>
          <a:fillRef idx="1001">
            <a:schemeClr val="lt2"/>
          </a:fillRef>
          <a:effectRef idx="0">
            <a:scrgbClr r="0" g="0" b="0"/>
          </a:effectRef>
          <a:fontRef idx="major"/>
        </p:style>
        <p:txBody>
          <a:bodyPr vert="horz" lIns="91440" tIns="45720" rIns="91440" bIns="45720" rtlCol="0">
            <a:normAutofit fontScale="92500"/>
          </a:bodyPr>
          <a:lstStyle/>
          <a:p>
            <a:pPr algn="ctr"/>
            <a:r>
              <a:rPr lang="bn-BD" sz="2100" b="1" dirty="0" smtClean="0">
                <a:latin typeface="Nikosh" pitchFamily="2" charset="0"/>
                <a:cs typeface="Nikosh" pitchFamily="2" charset="0"/>
              </a:rPr>
              <a:t>ষষ্ঠ অধ্যায়</a:t>
            </a:r>
            <a:r>
              <a:rPr lang="en-US" sz="2100" b="1" dirty="0" smtClean="0">
                <a:latin typeface="Nikosh" pitchFamily="2" charset="0"/>
                <a:cs typeface="Nikosh" pitchFamily="2" charset="0"/>
              </a:rPr>
              <a:t> </a:t>
            </a:r>
          </a:p>
          <a:p>
            <a:pPr algn="ctr"/>
            <a:r>
              <a:rPr lang="bn-IN" sz="2100" b="1" dirty="0" smtClean="0">
                <a:latin typeface="Nikosh" pitchFamily="2" charset="0"/>
                <a:cs typeface="Nikosh" pitchFamily="2" charset="0"/>
              </a:rPr>
              <a:t>(</a:t>
            </a:r>
            <a:r>
              <a:rPr lang="bn-BD" sz="2100" b="1" dirty="0" smtClean="0">
                <a:latin typeface="Nikosh" pitchFamily="2" charset="0"/>
                <a:cs typeface="Nikosh" pitchFamily="2" charset="0"/>
              </a:rPr>
              <a:t>তথ্য কমিশনের কর্মকর্তা ও কর্মচারী</a:t>
            </a:r>
            <a:r>
              <a:rPr lang="bn-IN" sz="2100" b="1" dirty="0" smtClean="0">
                <a:latin typeface="Nikosh" pitchFamily="2" charset="0"/>
                <a:cs typeface="Nikosh" pitchFamily="2" charset="0"/>
              </a:rPr>
              <a:t>)</a:t>
            </a:r>
            <a:endParaRPr lang="en-US" sz="2100" b="1" dirty="0" smtClean="0">
              <a:latin typeface="Nikosh" pitchFamily="2" charset="0"/>
              <a:cs typeface="Nikosh" pitchFamily="2" charset="0"/>
            </a:endParaRPr>
          </a:p>
          <a:p>
            <a:r>
              <a:rPr lang="en-US" sz="2100" dirty="0" smtClean="0">
                <a:latin typeface="Nikosh" pitchFamily="2" charset="0"/>
                <a:cs typeface="Nikosh" pitchFamily="2" charset="0"/>
              </a:rPr>
              <a:t> </a:t>
            </a:r>
          </a:p>
          <a:p>
            <a:r>
              <a:rPr lang="bn-BD" sz="2100" dirty="0" smtClean="0">
                <a:latin typeface="Nikosh" pitchFamily="2" charset="0"/>
                <a:cs typeface="Nikosh" pitchFamily="2" charset="0"/>
              </a:rPr>
              <a:t>২৩৷ তথ্য কমিশনের সচিব এবং অন্যান্য কর্মকর্তা ও কর্মচারী</a:t>
            </a:r>
            <a:endParaRPr lang="en-US" sz="2100" dirty="0" smtClean="0">
              <a:latin typeface="Nikosh" pitchFamily="2" charset="0"/>
              <a:cs typeface="Nikosh" pitchFamily="2"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bn-BD" sz="2400" b="0" i="0" u="none" strike="noStrike" kern="1200" cap="none" spc="0" normalizeH="0" baseline="0" noProof="0" dirty="0">
              <a:ln>
                <a:noFill/>
              </a:ln>
              <a:solidFill>
                <a:schemeClr val="tx1"/>
              </a:solidFill>
              <a:effectLst/>
              <a:uLnTx/>
              <a:uFillTx/>
              <a:latin typeface="Nikosh" pitchFamily="2" charset="0"/>
              <a:ea typeface="+mj-ea"/>
              <a:cs typeface="Nikosh" pitchFamily="2" charset="0"/>
            </a:endParaRPr>
          </a:p>
        </p:txBody>
      </p:sp>
      <p:sp>
        <p:nvSpPr>
          <p:cNvPr id="8" name="Content Placeholder 13"/>
          <p:cNvSpPr txBox="1">
            <a:spLocks/>
          </p:cNvSpPr>
          <p:nvPr/>
        </p:nvSpPr>
        <p:spPr>
          <a:xfrm>
            <a:off x="674915" y="1524002"/>
            <a:ext cx="3178627" cy="2316479"/>
          </a:xfrm>
          <a:prstGeom prst="rect">
            <a:avLst/>
          </a:prstGeom>
          <a:solidFill>
            <a:schemeClr val="accent1">
              <a:lumMod val="40000"/>
              <a:lumOff val="60000"/>
            </a:schemeClr>
          </a:solidFill>
          <a:effectLst>
            <a:glow rad="139700">
              <a:schemeClr val="accent2">
                <a:satMod val="175000"/>
                <a:alpha val="40000"/>
              </a:schemeClr>
            </a:glow>
          </a:effectLst>
        </p:spPr>
        <p:style>
          <a:lnRef idx="0">
            <a:scrgbClr r="0" g="0" b="0"/>
          </a:lnRef>
          <a:fillRef idx="1001">
            <a:schemeClr val="lt2"/>
          </a:fillRef>
          <a:effectRef idx="0">
            <a:scrgbClr r="0" g="0" b="0"/>
          </a:effectRef>
          <a:fontRef idx="major"/>
        </p:style>
        <p:txBody>
          <a:bodyPr vert="horz" lIns="91440" tIns="45720" rIns="91440" bIns="45720" rtlCol="0">
            <a:normAutofit/>
          </a:bodyPr>
          <a:lstStyle/>
          <a:p>
            <a:pPr algn="ctr"/>
            <a:r>
              <a:rPr lang="bn-BD" b="1" dirty="0" smtClean="0">
                <a:latin typeface="Nikosh" pitchFamily="2" charset="0"/>
                <a:cs typeface="Nikosh" pitchFamily="2" charset="0"/>
              </a:rPr>
              <a:t>পঞ্চম অধ্যায়</a:t>
            </a:r>
            <a:r>
              <a:rPr lang="en-US" b="1" dirty="0" smtClean="0">
                <a:latin typeface="Nikosh" pitchFamily="2" charset="0"/>
                <a:cs typeface="Nikosh" pitchFamily="2" charset="0"/>
              </a:rPr>
              <a:t> </a:t>
            </a:r>
          </a:p>
          <a:p>
            <a:pPr algn="ctr"/>
            <a:r>
              <a:rPr lang="bn-IN" b="1" dirty="0" smtClean="0">
                <a:latin typeface="Nikosh" pitchFamily="2" charset="0"/>
                <a:cs typeface="Nikosh" pitchFamily="2" charset="0"/>
              </a:rPr>
              <a:t>(</a:t>
            </a:r>
            <a:r>
              <a:rPr lang="bn-BD" b="1" dirty="0" smtClean="0">
                <a:latin typeface="Nikosh" pitchFamily="2" charset="0"/>
                <a:cs typeface="Nikosh" pitchFamily="2" charset="0"/>
              </a:rPr>
              <a:t>তথ্য কমিশনের আর্থিক বিষয়াদি</a:t>
            </a:r>
            <a:r>
              <a:rPr lang="bn-IN" b="1" dirty="0" smtClean="0">
                <a:latin typeface="Nikosh" pitchFamily="2" charset="0"/>
                <a:cs typeface="Nikosh" pitchFamily="2" charset="0"/>
              </a:rPr>
              <a:t>)</a:t>
            </a:r>
          </a:p>
          <a:p>
            <a:endParaRPr lang="en-US" dirty="0" smtClean="0">
              <a:latin typeface="Nikosh" pitchFamily="2" charset="0"/>
              <a:cs typeface="Nikosh" pitchFamily="2" charset="0"/>
            </a:endParaRPr>
          </a:p>
          <a:p>
            <a:r>
              <a:rPr lang="bn-BD" dirty="0" smtClean="0">
                <a:latin typeface="Nikosh" pitchFamily="2" charset="0"/>
                <a:cs typeface="Nikosh" pitchFamily="2" charset="0"/>
              </a:rPr>
              <a:t>১৯৷ তথ্য কমিশন তহবিল</a:t>
            </a:r>
            <a:endParaRPr lang="en-US" dirty="0" smtClean="0">
              <a:latin typeface="Nikosh" pitchFamily="2" charset="0"/>
              <a:cs typeface="Nikosh" pitchFamily="2" charset="0"/>
            </a:endParaRPr>
          </a:p>
          <a:p>
            <a:r>
              <a:rPr lang="bn-BD" dirty="0" smtClean="0">
                <a:latin typeface="Nikosh" pitchFamily="2" charset="0"/>
                <a:cs typeface="Nikosh" pitchFamily="2" charset="0"/>
              </a:rPr>
              <a:t>২০৷ বাজেট</a:t>
            </a:r>
            <a:endParaRPr lang="en-US" dirty="0" smtClean="0">
              <a:latin typeface="Nikosh" pitchFamily="2" charset="0"/>
              <a:cs typeface="Nikosh" pitchFamily="2" charset="0"/>
            </a:endParaRPr>
          </a:p>
          <a:p>
            <a:r>
              <a:rPr lang="bn-BD" dirty="0" smtClean="0">
                <a:latin typeface="Nikosh" pitchFamily="2" charset="0"/>
                <a:cs typeface="Nikosh" pitchFamily="2" charset="0"/>
              </a:rPr>
              <a:t>২১৷ তথ্য কমিশনের আর্থিক স্বাধীনতা</a:t>
            </a:r>
            <a:endParaRPr lang="en-US" dirty="0" smtClean="0">
              <a:latin typeface="Nikosh" pitchFamily="2" charset="0"/>
              <a:cs typeface="Nikosh" pitchFamily="2" charset="0"/>
            </a:endParaRPr>
          </a:p>
          <a:p>
            <a:r>
              <a:rPr lang="bn-BD" dirty="0" smtClean="0">
                <a:latin typeface="Nikosh" pitchFamily="2" charset="0"/>
                <a:cs typeface="Nikosh" pitchFamily="2" charset="0"/>
              </a:rPr>
              <a:t>২২৷ হিসাব রক্ষণ ও নিরীক্ষা</a:t>
            </a:r>
            <a:endParaRPr lang="en-US" dirty="0" smtClean="0">
              <a:latin typeface="Nikosh" pitchFamily="2" charset="0"/>
              <a:cs typeface="Nikosh" pitchFamily="2"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bn-BD" b="0" i="0" u="none" strike="noStrike" kern="1200" cap="none" spc="0" normalizeH="0" baseline="0" noProof="0" dirty="0">
              <a:ln>
                <a:noFill/>
              </a:ln>
              <a:solidFill>
                <a:schemeClr val="tx1"/>
              </a:solidFill>
              <a:effectLst/>
              <a:uLnTx/>
              <a:uFillTx/>
              <a:latin typeface="Nikosh" pitchFamily="2" charset="0"/>
              <a:cs typeface="Nikosh" pitchFamily="2" charset="0"/>
            </a:endParaRPr>
          </a:p>
        </p:txBody>
      </p:sp>
      <p:sp>
        <p:nvSpPr>
          <p:cNvPr id="11" name="Content Placeholder 2"/>
          <p:cNvSpPr>
            <a:spLocks noGrp="1"/>
          </p:cNvSpPr>
          <p:nvPr>
            <p:ph sz="half" idx="1"/>
          </p:nvPr>
        </p:nvSpPr>
        <p:spPr>
          <a:xfrm>
            <a:off x="8058194" y="2011678"/>
            <a:ext cx="3624354" cy="3566162"/>
          </a:xfrm>
          <a:solidFill>
            <a:schemeClr val="accent3">
              <a:lumMod val="20000"/>
              <a:lumOff val="80000"/>
            </a:schemeClr>
          </a:solidFill>
          <a:effectLst>
            <a:glow rad="139700">
              <a:schemeClr val="accent5">
                <a:satMod val="175000"/>
                <a:alpha val="40000"/>
              </a:schemeClr>
            </a:glow>
          </a:effectLst>
        </p:spPr>
        <p:txBody>
          <a:bodyPr>
            <a:noAutofit/>
          </a:bodyPr>
          <a:lstStyle/>
          <a:p>
            <a:pPr marL="0" algn="ctr">
              <a:spcBef>
                <a:spcPts val="0"/>
              </a:spcBef>
              <a:buNone/>
            </a:pPr>
            <a:r>
              <a:rPr lang="bn-BD" sz="1800" b="1" dirty="0" smtClean="0">
                <a:latin typeface="Nikosh" pitchFamily="2" charset="0"/>
                <a:cs typeface="Nikosh" pitchFamily="2" charset="0"/>
              </a:rPr>
              <a:t>অষ্টম অধ্যায়</a:t>
            </a:r>
            <a:r>
              <a:rPr lang="en-US" sz="1800" b="1" dirty="0" smtClean="0">
                <a:latin typeface="Nikosh" pitchFamily="2" charset="0"/>
                <a:cs typeface="Nikosh" pitchFamily="2" charset="0"/>
              </a:rPr>
              <a:t> </a:t>
            </a:r>
          </a:p>
          <a:p>
            <a:pPr marL="0" algn="ctr">
              <a:spcBef>
                <a:spcPts val="0"/>
              </a:spcBef>
              <a:buNone/>
            </a:pPr>
            <a:r>
              <a:rPr lang="bn-IN" sz="1800" b="1" dirty="0" smtClean="0">
                <a:latin typeface="Nikosh" pitchFamily="2" charset="0"/>
                <a:cs typeface="Nikosh" pitchFamily="2" charset="0"/>
              </a:rPr>
              <a:t>(</a:t>
            </a:r>
            <a:r>
              <a:rPr lang="bn-BD" sz="1800" b="1" dirty="0" smtClean="0">
                <a:latin typeface="Nikosh" pitchFamily="2" charset="0"/>
                <a:cs typeface="Nikosh" pitchFamily="2" charset="0"/>
              </a:rPr>
              <a:t>বিবিধ</a:t>
            </a:r>
            <a:r>
              <a:rPr lang="bn-IN" sz="1800" b="1" dirty="0" smtClean="0">
                <a:latin typeface="Nikosh" pitchFamily="2" charset="0"/>
                <a:cs typeface="Nikosh" pitchFamily="2" charset="0"/>
              </a:rPr>
              <a:t>)</a:t>
            </a:r>
            <a:endParaRPr lang="en-US" sz="1800" b="1" dirty="0" smtClean="0">
              <a:latin typeface="Nikosh" pitchFamily="2" charset="0"/>
              <a:cs typeface="Nikosh" pitchFamily="2" charset="0"/>
            </a:endParaRPr>
          </a:p>
          <a:p>
            <a:pPr marL="0">
              <a:spcBef>
                <a:spcPts val="0"/>
              </a:spcBef>
              <a:buNone/>
            </a:pPr>
            <a:r>
              <a:rPr lang="en-US" sz="1800" dirty="0" smtClean="0">
                <a:latin typeface="Nikosh" pitchFamily="2" charset="0"/>
                <a:cs typeface="Nikosh" pitchFamily="2" charset="0"/>
              </a:rPr>
              <a:t> </a:t>
            </a:r>
          </a:p>
          <a:p>
            <a:pPr marL="0">
              <a:spcBef>
                <a:spcPts val="0"/>
              </a:spcBef>
              <a:buNone/>
            </a:pPr>
            <a:r>
              <a:rPr lang="bn-BD" sz="1800" dirty="0" smtClean="0">
                <a:latin typeface="Nikosh" pitchFamily="2" charset="0"/>
                <a:cs typeface="Nikosh" pitchFamily="2" charset="0"/>
              </a:rPr>
              <a:t>৩০৷ তথ্য কমিশনের বার্ষিক প্রতিবেদন</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৩১৷ সরল বিশ্বাসে কৃত কাজকর্ম রক্ষণ</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৩২। কতিপয় সংস্থা বা প্রতিষ্ঠানের ক্ষেত্রে এই আইন প্রযোজ্য নহে</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৩৩৷ বিধি প্রণয়ন ক্ষমতা</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৩৪৷ প্রবিধান প্রণয়ন ক্ষমতা</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৩৫৷ অস্পষ্টতা দূরীকরণ</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৩৬৷ মূল পাঠ এবং ইংরেজি পাঠ</a:t>
            </a:r>
            <a:endParaRPr lang="en-US" sz="1800" dirty="0" smtClean="0">
              <a:latin typeface="Nikosh" pitchFamily="2" charset="0"/>
              <a:cs typeface="Nikosh" pitchFamily="2" charset="0"/>
            </a:endParaRPr>
          </a:p>
          <a:p>
            <a:pPr marL="0">
              <a:spcBef>
                <a:spcPts val="0"/>
              </a:spcBef>
              <a:buNone/>
            </a:pPr>
            <a:r>
              <a:rPr lang="bn-BD" sz="1800" dirty="0" smtClean="0">
                <a:latin typeface="Nikosh" pitchFamily="2" charset="0"/>
                <a:cs typeface="Nikosh" pitchFamily="2" charset="0"/>
              </a:rPr>
              <a:t>৩৭। রহিতকরণ ও হেফাজত</a:t>
            </a:r>
            <a:endParaRPr lang="en-US" sz="1800" dirty="0">
              <a:latin typeface="Nikosh" pitchFamily="2" charset="0"/>
              <a:cs typeface="Nikosh" pitchFamily="2" charset="0"/>
            </a:endParaRPr>
          </a:p>
        </p:txBody>
      </p:sp>
    </p:spTree>
    <p:extLst>
      <p:ext uri="{BB962C8B-B14F-4D97-AF65-F5344CB8AC3E}">
        <p14:creationId xmlns:p14="http://schemas.microsoft.com/office/powerpoint/2010/main" val="18673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262" y="468923"/>
            <a:ext cx="9740290" cy="973016"/>
          </a:xfrm>
        </p:spPr>
        <p:txBody>
          <a:bodyPr>
            <a:normAutofit fontScale="90000"/>
          </a:bodyPr>
          <a:lstStyle/>
          <a:p>
            <a:pPr algn="ctr">
              <a:lnSpc>
                <a:spcPct val="110000"/>
              </a:lnSpc>
            </a:pPr>
            <a:r>
              <a:rPr lang="bn-IN" sz="4400" b="1" dirty="0" smtClean="0">
                <a:latin typeface="Nikosh" pitchFamily="2" charset="0"/>
                <a:cs typeface="Nikosh" pitchFamily="2" charset="0"/>
              </a:rPr>
              <a:t/>
            </a:r>
            <a:br>
              <a:rPr lang="bn-IN" sz="4400" b="1" dirty="0" smtClean="0">
                <a:latin typeface="Nikosh" pitchFamily="2" charset="0"/>
                <a:cs typeface="Nikosh" pitchFamily="2" charset="0"/>
              </a:rPr>
            </a:br>
            <a:r>
              <a:rPr lang="bn-IN" sz="4400" b="1" dirty="0">
                <a:latin typeface="Nikosh" pitchFamily="2" charset="0"/>
                <a:cs typeface="Nikosh" pitchFamily="2" charset="0"/>
              </a:rPr>
              <a:t/>
            </a:r>
            <a:br>
              <a:rPr lang="bn-IN" sz="4400" b="1" dirty="0">
                <a:latin typeface="Nikosh" pitchFamily="2" charset="0"/>
                <a:cs typeface="Nikosh" pitchFamily="2" charset="0"/>
              </a:rPr>
            </a:br>
            <a:r>
              <a:rPr lang="bn-IN" sz="3100" b="1" dirty="0" smtClean="0">
                <a:solidFill>
                  <a:schemeClr val="accent6">
                    <a:lumMod val="75000"/>
                  </a:schemeClr>
                </a:solidFill>
                <a:latin typeface="Nikosh" pitchFamily="2" charset="0"/>
                <a:cs typeface="Nikosh" pitchFamily="2" charset="0"/>
              </a:rPr>
              <a:t/>
            </a:r>
            <a:br>
              <a:rPr lang="bn-IN" sz="3100" b="1" dirty="0" smtClean="0">
                <a:solidFill>
                  <a:schemeClr val="accent6">
                    <a:lumMod val="75000"/>
                  </a:schemeClr>
                </a:solidFill>
                <a:latin typeface="Nikosh" pitchFamily="2" charset="0"/>
                <a:cs typeface="Nikosh" pitchFamily="2" charset="0"/>
              </a:rPr>
            </a:br>
            <a:r>
              <a:rPr lang="bn-IN" sz="3100" b="1" dirty="0" smtClean="0">
                <a:solidFill>
                  <a:schemeClr val="accent6">
                    <a:lumMod val="75000"/>
                  </a:schemeClr>
                </a:solidFill>
                <a:latin typeface="Nikosh" pitchFamily="2" charset="0"/>
                <a:cs typeface="Nikosh" pitchFamily="2" charset="0"/>
              </a:rPr>
              <a:t>  </a:t>
            </a:r>
            <a:r>
              <a:rPr lang="bn-BD" sz="3100" b="1" dirty="0">
                <a:solidFill>
                  <a:schemeClr val="accent6">
                    <a:lumMod val="75000"/>
                  </a:schemeClr>
                </a:solidFill>
                <a:latin typeface="Nikosh" pitchFamily="2" charset="0"/>
                <a:cs typeface="Nikosh" pitchFamily="2" charset="0"/>
              </a:rPr>
              <a:t>প্রথম </a:t>
            </a:r>
            <a:r>
              <a:rPr lang="bn-BD" sz="3100" b="1" dirty="0" smtClean="0">
                <a:solidFill>
                  <a:schemeClr val="accent6">
                    <a:lumMod val="75000"/>
                  </a:schemeClr>
                </a:solidFill>
                <a:latin typeface="Nikosh" pitchFamily="2" charset="0"/>
                <a:cs typeface="Nikosh" pitchFamily="2" charset="0"/>
              </a:rPr>
              <a:t>অধ্যয়</a:t>
            </a:r>
            <a:r>
              <a:rPr lang="bn-IN" sz="3100" b="1" dirty="0" smtClean="0">
                <a:solidFill>
                  <a:schemeClr val="accent6">
                    <a:lumMod val="75000"/>
                  </a:schemeClr>
                </a:solidFill>
                <a:latin typeface="Nikosh" pitchFamily="2" charset="0"/>
                <a:cs typeface="Nikosh" pitchFamily="2" charset="0"/>
              </a:rPr>
              <a:t> </a:t>
            </a:r>
            <a:r>
              <a:rPr lang="bn-IN" sz="3100" b="1" dirty="0">
                <a:solidFill>
                  <a:schemeClr val="accent6">
                    <a:lumMod val="75000"/>
                  </a:schemeClr>
                </a:solidFill>
                <a:latin typeface="Nikosh" pitchFamily="2" charset="0"/>
                <a:cs typeface="Nikosh" pitchFamily="2" charset="0"/>
              </a:rPr>
              <a:t/>
            </a:r>
            <a:br>
              <a:rPr lang="bn-IN" sz="3100" b="1" dirty="0">
                <a:solidFill>
                  <a:schemeClr val="accent6">
                    <a:lumMod val="75000"/>
                  </a:schemeClr>
                </a:solidFill>
                <a:latin typeface="Nikosh" pitchFamily="2" charset="0"/>
                <a:cs typeface="Nikosh" pitchFamily="2" charset="0"/>
              </a:rPr>
            </a:br>
            <a:r>
              <a:rPr lang="bn-IN" sz="3100" b="1" dirty="0" smtClean="0">
                <a:solidFill>
                  <a:schemeClr val="accent6">
                    <a:lumMod val="75000"/>
                  </a:schemeClr>
                </a:solidFill>
                <a:latin typeface="Nikosh" pitchFamily="2" charset="0"/>
                <a:cs typeface="Nikosh" pitchFamily="2" charset="0"/>
              </a:rPr>
              <a:t>  </a:t>
            </a:r>
            <a:r>
              <a:rPr lang="bn-BD" sz="3100" b="1" dirty="0" smtClean="0">
                <a:solidFill>
                  <a:schemeClr val="accent6">
                    <a:lumMod val="75000"/>
                  </a:schemeClr>
                </a:solidFill>
                <a:latin typeface="Nikosh" pitchFamily="2" charset="0"/>
                <a:cs typeface="Nikosh" pitchFamily="2" charset="0"/>
              </a:rPr>
              <a:t>প্রারম্ভিক</a:t>
            </a:r>
            <a:endParaRPr lang="bn-IN" sz="3100" b="1" dirty="0">
              <a:solidFill>
                <a:schemeClr val="accent6">
                  <a:lumMod val="75000"/>
                </a:schemeClr>
              </a:solidFill>
              <a:latin typeface="Nikosh" pitchFamily="2" charset="0"/>
              <a:cs typeface="Nikosh" pitchFamily="2" charset="0"/>
            </a:endParaRPr>
          </a:p>
        </p:txBody>
      </p:sp>
      <p:sp>
        <p:nvSpPr>
          <p:cNvPr id="7" name="Rectangle 6"/>
          <p:cNvSpPr/>
          <p:nvPr/>
        </p:nvSpPr>
        <p:spPr>
          <a:xfrm>
            <a:off x="762000" y="1664677"/>
            <a:ext cx="10902462" cy="5386090"/>
          </a:xfrm>
          <a:prstGeom prst="rect">
            <a:avLst/>
          </a:prstGeom>
        </p:spPr>
        <p:txBody>
          <a:bodyPr wrap="square">
            <a:spAutoFit/>
          </a:bodyPr>
          <a:lstStyle/>
          <a:p>
            <a:pPr marL="91440"/>
            <a:r>
              <a:rPr lang="bn-IN" sz="2800" b="1" dirty="0" smtClean="0">
                <a:latin typeface="Nikosh" pitchFamily="2" charset="0"/>
                <a:cs typeface="Nikosh" pitchFamily="2" charset="0"/>
              </a:rPr>
              <a:t> *** </a:t>
            </a:r>
            <a:r>
              <a:rPr lang="en-US" sz="2800" b="1" dirty="0" err="1" smtClean="0">
                <a:latin typeface="Nikosh" pitchFamily="2" charset="0"/>
                <a:cs typeface="Nikosh" pitchFamily="2" charset="0"/>
              </a:rPr>
              <a:t>তথ্যের</a:t>
            </a:r>
            <a:r>
              <a:rPr lang="en-US" sz="2800" b="1" dirty="0" smtClean="0">
                <a:latin typeface="Nikosh" pitchFamily="2" charset="0"/>
                <a:cs typeface="Nikosh" pitchFamily="2" charset="0"/>
              </a:rPr>
              <a:t> </a:t>
            </a:r>
            <a:r>
              <a:rPr lang="en-US" sz="2800" b="1" dirty="0" err="1">
                <a:latin typeface="Nikosh" pitchFamily="2" charset="0"/>
                <a:cs typeface="Nikosh" pitchFamily="2" charset="0"/>
              </a:rPr>
              <a:t>অবাধ</a:t>
            </a:r>
            <a:r>
              <a:rPr lang="en-US" sz="2800" b="1" dirty="0">
                <a:latin typeface="Nikosh" pitchFamily="2" charset="0"/>
                <a:cs typeface="Nikosh" pitchFamily="2" charset="0"/>
              </a:rPr>
              <a:t> </a:t>
            </a:r>
            <a:r>
              <a:rPr lang="en-US" sz="2800" b="1" dirty="0" err="1">
                <a:latin typeface="Nikosh" pitchFamily="2" charset="0"/>
                <a:cs typeface="Nikosh" pitchFamily="2" charset="0"/>
              </a:rPr>
              <a:t>প্রবাহ</a:t>
            </a:r>
            <a:r>
              <a:rPr lang="en-US" sz="2800" b="1" dirty="0">
                <a:latin typeface="Nikosh" pitchFamily="2" charset="0"/>
                <a:cs typeface="Nikosh" pitchFamily="2" charset="0"/>
              </a:rPr>
              <a:t> </a:t>
            </a:r>
            <a:r>
              <a:rPr lang="en-US" sz="2800" b="1" dirty="0" err="1">
                <a:latin typeface="Nikosh" pitchFamily="2" charset="0"/>
                <a:cs typeface="Nikosh" pitchFamily="2" charset="0"/>
              </a:rPr>
              <a:t>এবং</a:t>
            </a:r>
            <a:r>
              <a:rPr lang="en-US" sz="2800" b="1" dirty="0">
                <a:latin typeface="Nikosh" pitchFamily="2" charset="0"/>
                <a:cs typeface="Nikosh" pitchFamily="2" charset="0"/>
              </a:rPr>
              <a:t> </a:t>
            </a:r>
            <a:r>
              <a:rPr lang="en-US" sz="2800" b="1" dirty="0" err="1">
                <a:latin typeface="Nikosh" pitchFamily="2" charset="0"/>
                <a:cs typeface="Nikosh" pitchFamily="2" charset="0"/>
              </a:rPr>
              <a:t>জনগণের</a:t>
            </a:r>
            <a:r>
              <a:rPr lang="en-US" sz="2800" b="1" dirty="0">
                <a:latin typeface="Nikosh" pitchFamily="2" charset="0"/>
                <a:cs typeface="Nikosh" pitchFamily="2" charset="0"/>
              </a:rPr>
              <a:t> </a:t>
            </a:r>
            <a:r>
              <a:rPr lang="en-US" sz="2800" b="1" dirty="0" err="1">
                <a:latin typeface="Nikosh" pitchFamily="2" charset="0"/>
                <a:cs typeface="Nikosh" pitchFamily="2" charset="0"/>
              </a:rPr>
              <a:t>তথ্য</a:t>
            </a:r>
            <a:r>
              <a:rPr lang="en-US" sz="2800" b="1" dirty="0">
                <a:latin typeface="Nikosh" pitchFamily="2" charset="0"/>
                <a:cs typeface="Nikosh" pitchFamily="2" charset="0"/>
              </a:rPr>
              <a:t> </a:t>
            </a:r>
            <a:r>
              <a:rPr lang="en-US" sz="2800" b="1" dirty="0" err="1">
                <a:latin typeface="Nikosh" pitchFamily="2" charset="0"/>
                <a:cs typeface="Nikosh" pitchFamily="2" charset="0"/>
              </a:rPr>
              <a:t>অধিকার</a:t>
            </a:r>
            <a:r>
              <a:rPr lang="en-US" sz="2800" b="1" dirty="0">
                <a:latin typeface="Nikosh" pitchFamily="2" charset="0"/>
                <a:cs typeface="Nikosh" pitchFamily="2" charset="0"/>
              </a:rPr>
              <a:t> </a:t>
            </a:r>
            <a:r>
              <a:rPr lang="en-US" sz="2800" b="1" dirty="0" err="1">
                <a:latin typeface="Nikosh" pitchFamily="2" charset="0"/>
                <a:cs typeface="Nikosh" pitchFamily="2" charset="0"/>
              </a:rPr>
              <a:t>নিশ্চিতকরণের</a:t>
            </a:r>
            <a:r>
              <a:rPr lang="en-US" sz="2800" b="1" dirty="0">
                <a:latin typeface="Nikosh" pitchFamily="2" charset="0"/>
                <a:cs typeface="Nikosh" pitchFamily="2" charset="0"/>
              </a:rPr>
              <a:t> </a:t>
            </a:r>
            <a:r>
              <a:rPr lang="en-US" sz="2800" b="1" dirty="0" err="1">
                <a:latin typeface="Nikosh" pitchFamily="2" charset="0"/>
                <a:cs typeface="Nikosh" pitchFamily="2" charset="0"/>
              </a:rPr>
              <a:t>নিমিত্ত</a:t>
            </a:r>
            <a:r>
              <a:rPr lang="en-US" sz="2800" b="1" dirty="0">
                <a:latin typeface="Nikosh" pitchFamily="2" charset="0"/>
                <a:cs typeface="Nikosh" pitchFamily="2" charset="0"/>
              </a:rPr>
              <a:t> </a:t>
            </a:r>
            <a:r>
              <a:rPr lang="en-US" sz="2800" b="1" dirty="0" err="1">
                <a:latin typeface="Nikosh" pitchFamily="2" charset="0"/>
                <a:cs typeface="Nikosh" pitchFamily="2" charset="0"/>
              </a:rPr>
              <a:t>বিধান</a:t>
            </a:r>
            <a:r>
              <a:rPr lang="en-US" sz="2800" b="1" dirty="0">
                <a:latin typeface="Nikosh" pitchFamily="2" charset="0"/>
                <a:cs typeface="Nikosh" pitchFamily="2" charset="0"/>
              </a:rPr>
              <a:t> </a:t>
            </a:r>
            <a:r>
              <a:rPr lang="en-US" sz="2800" b="1" dirty="0" err="1">
                <a:latin typeface="Nikosh" pitchFamily="2" charset="0"/>
                <a:cs typeface="Nikosh" pitchFamily="2" charset="0"/>
              </a:rPr>
              <a:t>করিবার</a:t>
            </a:r>
            <a:r>
              <a:rPr lang="en-US" sz="2800" b="1" dirty="0">
                <a:latin typeface="Nikosh" pitchFamily="2" charset="0"/>
                <a:cs typeface="Nikosh" pitchFamily="2" charset="0"/>
              </a:rPr>
              <a:t> </a:t>
            </a:r>
            <a:r>
              <a:rPr lang="en-US" sz="2800" b="1" dirty="0" err="1">
                <a:latin typeface="Nikosh" pitchFamily="2" charset="0"/>
                <a:cs typeface="Nikosh" pitchFamily="2" charset="0"/>
              </a:rPr>
              <a:t>লক্ষ্যে</a:t>
            </a:r>
            <a:r>
              <a:rPr lang="en-US" sz="2800" b="1" dirty="0">
                <a:latin typeface="Nikosh" pitchFamily="2" charset="0"/>
                <a:cs typeface="Nikosh" pitchFamily="2" charset="0"/>
              </a:rPr>
              <a:t> </a:t>
            </a:r>
            <a:r>
              <a:rPr lang="en-US" sz="2800" b="1" dirty="0" err="1">
                <a:latin typeface="Nikosh" pitchFamily="2" charset="0"/>
                <a:cs typeface="Nikosh" pitchFamily="2" charset="0"/>
              </a:rPr>
              <a:t>প্রণীত</a:t>
            </a:r>
            <a:r>
              <a:rPr lang="en-US" sz="2800" b="1" dirty="0">
                <a:latin typeface="Nikosh" pitchFamily="2" charset="0"/>
                <a:cs typeface="Nikosh" pitchFamily="2" charset="0"/>
              </a:rPr>
              <a:t> </a:t>
            </a:r>
            <a:r>
              <a:rPr lang="en-US" sz="2800" b="1" dirty="0" err="1" smtClean="0">
                <a:latin typeface="Nikosh" pitchFamily="2" charset="0"/>
                <a:cs typeface="Nikosh" pitchFamily="2" charset="0"/>
              </a:rPr>
              <a:t>আইন</a:t>
            </a:r>
            <a:endParaRPr lang="bn-IN" sz="2800" b="1" dirty="0">
              <a:latin typeface="Nikosh" pitchFamily="2" charset="0"/>
              <a:cs typeface="Nikosh" pitchFamily="2" charset="0"/>
            </a:endParaRPr>
          </a:p>
          <a:p>
            <a:pPr marL="91440"/>
            <a:endParaRPr lang="bn-IN" sz="2800" dirty="0" smtClean="0">
              <a:latin typeface="Nikosh" pitchFamily="2" charset="0"/>
              <a:cs typeface="Nikosh" pitchFamily="2" charset="0"/>
            </a:endParaRPr>
          </a:p>
          <a:p>
            <a:pPr marL="91440"/>
            <a:r>
              <a:rPr lang="en-US" sz="2800" dirty="0" smtClean="0">
                <a:latin typeface="Nikosh" pitchFamily="2" charset="0"/>
                <a:cs typeface="Nikosh" pitchFamily="2" charset="0"/>
              </a:rPr>
              <a:t>১।</a:t>
            </a:r>
            <a:r>
              <a:rPr lang="bn-IN" sz="2800" dirty="0" smtClean="0">
                <a:latin typeface="Nikosh" pitchFamily="2" charset="0"/>
                <a:cs typeface="Nikosh" pitchFamily="2" charset="0"/>
              </a:rPr>
              <a:t> সংক্ষিপ্ত শিরোনাম ও প্রবর্তন।- </a:t>
            </a:r>
            <a:r>
              <a:rPr lang="en-US" sz="2800" dirty="0" smtClean="0">
                <a:latin typeface="Nikosh" pitchFamily="2" charset="0"/>
                <a:cs typeface="Nikosh" pitchFamily="2" charset="0"/>
              </a:rPr>
              <a:t>(</a:t>
            </a:r>
            <a:r>
              <a:rPr lang="en-US" sz="2800" dirty="0">
                <a:latin typeface="Nikosh" pitchFamily="2" charset="0"/>
                <a:cs typeface="Nikosh" pitchFamily="2" charset="0"/>
              </a:rPr>
              <a:t>১) </a:t>
            </a:r>
            <a:r>
              <a:rPr lang="en-US" sz="2800" dirty="0" err="1">
                <a:latin typeface="Nikosh" pitchFamily="2" charset="0"/>
                <a:cs typeface="Nikosh" pitchFamily="2" charset="0"/>
              </a:rPr>
              <a:t>এই</a:t>
            </a:r>
            <a:r>
              <a:rPr lang="en-US" sz="2800" dirty="0">
                <a:latin typeface="Nikosh" pitchFamily="2" charset="0"/>
                <a:cs typeface="Nikosh" pitchFamily="2" charset="0"/>
              </a:rPr>
              <a:t> </a:t>
            </a:r>
            <a:r>
              <a:rPr lang="en-US" sz="2800" dirty="0" err="1">
                <a:latin typeface="Nikosh" pitchFamily="2" charset="0"/>
                <a:cs typeface="Nikosh" pitchFamily="2" charset="0"/>
              </a:rPr>
              <a:t>আইন</a:t>
            </a:r>
            <a:r>
              <a:rPr lang="en-US" sz="2800" dirty="0">
                <a:latin typeface="Nikosh" pitchFamily="2" charset="0"/>
                <a:cs typeface="Nikosh" pitchFamily="2" charset="0"/>
              </a:rPr>
              <a:t> </a:t>
            </a:r>
            <a:r>
              <a:rPr lang="en-US" sz="2800" dirty="0" err="1">
                <a:latin typeface="Nikosh" pitchFamily="2" charset="0"/>
                <a:cs typeface="Nikosh" pitchFamily="2" charset="0"/>
                <a:hlinkClick r:id="rId2" tooltip="তথ্য অধিকার আইন, ২০০৯"/>
              </a:rPr>
              <a:t>তথ্য</a:t>
            </a:r>
            <a:r>
              <a:rPr lang="en-US" sz="2800" dirty="0">
                <a:latin typeface="Nikosh" pitchFamily="2" charset="0"/>
                <a:cs typeface="Nikosh" pitchFamily="2" charset="0"/>
                <a:hlinkClick r:id="rId2" tooltip="তথ্য অধিকার আইন, ২০০৯"/>
              </a:rPr>
              <a:t> </a:t>
            </a:r>
            <a:r>
              <a:rPr lang="en-US" sz="2800" dirty="0" err="1">
                <a:latin typeface="Nikosh" pitchFamily="2" charset="0"/>
                <a:cs typeface="Nikosh" pitchFamily="2" charset="0"/>
                <a:hlinkClick r:id="rId2" tooltip="তথ্য অধিকার আইন, ২০০৯"/>
              </a:rPr>
              <a:t>অধিকার</a:t>
            </a:r>
            <a:r>
              <a:rPr lang="en-US" sz="2800" dirty="0">
                <a:latin typeface="Nikosh" pitchFamily="2" charset="0"/>
                <a:cs typeface="Nikosh" pitchFamily="2" charset="0"/>
                <a:hlinkClick r:id="rId2" tooltip="তথ্য অধিকার আইন, ২০০৯"/>
              </a:rPr>
              <a:t> </a:t>
            </a:r>
            <a:r>
              <a:rPr lang="en-US" sz="2800" dirty="0" err="1">
                <a:latin typeface="Nikosh" pitchFamily="2" charset="0"/>
                <a:cs typeface="Nikosh" pitchFamily="2" charset="0"/>
                <a:hlinkClick r:id="rId2" tooltip="তথ্য অধিকার আইন, ২০০৯"/>
              </a:rPr>
              <a:t>আইন</a:t>
            </a:r>
            <a:r>
              <a:rPr lang="en-US" sz="2800" dirty="0">
                <a:latin typeface="Nikosh" pitchFamily="2" charset="0"/>
                <a:cs typeface="Nikosh" pitchFamily="2" charset="0"/>
                <a:hlinkClick r:id="rId2" tooltip="তথ্য অধিকার আইন, ২০০৯"/>
              </a:rPr>
              <a:t>, </a:t>
            </a:r>
            <a:r>
              <a:rPr lang="en-US" sz="2800" dirty="0" smtClean="0">
                <a:latin typeface="Nikosh" pitchFamily="2" charset="0"/>
                <a:cs typeface="Nikosh" pitchFamily="2" charset="0"/>
                <a:hlinkClick r:id="rId2" tooltip="তথ্য অধিকার আইন, ২০০৯"/>
              </a:rPr>
              <a:t>২০০৯</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নামে</a:t>
            </a:r>
            <a:r>
              <a:rPr lang="en-US" sz="2800" dirty="0" smtClean="0">
                <a:latin typeface="Nikosh" pitchFamily="2" charset="0"/>
                <a:cs typeface="Nikosh" pitchFamily="2" charset="0"/>
              </a:rPr>
              <a:t> </a:t>
            </a:r>
            <a:r>
              <a:rPr lang="en-US" sz="2800" dirty="0" err="1">
                <a:latin typeface="Nikosh" pitchFamily="2" charset="0"/>
                <a:cs typeface="Nikosh" pitchFamily="2" charset="0"/>
              </a:rPr>
              <a:t>অভিহিত</a:t>
            </a:r>
            <a:r>
              <a:rPr lang="en-US" sz="2800" dirty="0">
                <a:latin typeface="Nikosh" pitchFamily="2" charset="0"/>
                <a:cs typeface="Nikosh" pitchFamily="2" charset="0"/>
              </a:rPr>
              <a:t> </a:t>
            </a:r>
            <a:r>
              <a:rPr lang="en-US" sz="2800" dirty="0" err="1">
                <a:latin typeface="Nikosh" pitchFamily="2" charset="0"/>
                <a:cs typeface="Nikosh" pitchFamily="2" charset="0"/>
              </a:rPr>
              <a:t>হইবে</a:t>
            </a:r>
            <a:r>
              <a:rPr lang="en-US" sz="2800" dirty="0" smtClean="0">
                <a:latin typeface="Nikosh" pitchFamily="2" charset="0"/>
                <a:cs typeface="Nikosh" pitchFamily="2" charset="0"/>
              </a:rPr>
              <a:t>।</a:t>
            </a:r>
          </a:p>
          <a:p>
            <a:pPr marL="91440"/>
            <a:r>
              <a:rPr lang="en-US" sz="2800" dirty="0">
                <a:latin typeface="Nikosh" pitchFamily="2" charset="0"/>
                <a:cs typeface="Nikosh" pitchFamily="2" charset="0"/>
              </a:rPr>
              <a:t> </a:t>
            </a:r>
            <a:r>
              <a:rPr lang="en-US" sz="2800" dirty="0" smtClean="0">
                <a:latin typeface="Nikosh" pitchFamily="2" charset="0"/>
                <a:cs typeface="Nikosh" pitchFamily="2" charset="0"/>
              </a:rPr>
              <a:t>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 </a:t>
            </a:r>
            <a:r>
              <a:rPr lang="bn-IN" sz="2800" dirty="0" smtClean="0">
                <a:latin typeface="Nikosh" pitchFamily="2" charset="0"/>
                <a:cs typeface="Nikosh" pitchFamily="2" charset="0"/>
              </a:rPr>
              <a:t>(২) ১লা জুলাই, ২০০৯ হইতে কার্যকর হইবে।</a:t>
            </a:r>
            <a:endParaRPr lang="en-US" sz="2800" dirty="0">
              <a:latin typeface="Nikosh" pitchFamily="2" charset="0"/>
              <a:cs typeface="Nikosh" pitchFamily="2" charset="0"/>
            </a:endParaRPr>
          </a:p>
          <a:p>
            <a:r>
              <a:rPr lang="bn-IN" sz="2800" dirty="0" smtClean="0">
                <a:latin typeface="Nikosh" pitchFamily="2" charset="0"/>
                <a:cs typeface="Nikosh" pitchFamily="2" charset="0"/>
              </a:rPr>
              <a:t>২। </a:t>
            </a:r>
            <a:r>
              <a:rPr lang="en-US" sz="2800" dirty="0">
                <a:latin typeface="Nikosh" pitchFamily="2" charset="0"/>
                <a:cs typeface="Nikosh" pitchFamily="2" charset="0"/>
              </a:rPr>
              <a:t> </a:t>
            </a:r>
            <a:r>
              <a:rPr lang="en-US" sz="2800" b="1" dirty="0" err="1" smtClean="0">
                <a:latin typeface="Nikosh" pitchFamily="2" charset="0"/>
                <a:cs typeface="Nikosh" pitchFamily="2" charset="0"/>
              </a:rPr>
              <a:t>সংজ্ঞা</a:t>
            </a:r>
            <a:r>
              <a:rPr lang="en-US" sz="2800" b="1" dirty="0" smtClean="0">
                <a:latin typeface="Nikosh" pitchFamily="2" charset="0"/>
                <a:cs typeface="Nikosh" pitchFamily="2" charset="0"/>
              </a:rPr>
              <a:t> </a:t>
            </a:r>
            <a:r>
              <a:rPr lang="bn-IN" sz="2800" b="1" dirty="0" smtClean="0">
                <a:latin typeface="Nikosh" pitchFamily="2" charset="0"/>
                <a:cs typeface="Nikosh" pitchFamily="2" charset="0"/>
              </a:rPr>
              <a:t>: </a:t>
            </a:r>
            <a:r>
              <a:rPr lang="en-US" sz="2800" dirty="0">
                <a:latin typeface="Nikosh" pitchFamily="2" charset="0"/>
                <a:cs typeface="Nikosh" pitchFamily="2" charset="0"/>
              </a:rPr>
              <a:t> </a:t>
            </a:r>
            <a:endParaRPr lang="bn-IN" sz="2800" dirty="0" smtClean="0">
              <a:latin typeface="Nikosh" pitchFamily="2" charset="0"/>
              <a:cs typeface="Nikosh" pitchFamily="2" charset="0"/>
            </a:endParaRPr>
          </a:p>
          <a:p>
            <a:r>
              <a:rPr lang="bn-IN" sz="2800" dirty="0" smtClean="0">
                <a:latin typeface="Nikosh" pitchFamily="2" charset="0"/>
                <a:cs typeface="Nikosh" pitchFamily="2" charset="0"/>
              </a:rPr>
              <a:t>          *** </a:t>
            </a:r>
            <a:r>
              <a:rPr lang="en-US" sz="2800" dirty="0" smtClean="0">
                <a:latin typeface="Nikosh" pitchFamily="2" charset="0"/>
                <a:cs typeface="Nikosh" pitchFamily="2" charset="0"/>
              </a:rPr>
              <a:t>"</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অধিকার</a:t>
            </a:r>
            <a:r>
              <a:rPr lang="en-US" sz="2800" dirty="0">
                <a:latin typeface="Nikosh" pitchFamily="2" charset="0"/>
                <a:cs typeface="Nikosh" pitchFamily="2" charset="0"/>
              </a:rPr>
              <a:t>" </a:t>
            </a:r>
            <a:r>
              <a:rPr lang="en-US" sz="2800" dirty="0" err="1">
                <a:latin typeface="Nikosh" pitchFamily="2" charset="0"/>
                <a:cs typeface="Nikosh" pitchFamily="2" charset="0"/>
              </a:rPr>
              <a:t>অর্থ</a:t>
            </a:r>
            <a:r>
              <a:rPr lang="en-US" sz="2800" dirty="0">
                <a:latin typeface="Nikosh" pitchFamily="2" charset="0"/>
                <a:cs typeface="Nikosh" pitchFamily="2" charset="0"/>
              </a:rPr>
              <a:t> </a:t>
            </a:r>
            <a:r>
              <a:rPr lang="en-US" sz="2800" dirty="0" err="1">
                <a:latin typeface="Nikosh" pitchFamily="2" charset="0"/>
                <a:cs typeface="Nikosh" pitchFamily="2" charset="0"/>
              </a:rPr>
              <a:t>কোন</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কর্তৃপক্ষের</a:t>
            </a:r>
            <a:r>
              <a:rPr lang="en-US" sz="2800" dirty="0">
                <a:latin typeface="Nikosh" pitchFamily="2" charset="0"/>
                <a:cs typeface="Nikosh" pitchFamily="2" charset="0"/>
              </a:rPr>
              <a:t> </a:t>
            </a:r>
            <a:r>
              <a:rPr lang="en-US" sz="2800" dirty="0" err="1">
                <a:latin typeface="Nikosh" pitchFamily="2" charset="0"/>
                <a:cs typeface="Nikosh" pitchFamily="2" charset="0"/>
              </a:rPr>
              <a:t>নিকট</a:t>
            </a:r>
            <a:r>
              <a:rPr lang="en-US" sz="2800" dirty="0">
                <a:latin typeface="Nikosh" pitchFamily="2" charset="0"/>
                <a:cs typeface="Nikosh" pitchFamily="2" charset="0"/>
              </a:rPr>
              <a:t> </a:t>
            </a:r>
            <a:r>
              <a:rPr lang="en-US" sz="2800" dirty="0" err="1">
                <a:latin typeface="Nikosh" pitchFamily="2" charset="0"/>
                <a:cs typeface="Nikosh" pitchFamily="2" charset="0"/>
              </a:rPr>
              <a:t>হইতে</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প্রাপ্তির</a:t>
            </a:r>
            <a:r>
              <a:rPr lang="en-US" sz="2800" dirty="0">
                <a:latin typeface="Nikosh" pitchFamily="2" charset="0"/>
                <a:cs typeface="Nikosh" pitchFamily="2" charset="0"/>
              </a:rPr>
              <a:t> </a:t>
            </a:r>
            <a:r>
              <a:rPr lang="en-US" sz="2800" dirty="0" err="1">
                <a:latin typeface="Nikosh" pitchFamily="2" charset="0"/>
                <a:cs typeface="Nikosh" pitchFamily="2" charset="0"/>
              </a:rPr>
              <a:t>অধিকার</a:t>
            </a:r>
            <a:r>
              <a:rPr lang="en-US" sz="2800" dirty="0" smtClean="0">
                <a:latin typeface="Nikosh" pitchFamily="2" charset="0"/>
                <a:cs typeface="Nikosh" pitchFamily="2" charset="0"/>
              </a:rPr>
              <a:t>;</a:t>
            </a:r>
          </a:p>
          <a:p>
            <a:r>
              <a:rPr lang="bn-IN" sz="2800" dirty="0" smtClean="0">
                <a:latin typeface="Nikosh" pitchFamily="2" charset="0"/>
                <a:cs typeface="Nikosh" pitchFamily="2" charset="0"/>
              </a:rPr>
              <a:t>   </a:t>
            </a:r>
            <a:r>
              <a:rPr lang="en-US" sz="2800" dirty="0" smtClean="0">
                <a:latin typeface="Nikosh" pitchFamily="2" charset="0"/>
                <a:cs typeface="Nikosh" pitchFamily="2" charset="0"/>
              </a:rPr>
              <a:t>(</a:t>
            </a:r>
            <a:r>
              <a:rPr lang="en-US" sz="2800" dirty="0">
                <a:latin typeface="Nikosh" pitchFamily="2" charset="0"/>
                <a:cs typeface="Nikosh" pitchFamily="2" charset="0"/>
              </a:rPr>
              <a:t>খ)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অর্থ</a:t>
            </a:r>
            <a:r>
              <a:rPr lang="en-US" sz="2800" dirty="0">
                <a:latin typeface="Nikosh" pitchFamily="2" charset="0"/>
                <a:cs typeface="Nikosh" pitchFamily="2" charset="0"/>
              </a:rPr>
              <a:t> </a:t>
            </a:r>
            <a:r>
              <a:rPr lang="en-US" sz="2800" dirty="0" smtClean="0">
                <a:latin typeface="Nikosh" pitchFamily="2" charset="0"/>
                <a:cs typeface="Nikosh" pitchFamily="2" charset="0"/>
              </a:rPr>
              <a:t>–</a:t>
            </a:r>
            <a:endParaRPr lang="bn-IN" sz="2800" dirty="0" smtClean="0">
              <a:latin typeface="Nikosh" pitchFamily="2" charset="0"/>
              <a:cs typeface="Nikosh" pitchFamily="2" charset="0"/>
            </a:endParaRPr>
          </a:p>
          <a:p>
            <a:r>
              <a:rPr lang="bn-IN" sz="2800" dirty="0">
                <a:latin typeface="Nikosh" pitchFamily="2" charset="0"/>
                <a:cs typeface="Nikosh" pitchFamily="2" charset="0"/>
              </a:rPr>
              <a:t>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অ</a:t>
            </a:r>
            <a:r>
              <a:rPr lang="en-US" sz="2800" dirty="0">
                <a:latin typeface="Nikosh" pitchFamily="2" charset="0"/>
                <a:cs typeface="Nikosh" pitchFamily="2" charset="0"/>
              </a:rPr>
              <a:t>) </a:t>
            </a:r>
            <a:r>
              <a:rPr lang="bn-IN" sz="2800" dirty="0" smtClean="0">
                <a:latin typeface="Nikosh" pitchFamily="2" charset="0"/>
                <a:cs typeface="Nikosh" pitchFamily="2" charset="0"/>
              </a:rPr>
              <a:t> </a:t>
            </a:r>
            <a:r>
              <a:rPr lang="en-US" sz="2800" dirty="0" err="1" smtClean="0">
                <a:latin typeface="Nikosh" pitchFamily="2" charset="0"/>
                <a:cs typeface="Nikosh" pitchFamily="2" charset="0"/>
                <a:hlinkClick r:id="rId3" tooltip="গণপ্রজাতন্ত্রী বাংলাদেশের সংবিধান"/>
              </a:rPr>
              <a:t>গণপ্রজাতন্ত্রী</a:t>
            </a:r>
            <a:r>
              <a:rPr lang="en-US" sz="2800" dirty="0" smtClean="0">
                <a:latin typeface="Nikosh" pitchFamily="2" charset="0"/>
                <a:cs typeface="Nikosh" pitchFamily="2" charset="0"/>
                <a:hlinkClick r:id="rId3" tooltip="গণপ্রজাতন্ত্রী বাংলাদেশের সংবিধান"/>
              </a:rPr>
              <a:t> </a:t>
            </a:r>
            <a:r>
              <a:rPr lang="en-US" sz="2800" dirty="0" err="1">
                <a:latin typeface="Nikosh" pitchFamily="2" charset="0"/>
                <a:cs typeface="Nikosh" pitchFamily="2" charset="0"/>
                <a:hlinkClick r:id="rId3" tooltip="গণপ্রজাতন্ত্রী বাংলাদেশের সংবিধান"/>
              </a:rPr>
              <a:t>বাংলাদেশের</a:t>
            </a:r>
            <a:r>
              <a:rPr lang="en-US" sz="2800" dirty="0">
                <a:latin typeface="Nikosh" pitchFamily="2" charset="0"/>
                <a:cs typeface="Nikosh" pitchFamily="2" charset="0"/>
                <a:hlinkClick r:id="rId3" tooltip="গণপ্রজাতন্ত্রী বাংলাদেশের সংবিধান"/>
              </a:rPr>
              <a:t> </a:t>
            </a:r>
            <a:r>
              <a:rPr lang="en-US" sz="2800" dirty="0" err="1">
                <a:latin typeface="Nikosh" pitchFamily="2" charset="0"/>
                <a:cs typeface="Nikosh" pitchFamily="2" charset="0"/>
                <a:hlinkClick r:id="rId3" tooltip="গণপ্রজাতন্ত্রী বাংলাদেশের সংবিধান"/>
              </a:rPr>
              <a:t>সংবিধান</a:t>
            </a:r>
            <a:r>
              <a:rPr lang="en-US" sz="2800" dirty="0">
                <a:latin typeface="Nikosh" pitchFamily="2" charset="0"/>
                <a:cs typeface="Nikosh" pitchFamily="2" charset="0"/>
              </a:rPr>
              <a:t> </a:t>
            </a:r>
            <a:r>
              <a:rPr lang="en-US" sz="2800" dirty="0" err="1">
                <a:latin typeface="Nikosh" pitchFamily="2" charset="0"/>
                <a:cs typeface="Nikosh" pitchFamily="2" charset="0"/>
              </a:rPr>
              <a:t>অনুযায়ী</a:t>
            </a:r>
            <a:r>
              <a:rPr lang="en-US" sz="2800" dirty="0">
                <a:latin typeface="Nikosh" pitchFamily="2" charset="0"/>
                <a:cs typeface="Nikosh" pitchFamily="2" charset="0"/>
              </a:rPr>
              <a:t> </a:t>
            </a:r>
            <a:r>
              <a:rPr lang="en-US" sz="2800" dirty="0" err="1">
                <a:latin typeface="Nikosh" pitchFamily="2" charset="0"/>
                <a:cs typeface="Nikosh" pitchFamily="2" charset="0"/>
              </a:rPr>
              <a:t>সৃষ্ট</a:t>
            </a:r>
            <a:r>
              <a:rPr lang="en-US" sz="2800" dirty="0">
                <a:latin typeface="Nikosh" pitchFamily="2" charset="0"/>
                <a:cs typeface="Nikosh" pitchFamily="2" charset="0"/>
              </a:rPr>
              <a:t> </a:t>
            </a:r>
            <a:r>
              <a:rPr lang="en-US" sz="2800" dirty="0" err="1">
                <a:latin typeface="Nikosh" pitchFamily="2" charset="0"/>
                <a:cs typeface="Nikosh" pitchFamily="2" charset="0"/>
              </a:rPr>
              <a:t>কোন</a:t>
            </a:r>
            <a:r>
              <a:rPr lang="en-US" sz="2800" dirty="0">
                <a:latin typeface="Nikosh" pitchFamily="2" charset="0"/>
                <a:cs typeface="Nikosh" pitchFamily="2" charset="0"/>
              </a:rPr>
              <a:t> </a:t>
            </a:r>
            <a:r>
              <a:rPr lang="en-US" sz="2800" dirty="0" err="1">
                <a:latin typeface="Nikosh" pitchFamily="2" charset="0"/>
                <a:cs typeface="Nikosh" pitchFamily="2" charset="0"/>
              </a:rPr>
              <a:t>সংস্থা</a:t>
            </a:r>
            <a:r>
              <a:rPr lang="en-US" sz="2800" dirty="0">
                <a:latin typeface="Nikosh" pitchFamily="2" charset="0"/>
                <a:cs typeface="Nikosh" pitchFamily="2" charset="0"/>
              </a:rPr>
              <a:t>;</a:t>
            </a:r>
          </a:p>
          <a:p>
            <a:r>
              <a:rPr lang="en-US" sz="2800" dirty="0">
                <a:latin typeface="Nikosh" pitchFamily="2" charset="0"/>
                <a:cs typeface="Nikosh" pitchFamily="2" charset="0"/>
              </a:rPr>
              <a:t>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a:t>
            </a:r>
            <a:r>
              <a:rPr lang="en-US" sz="2800" dirty="0">
                <a:latin typeface="Nikosh" pitchFamily="2" charset="0"/>
                <a:cs typeface="Nikosh" pitchFamily="2" charset="0"/>
              </a:rPr>
              <a:t>আ) </a:t>
            </a:r>
            <a:r>
              <a:rPr lang="en-US" sz="2800" dirty="0" err="1">
                <a:latin typeface="Nikosh" pitchFamily="2" charset="0"/>
                <a:cs typeface="Nikosh" pitchFamily="2" charset="0"/>
                <a:hlinkClick r:id="rId3" tooltip="গণপ্রজাতন্ত্রী বাংলাদেশের সংবিধান"/>
              </a:rPr>
              <a:t>গণপ্রজাতন্ত্রী</a:t>
            </a:r>
            <a:r>
              <a:rPr lang="en-US" sz="2800" dirty="0">
                <a:latin typeface="Nikosh" pitchFamily="2" charset="0"/>
                <a:cs typeface="Nikosh" pitchFamily="2" charset="0"/>
                <a:hlinkClick r:id="rId3" tooltip="গণপ্রজাতন্ত্রী বাংলাদেশের সংবিধান"/>
              </a:rPr>
              <a:t> </a:t>
            </a:r>
            <a:r>
              <a:rPr lang="en-US" sz="2800" dirty="0" err="1">
                <a:latin typeface="Nikosh" pitchFamily="2" charset="0"/>
                <a:cs typeface="Nikosh" pitchFamily="2" charset="0"/>
                <a:hlinkClick r:id="rId3" tooltip="গণপ্রজাতন্ত্রী বাংলাদেশের সংবিধান"/>
              </a:rPr>
              <a:t>বাংলাদেশের</a:t>
            </a:r>
            <a:r>
              <a:rPr lang="en-US" sz="2800" dirty="0">
                <a:latin typeface="Nikosh" pitchFamily="2" charset="0"/>
                <a:cs typeface="Nikosh" pitchFamily="2" charset="0"/>
                <a:hlinkClick r:id="rId3" tooltip="গণপ্রজাতন্ত্রী বাংলাদেশের সংবিধান"/>
              </a:rPr>
              <a:t> </a:t>
            </a:r>
            <a:r>
              <a:rPr lang="en-US" sz="2800" dirty="0" err="1">
                <a:latin typeface="Nikosh" pitchFamily="2" charset="0"/>
                <a:cs typeface="Nikosh" pitchFamily="2" charset="0"/>
                <a:hlinkClick r:id="rId3" tooltip="গণপ্রজাতন্ত্রী বাংলাদেশের সংবিধান"/>
              </a:rPr>
              <a:t>সংবিধান</a:t>
            </a:r>
            <a:r>
              <a:rPr lang="en-US" sz="2800" dirty="0" err="1">
                <a:latin typeface="Nikosh" pitchFamily="2" charset="0"/>
                <a:cs typeface="Nikosh" pitchFamily="2" charset="0"/>
              </a:rPr>
              <a:t>ের</a:t>
            </a:r>
            <a:r>
              <a:rPr lang="en-US" sz="2800" dirty="0">
                <a:latin typeface="Nikosh" pitchFamily="2" charset="0"/>
                <a:cs typeface="Nikosh" pitchFamily="2" charset="0"/>
              </a:rPr>
              <a:t> ৫৫(৬) </a:t>
            </a:r>
            <a:r>
              <a:rPr lang="en-US" sz="2800" dirty="0" err="1">
                <a:latin typeface="Nikosh" pitchFamily="2" charset="0"/>
                <a:cs typeface="Nikosh" pitchFamily="2" charset="0"/>
              </a:rPr>
              <a:t>অনুচ্ছেদের</a:t>
            </a:r>
            <a:r>
              <a:rPr lang="en-US" sz="2800" dirty="0">
                <a:latin typeface="Nikosh" pitchFamily="2" charset="0"/>
                <a:cs typeface="Nikosh" pitchFamily="2" charset="0"/>
              </a:rPr>
              <a:t> </a:t>
            </a:r>
            <a:r>
              <a:rPr lang="en-US" sz="2800" dirty="0" err="1">
                <a:latin typeface="Nikosh" pitchFamily="2" charset="0"/>
                <a:cs typeface="Nikosh" pitchFamily="2" charset="0"/>
              </a:rPr>
              <a:t>অধীন</a:t>
            </a:r>
            <a:r>
              <a:rPr lang="en-US" sz="2800" dirty="0">
                <a:latin typeface="Nikosh" pitchFamily="2" charset="0"/>
                <a:cs typeface="Nikosh" pitchFamily="2" charset="0"/>
              </a:rPr>
              <a:t> </a:t>
            </a:r>
            <a:r>
              <a:rPr lang="en-US" sz="2800" dirty="0" err="1">
                <a:latin typeface="Nikosh" pitchFamily="2" charset="0"/>
                <a:cs typeface="Nikosh" pitchFamily="2" charset="0"/>
              </a:rPr>
              <a:t>প্রণীত</a:t>
            </a:r>
            <a:r>
              <a:rPr lang="en-US" sz="2800" dirty="0">
                <a:latin typeface="Nikosh" pitchFamily="2" charset="0"/>
                <a:cs typeface="Nikosh" pitchFamily="2" charset="0"/>
              </a:rPr>
              <a:t> </a:t>
            </a:r>
            <a:r>
              <a:rPr lang="en-US" sz="2800" dirty="0" err="1">
                <a:latin typeface="Nikosh" pitchFamily="2" charset="0"/>
                <a:cs typeface="Nikosh" pitchFamily="2" charset="0"/>
              </a:rPr>
              <a:t>কার্য</a:t>
            </a:r>
            <a:r>
              <a:rPr lang="en-US" sz="2800" dirty="0">
                <a:latin typeface="Nikosh" pitchFamily="2" charset="0"/>
                <a:cs typeface="Nikosh" pitchFamily="2" charset="0"/>
              </a:rPr>
              <a:t> </a:t>
            </a:r>
            <a:endParaRPr lang="bn-IN" sz="2800" dirty="0" smtClean="0">
              <a:latin typeface="Nikosh" pitchFamily="2" charset="0"/>
              <a:cs typeface="Nikosh" pitchFamily="2" charset="0"/>
            </a:endParaRPr>
          </a:p>
          <a:p>
            <a:r>
              <a:rPr lang="bn-IN" sz="2800" dirty="0" smtClean="0">
                <a:latin typeface="Nikosh" pitchFamily="2" charset="0"/>
                <a:cs typeface="Nikosh" pitchFamily="2" charset="0"/>
              </a:rPr>
              <a:t>           </a:t>
            </a:r>
            <a:r>
              <a:rPr lang="en-US" sz="2800" dirty="0" err="1" smtClean="0">
                <a:latin typeface="Nikosh" pitchFamily="2" charset="0"/>
                <a:cs typeface="Nikosh" pitchFamily="2" charset="0"/>
              </a:rPr>
              <a:t>বিধিমালার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অধীন</a:t>
            </a:r>
            <a:r>
              <a:rPr lang="en-US" sz="2800" dirty="0" smtClean="0">
                <a:latin typeface="Nikosh" pitchFamily="2" charset="0"/>
                <a:cs typeface="Nikosh" pitchFamily="2" charset="0"/>
              </a:rPr>
              <a:t> </a:t>
            </a:r>
            <a:r>
              <a:rPr lang="en-US" sz="2800" dirty="0" err="1">
                <a:latin typeface="Nikosh" pitchFamily="2" charset="0"/>
                <a:cs typeface="Nikosh" pitchFamily="2" charset="0"/>
              </a:rPr>
              <a:t>গঠিত</a:t>
            </a:r>
            <a:r>
              <a:rPr lang="en-US" sz="2800" dirty="0">
                <a:latin typeface="Nikosh" pitchFamily="2" charset="0"/>
                <a:cs typeface="Nikosh" pitchFamily="2" charset="0"/>
              </a:rPr>
              <a:t> </a:t>
            </a:r>
            <a:r>
              <a:rPr lang="en-US" sz="2800" dirty="0" err="1">
                <a:latin typeface="Nikosh" pitchFamily="2" charset="0"/>
                <a:cs typeface="Nikosh" pitchFamily="2" charset="0"/>
              </a:rPr>
              <a:t>সরকারের</a:t>
            </a:r>
            <a:r>
              <a:rPr lang="en-US" sz="2800" dirty="0">
                <a:latin typeface="Nikosh" pitchFamily="2" charset="0"/>
                <a:cs typeface="Nikosh" pitchFamily="2" charset="0"/>
              </a:rPr>
              <a:t> </a:t>
            </a:r>
            <a:r>
              <a:rPr lang="en-US" sz="2800" dirty="0" err="1">
                <a:latin typeface="Nikosh" pitchFamily="2" charset="0"/>
                <a:cs typeface="Nikosh" pitchFamily="2" charset="0"/>
              </a:rPr>
              <a:t>কোন</a:t>
            </a:r>
            <a:r>
              <a:rPr lang="en-US" sz="2800" dirty="0">
                <a:latin typeface="Nikosh" pitchFamily="2" charset="0"/>
                <a:cs typeface="Nikosh" pitchFamily="2" charset="0"/>
              </a:rPr>
              <a:t> </a:t>
            </a:r>
            <a:r>
              <a:rPr lang="en-US" sz="2800" dirty="0" err="1">
                <a:latin typeface="Nikosh" pitchFamily="2" charset="0"/>
                <a:cs typeface="Nikosh" pitchFamily="2" charset="0"/>
              </a:rPr>
              <a:t>মন্ত্রণালয়</a:t>
            </a:r>
            <a:r>
              <a:rPr lang="en-US" sz="2800" dirty="0">
                <a:latin typeface="Nikosh" pitchFamily="2" charset="0"/>
                <a:cs typeface="Nikosh" pitchFamily="2" charset="0"/>
              </a:rPr>
              <a:t>, </a:t>
            </a:r>
            <a:r>
              <a:rPr lang="en-US" sz="2800" dirty="0" err="1">
                <a:latin typeface="Nikosh" pitchFamily="2" charset="0"/>
                <a:cs typeface="Nikosh" pitchFamily="2" charset="0"/>
              </a:rPr>
              <a:t>বিভাগ</a:t>
            </a:r>
            <a:r>
              <a:rPr lang="en-US" sz="2800" dirty="0">
                <a:latin typeface="Nikosh" pitchFamily="2" charset="0"/>
                <a:cs typeface="Nikosh" pitchFamily="2" charset="0"/>
              </a:rPr>
              <a:t> </a:t>
            </a:r>
            <a:r>
              <a:rPr lang="en-US" sz="2800" dirty="0" err="1">
                <a:latin typeface="Nikosh" pitchFamily="2" charset="0"/>
                <a:cs typeface="Nikosh" pitchFamily="2" charset="0"/>
              </a:rPr>
              <a:t>বা</a:t>
            </a:r>
            <a:r>
              <a:rPr lang="en-US" sz="2800" dirty="0">
                <a:latin typeface="Nikosh" pitchFamily="2" charset="0"/>
                <a:cs typeface="Nikosh" pitchFamily="2" charset="0"/>
              </a:rPr>
              <a:t> </a:t>
            </a:r>
            <a:r>
              <a:rPr lang="en-US" sz="2800" dirty="0" err="1">
                <a:latin typeface="Nikosh" pitchFamily="2" charset="0"/>
                <a:cs typeface="Nikosh" pitchFamily="2" charset="0"/>
              </a:rPr>
              <a:t>কার্যালয়</a:t>
            </a:r>
            <a:r>
              <a:rPr lang="en-US" sz="2800" dirty="0">
                <a:latin typeface="Nikosh" pitchFamily="2" charset="0"/>
                <a:cs typeface="Nikosh" pitchFamily="2" charset="0"/>
              </a:rPr>
              <a:t>;</a:t>
            </a:r>
          </a:p>
          <a:p>
            <a:endParaRPr lang="en-US" dirty="0">
              <a:latin typeface="Nikosh" pitchFamily="2" charset="0"/>
              <a:cs typeface="Nikosh" pitchFamily="2" charset="0"/>
            </a:endParaRPr>
          </a:p>
          <a:p>
            <a:r>
              <a:rPr lang="bn-IN" b="1" dirty="0">
                <a:latin typeface="Nikosh" pitchFamily="2" charset="0"/>
                <a:cs typeface="Nikosh" pitchFamily="2" charset="0"/>
              </a:rPr>
              <a:t> </a:t>
            </a:r>
            <a:endParaRPr lang="en-US" dirty="0">
              <a:latin typeface="Nikosh" pitchFamily="2" charset="0"/>
              <a:cs typeface="Nikosh" pitchFamily="2"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16" y="160338"/>
            <a:ext cx="7913076" cy="1340214"/>
          </a:xfrm>
        </p:spPr>
        <p:txBody>
          <a:bodyPr>
            <a:normAutofit fontScale="90000"/>
          </a:bodyPr>
          <a:lstStyle/>
          <a:p>
            <a:pPr algn="ctr"/>
            <a:r>
              <a:rPr lang="bn-IN" sz="4000" b="1" cap="all" dirty="0" smtClean="0">
                <a:latin typeface="Nikosh" pitchFamily="2" charset="0"/>
                <a:cs typeface="Nikosh" pitchFamily="2" charset="0"/>
              </a:rPr>
              <a:t/>
            </a:r>
            <a:br>
              <a:rPr lang="bn-IN" sz="4000" b="1" cap="all" dirty="0" smtClean="0">
                <a:latin typeface="Nikosh" pitchFamily="2" charset="0"/>
                <a:cs typeface="Nikosh" pitchFamily="2" charset="0"/>
              </a:rPr>
            </a:br>
            <a:r>
              <a:rPr lang="bn-BD" sz="3300" b="1" cap="all" dirty="0" smtClean="0">
                <a:latin typeface="Nikosh" pitchFamily="2" charset="0"/>
                <a:cs typeface="Nikosh" pitchFamily="2" charset="0"/>
              </a:rPr>
              <a:t>দ্বিতীয় অধ্যায়</a:t>
            </a:r>
            <a:br>
              <a:rPr lang="bn-BD" sz="3300" b="1" cap="all" dirty="0" smtClean="0">
                <a:latin typeface="Nikosh" pitchFamily="2" charset="0"/>
                <a:cs typeface="Nikosh" pitchFamily="2" charset="0"/>
              </a:rPr>
            </a:br>
            <a:r>
              <a:rPr lang="bn-BD" sz="3300" b="1" dirty="0" smtClean="0">
                <a:latin typeface="Nikosh" pitchFamily="2" charset="0"/>
                <a:cs typeface="Nikosh" pitchFamily="2" charset="0"/>
              </a:rPr>
              <a:t>তথ্য অধিকার, তথ্য সংরক্ষণ, প্রকাশ ও প্রাপ্তি</a:t>
            </a:r>
            <a:r>
              <a:rPr lang="bn-BD" sz="3300" b="1" dirty="0" smtClean="0"/>
              <a:t/>
            </a:r>
            <a:br>
              <a:rPr lang="bn-BD" sz="3300" b="1" dirty="0" smtClean="0"/>
            </a:br>
            <a:endParaRPr lang="en-US" sz="3300" dirty="0"/>
          </a:p>
        </p:txBody>
      </p:sp>
      <p:sp>
        <p:nvSpPr>
          <p:cNvPr id="4" name="Content Placeholder 3"/>
          <p:cNvSpPr>
            <a:spLocks noGrp="1"/>
          </p:cNvSpPr>
          <p:nvPr>
            <p:ph sz="half" idx="1"/>
          </p:nvPr>
        </p:nvSpPr>
        <p:spPr>
          <a:xfrm>
            <a:off x="1043353" y="1805354"/>
            <a:ext cx="10351477" cy="3927231"/>
          </a:xfrm>
        </p:spPr>
        <p:txBody>
          <a:bodyPr>
            <a:normAutofit fontScale="85000" lnSpcReduction="20000"/>
          </a:bodyPr>
          <a:lstStyle/>
          <a:p>
            <a:pPr algn="just">
              <a:buNone/>
            </a:pPr>
            <a:r>
              <a:rPr lang="bn-IN" dirty="0" smtClean="0"/>
              <a:t> </a:t>
            </a:r>
            <a:r>
              <a:rPr lang="bn-BD" sz="2800" dirty="0" smtClean="0">
                <a:latin typeface="Nikosh" pitchFamily="2" charset="0"/>
                <a:cs typeface="Nikosh" pitchFamily="2" charset="0"/>
              </a:rPr>
              <a:t>৪৷</a:t>
            </a:r>
            <a:r>
              <a:rPr lang="bn-IN" sz="2800" dirty="0" smtClean="0">
                <a:latin typeface="Nikosh" pitchFamily="2" charset="0"/>
                <a:cs typeface="Nikosh" pitchFamily="2" charset="0"/>
              </a:rPr>
              <a:t> তথ্য অধিকার:-</a:t>
            </a:r>
            <a:r>
              <a:rPr lang="bn-BD" sz="2800" dirty="0" smtClean="0">
                <a:latin typeface="Nikosh" pitchFamily="2" charset="0"/>
                <a:cs typeface="Nikosh" pitchFamily="2" charset="0"/>
              </a:rPr>
              <a:t>এই আইনের বিধানাবলী সাপেক্ষে, কর্তৃপক্ষের নিকট হইতে প্রত্যেক নাগরিকের তথ্য লাভের অধিকার থাকিবে এবং কোন </a:t>
            </a:r>
            <a:r>
              <a:rPr lang="bn-BD" sz="2800" b="1" dirty="0" smtClean="0">
                <a:latin typeface="Nikosh" pitchFamily="2" charset="0"/>
                <a:cs typeface="Nikosh" pitchFamily="2" charset="0"/>
              </a:rPr>
              <a:t>নাগরিকের</a:t>
            </a:r>
            <a:r>
              <a:rPr lang="bn-BD" sz="2800" dirty="0" smtClean="0">
                <a:latin typeface="Nikosh" pitchFamily="2" charset="0"/>
                <a:cs typeface="Nikosh" pitchFamily="2" charset="0"/>
              </a:rPr>
              <a:t> অনুরোধের প্রেক্ষিতে সংশ্লিষ্ট কর্তৃপক্ষ তাহাকে তথ্য সরবরাহ করিতে বাধ্য থাকিবে৷</a:t>
            </a:r>
            <a:endParaRPr lang="bn-IN" sz="2800" dirty="0" smtClean="0">
              <a:latin typeface="Nikosh" pitchFamily="2" charset="0"/>
              <a:cs typeface="Nikosh" pitchFamily="2" charset="0"/>
            </a:endParaRPr>
          </a:p>
          <a:p>
            <a:pPr algn="just">
              <a:buNone/>
            </a:pPr>
            <a:r>
              <a:rPr lang="bn-IN" sz="2800" dirty="0" smtClean="0">
                <a:latin typeface="Nikosh" pitchFamily="2" charset="0"/>
                <a:cs typeface="Nikosh" pitchFamily="2" charset="0"/>
              </a:rPr>
              <a:t>৫। তথ্য সংরক্ষণ: </a:t>
            </a:r>
            <a:r>
              <a:rPr lang="en-US" sz="2800" dirty="0" smtClean="0">
                <a:latin typeface="Nikosh" pitchFamily="2" charset="0"/>
                <a:cs typeface="Nikosh" pitchFamily="2" charset="0"/>
              </a:rPr>
              <a:t> </a:t>
            </a:r>
            <a:r>
              <a:rPr lang="en-US" sz="2800" dirty="0">
                <a:latin typeface="Nikosh" pitchFamily="2" charset="0"/>
                <a:cs typeface="Nikosh" pitchFamily="2" charset="0"/>
              </a:rPr>
              <a:t>(১) </a:t>
            </a:r>
            <a:r>
              <a:rPr lang="en-US" sz="2800" dirty="0" err="1">
                <a:latin typeface="Nikosh" pitchFamily="2" charset="0"/>
                <a:cs typeface="Nikosh" pitchFamily="2" charset="0"/>
              </a:rPr>
              <a:t>এই</a:t>
            </a:r>
            <a:r>
              <a:rPr lang="en-US" sz="2800" dirty="0">
                <a:latin typeface="Nikosh" pitchFamily="2" charset="0"/>
                <a:cs typeface="Nikosh" pitchFamily="2" charset="0"/>
              </a:rPr>
              <a:t> </a:t>
            </a:r>
            <a:r>
              <a:rPr lang="en-US" sz="2800" dirty="0" err="1">
                <a:latin typeface="Nikosh" pitchFamily="2" charset="0"/>
                <a:cs typeface="Nikosh" pitchFamily="2" charset="0"/>
              </a:rPr>
              <a:t>আইনের</a:t>
            </a:r>
            <a:r>
              <a:rPr lang="en-US" sz="2800" dirty="0">
                <a:latin typeface="Nikosh" pitchFamily="2" charset="0"/>
                <a:cs typeface="Nikosh" pitchFamily="2" charset="0"/>
              </a:rPr>
              <a:t> </a:t>
            </a:r>
            <a:r>
              <a:rPr lang="en-US" sz="2800" dirty="0" err="1">
                <a:latin typeface="Nikosh" pitchFamily="2" charset="0"/>
                <a:cs typeface="Nikosh" pitchFamily="2" charset="0"/>
              </a:rPr>
              <a:t>অধীন</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অধিকার</a:t>
            </a:r>
            <a:r>
              <a:rPr lang="en-US" sz="2800" dirty="0">
                <a:latin typeface="Nikosh" pitchFamily="2" charset="0"/>
                <a:cs typeface="Nikosh" pitchFamily="2" charset="0"/>
              </a:rPr>
              <a:t> </a:t>
            </a:r>
            <a:r>
              <a:rPr lang="en-US" sz="2800" dirty="0" err="1">
                <a:latin typeface="Nikosh" pitchFamily="2" charset="0"/>
                <a:cs typeface="Nikosh" pitchFamily="2" charset="0"/>
              </a:rPr>
              <a:t>নিশ্চিত</a:t>
            </a:r>
            <a:r>
              <a:rPr lang="en-US" sz="2800" dirty="0">
                <a:latin typeface="Nikosh" pitchFamily="2" charset="0"/>
                <a:cs typeface="Nikosh" pitchFamily="2" charset="0"/>
              </a:rPr>
              <a:t> </a:t>
            </a:r>
            <a:r>
              <a:rPr lang="en-US" sz="2800" dirty="0" err="1">
                <a:latin typeface="Nikosh" pitchFamily="2" charset="0"/>
                <a:cs typeface="Nikosh" pitchFamily="2" charset="0"/>
              </a:rPr>
              <a:t>করিবার</a:t>
            </a:r>
            <a:r>
              <a:rPr lang="en-US" sz="2800" dirty="0">
                <a:latin typeface="Nikosh" pitchFamily="2" charset="0"/>
                <a:cs typeface="Nikosh" pitchFamily="2" charset="0"/>
              </a:rPr>
              <a:t> </a:t>
            </a:r>
            <a:r>
              <a:rPr lang="en-US" sz="2800" dirty="0" err="1">
                <a:latin typeface="Nikosh" pitchFamily="2" charset="0"/>
                <a:cs typeface="Nikosh" pitchFamily="2" charset="0"/>
              </a:rPr>
              <a:t>লক্ষ্যে</a:t>
            </a:r>
            <a:r>
              <a:rPr lang="en-US" sz="2800" dirty="0">
                <a:latin typeface="Nikosh" pitchFamily="2" charset="0"/>
                <a:cs typeface="Nikosh" pitchFamily="2" charset="0"/>
              </a:rPr>
              <a:t> </a:t>
            </a:r>
            <a:r>
              <a:rPr lang="en-US" sz="2800" dirty="0" err="1">
                <a:latin typeface="Nikosh" pitchFamily="2" charset="0"/>
                <a:cs typeface="Nikosh" pitchFamily="2" charset="0"/>
              </a:rPr>
              <a:t>প্রত্যেক</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উহার</a:t>
            </a:r>
            <a:r>
              <a:rPr lang="en-US" sz="2800" dirty="0">
                <a:latin typeface="Nikosh" pitchFamily="2" charset="0"/>
                <a:cs typeface="Nikosh" pitchFamily="2" charset="0"/>
              </a:rPr>
              <a:t> </a:t>
            </a:r>
            <a:r>
              <a:rPr lang="en-US" sz="2800" dirty="0" err="1">
                <a:latin typeface="Nikosh" pitchFamily="2" charset="0"/>
                <a:cs typeface="Nikosh" pitchFamily="2" charset="0"/>
              </a:rPr>
              <a:t>যাবতীয়</a:t>
            </a:r>
            <a:r>
              <a:rPr lang="en-US" sz="2800" dirty="0">
                <a:latin typeface="Nikosh" pitchFamily="2" charset="0"/>
                <a:cs typeface="Nikosh" pitchFamily="2" charset="0"/>
              </a:rPr>
              <a:t> </a:t>
            </a:r>
            <a:r>
              <a:rPr lang="en-US" sz="2800" dirty="0" err="1">
                <a:latin typeface="Nikosh" pitchFamily="2" charset="0"/>
                <a:cs typeface="Nikosh" pitchFamily="2" charset="0"/>
              </a:rPr>
              <a:t>তথ্যের</a:t>
            </a:r>
            <a:r>
              <a:rPr lang="en-US" sz="2800" dirty="0">
                <a:latin typeface="Nikosh" pitchFamily="2" charset="0"/>
                <a:cs typeface="Nikosh" pitchFamily="2" charset="0"/>
              </a:rPr>
              <a:t> </a:t>
            </a:r>
            <a:r>
              <a:rPr lang="en-US" sz="2800" dirty="0" err="1">
                <a:latin typeface="Nikosh" pitchFamily="2" charset="0"/>
                <a:cs typeface="Nikosh" pitchFamily="2" charset="0"/>
              </a:rPr>
              <a:t>ক্যাটালগ</a:t>
            </a:r>
            <a:r>
              <a:rPr lang="en-US" sz="2800" dirty="0">
                <a:latin typeface="Nikosh" pitchFamily="2" charset="0"/>
                <a:cs typeface="Nikosh" pitchFamily="2" charset="0"/>
              </a:rPr>
              <a:t> </a:t>
            </a:r>
            <a:r>
              <a:rPr lang="en-US" sz="2800" dirty="0" err="1">
                <a:latin typeface="Nikosh" pitchFamily="2" charset="0"/>
                <a:cs typeface="Nikosh" pitchFamily="2" charset="0"/>
              </a:rPr>
              <a:t>এবং</a:t>
            </a:r>
            <a:r>
              <a:rPr lang="en-US" sz="2800" dirty="0">
                <a:latin typeface="Nikosh" pitchFamily="2" charset="0"/>
                <a:cs typeface="Nikosh" pitchFamily="2" charset="0"/>
              </a:rPr>
              <a:t> </a:t>
            </a:r>
            <a:r>
              <a:rPr lang="en-US" sz="2800" dirty="0" err="1">
                <a:latin typeface="Nikosh" pitchFamily="2" charset="0"/>
                <a:cs typeface="Nikosh" pitchFamily="2" charset="0"/>
              </a:rPr>
              <a:t>ইনডেক্স</a:t>
            </a:r>
            <a:r>
              <a:rPr lang="en-US" sz="2800" dirty="0">
                <a:latin typeface="Nikosh" pitchFamily="2" charset="0"/>
                <a:cs typeface="Nikosh" pitchFamily="2" charset="0"/>
              </a:rPr>
              <a:t> </a:t>
            </a:r>
            <a:r>
              <a:rPr lang="en-US" sz="2800" dirty="0" err="1">
                <a:latin typeface="Nikosh" pitchFamily="2" charset="0"/>
                <a:cs typeface="Nikosh" pitchFamily="2" charset="0"/>
              </a:rPr>
              <a:t>প্রস্তুত</a:t>
            </a:r>
            <a:r>
              <a:rPr lang="en-US" sz="2800" dirty="0">
                <a:latin typeface="Nikosh" pitchFamily="2" charset="0"/>
                <a:cs typeface="Nikosh" pitchFamily="2" charset="0"/>
              </a:rPr>
              <a:t> </a:t>
            </a:r>
            <a:r>
              <a:rPr lang="en-US" sz="2800" dirty="0" err="1">
                <a:latin typeface="Nikosh" pitchFamily="2" charset="0"/>
                <a:cs typeface="Nikosh" pitchFamily="2" charset="0"/>
              </a:rPr>
              <a:t>করিয়া</a:t>
            </a:r>
            <a:r>
              <a:rPr lang="en-US" sz="2800" dirty="0">
                <a:latin typeface="Nikosh" pitchFamily="2" charset="0"/>
                <a:cs typeface="Nikosh" pitchFamily="2" charset="0"/>
              </a:rPr>
              <a:t> </a:t>
            </a:r>
            <a:r>
              <a:rPr lang="en-US" sz="2800" dirty="0" err="1">
                <a:latin typeface="Nikosh" pitchFamily="2" charset="0"/>
                <a:cs typeface="Nikosh" pitchFamily="2" charset="0"/>
              </a:rPr>
              <a:t>যথাযথভাবে</a:t>
            </a:r>
            <a:r>
              <a:rPr lang="en-US" sz="2800" dirty="0">
                <a:latin typeface="Nikosh" pitchFamily="2" charset="0"/>
                <a:cs typeface="Nikosh" pitchFamily="2" charset="0"/>
              </a:rPr>
              <a:t> </a:t>
            </a:r>
            <a:r>
              <a:rPr lang="en-US" sz="2800" dirty="0" err="1">
                <a:latin typeface="Nikosh" pitchFamily="2" charset="0"/>
                <a:cs typeface="Nikosh" pitchFamily="2" charset="0"/>
              </a:rPr>
              <a:t>সংরক্ষণ</a:t>
            </a:r>
            <a:r>
              <a:rPr lang="en-US" sz="2800" dirty="0">
                <a:latin typeface="Nikosh" pitchFamily="2" charset="0"/>
                <a:cs typeface="Nikosh" pitchFamily="2" charset="0"/>
              </a:rPr>
              <a:t> </a:t>
            </a:r>
            <a:r>
              <a:rPr lang="en-US" sz="2800" dirty="0" err="1">
                <a:latin typeface="Nikosh" pitchFamily="2" charset="0"/>
                <a:cs typeface="Nikosh" pitchFamily="2" charset="0"/>
              </a:rPr>
              <a:t>করিবে</a:t>
            </a:r>
            <a:r>
              <a:rPr lang="en-US" sz="2800" dirty="0">
                <a:latin typeface="Nikosh" pitchFamily="2" charset="0"/>
                <a:cs typeface="Nikosh" pitchFamily="2" charset="0"/>
              </a:rPr>
              <a:t>৷</a:t>
            </a:r>
          </a:p>
          <a:p>
            <a:pPr marL="0" indent="0">
              <a:buNone/>
            </a:pPr>
            <a:r>
              <a:rPr lang="en-US" sz="2800" dirty="0">
                <a:latin typeface="Nikosh" pitchFamily="2" charset="0"/>
                <a:cs typeface="Nikosh" pitchFamily="2" charset="0"/>
              </a:rPr>
              <a:t> (২) </a:t>
            </a:r>
            <a:r>
              <a:rPr lang="en-US" sz="2800" dirty="0" err="1">
                <a:latin typeface="Nikosh" pitchFamily="2" charset="0"/>
                <a:cs typeface="Nikosh" pitchFamily="2" charset="0"/>
              </a:rPr>
              <a:t>প্রত্যেক</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যেই</a:t>
            </a:r>
            <a:r>
              <a:rPr lang="en-US" sz="2800" dirty="0">
                <a:latin typeface="Nikosh" pitchFamily="2" charset="0"/>
                <a:cs typeface="Nikosh" pitchFamily="2" charset="0"/>
              </a:rPr>
              <a:t> </a:t>
            </a:r>
            <a:r>
              <a:rPr lang="en-US" sz="2800" dirty="0" err="1">
                <a:latin typeface="Nikosh" pitchFamily="2" charset="0"/>
                <a:cs typeface="Nikosh" pitchFamily="2" charset="0"/>
              </a:rPr>
              <a:t>সকল</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কম্পিউটারে</a:t>
            </a:r>
            <a:r>
              <a:rPr lang="en-US" sz="2800" dirty="0">
                <a:latin typeface="Nikosh" pitchFamily="2" charset="0"/>
                <a:cs typeface="Nikosh" pitchFamily="2" charset="0"/>
              </a:rPr>
              <a:t> </a:t>
            </a:r>
            <a:r>
              <a:rPr lang="en-US" sz="2800" dirty="0" err="1">
                <a:latin typeface="Nikosh" pitchFamily="2" charset="0"/>
                <a:cs typeface="Nikosh" pitchFamily="2" charset="0"/>
              </a:rPr>
              <a:t>সংরক্ষণের</a:t>
            </a:r>
            <a:r>
              <a:rPr lang="en-US" sz="2800" dirty="0">
                <a:latin typeface="Nikosh" pitchFamily="2" charset="0"/>
                <a:cs typeface="Nikosh" pitchFamily="2" charset="0"/>
              </a:rPr>
              <a:t> </a:t>
            </a:r>
            <a:r>
              <a:rPr lang="en-US" sz="2800" dirty="0" err="1">
                <a:latin typeface="Nikosh" pitchFamily="2" charset="0"/>
                <a:cs typeface="Nikosh" pitchFamily="2" charset="0"/>
              </a:rPr>
              <a:t>উপযুক্ত</a:t>
            </a:r>
            <a:r>
              <a:rPr lang="en-US" sz="2800" dirty="0">
                <a:latin typeface="Nikosh" pitchFamily="2" charset="0"/>
                <a:cs typeface="Nikosh" pitchFamily="2" charset="0"/>
              </a:rPr>
              <a:t> </a:t>
            </a:r>
            <a:r>
              <a:rPr lang="en-US" sz="2800" dirty="0" err="1">
                <a:latin typeface="Nikosh" pitchFamily="2" charset="0"/>
                <a:cs typeface="Nikosh" pitchFamily="2" charset="0"/>
              </a:rPr>
              <a:t>বলিয়া</a:t>
            </a:r>
            <a:r>
              <a:rPr lang="en-US" sz="2800" dirty="0">
                <a:latin typeface="Nikosh" pitchFamily="2" charset="0"/>
                <a:cs typeface="Nikosh" pitchFamily="2" charset="0"/>
              </a:rPr>
              <a:t> </a:t>
            </a:r>
            <a:r>
              <a:rPr lang="en-US" sz="2800" dirty="0" err="1">
                <a:latin typeface="Nikosh" pitchFamily="2" charset="0"/>
                <a:cs typeface="Nikosh" pitchFamily="2" charset="0"/>
              </a:rPr>
              <a:t>মনে</a:t>
            </a:r>
            <a:r>
              <a:rPr lang="en-US" sz="2800" dirty="0">
                <a:latin typeface="Nikosh" pitchFamily="2" charset="0"/>
                <a:cs typeface="Nikosh" pitchFamily="2" charset="0"/>
              </a:rPr>
              <a:t> </a:t>
            </a:r>
            <a:r>
              <a:rPr lang="en-US" sz="2800" dirty="0" err="1">
                <a:latin typeface="Nikosh" pitchFamily="2" charset="0"/>
                <a:cs typeface="Nikosh" pitchFamily="2" charset="0"/>
              </a:rPr>
              <a:t>করিবে</a:t>
            </a:r>
            <a:r>
              <a:rPr lang="en-US" sz="2800" dirty="0">
                <a:latin typeface="Nikosh" pitchFamily="2" charset="0"/>
                <a:cs typeface="Nikosh" pitchFamily="2" charset="0"/>
              </a:rPr>
              <a:t> </a:t>
            </a:r>
            <a:r>
              <a:rPr lang="en-US" sz="2800" dirty="0" err="1">
                <a:latin typeface="Nikosh" pitchFamily="2" charset="0"/>
                <a:cs typeface="Nikosh" pitchFamily="2" charset="0"/>
              </a:rPr>
              <a:t>সেই</a:t>
            </a:r>
            <a:r>
              <a:rPr lang="en-US" sz="2800" dirty="0">
                <a:latin typeface="Nikosh" pitchFamily="2" charset="0"/>
                <a:cs typeface="Nikosh" pitchFamily="2" charset="0"/>
              </a:rPr>
              <a:t> </a:t>
            </a:r>
            <a:r>
              <a:rPr lang="en-US" sz="2800" dirty="0" err="1">
                <a:latin typeface="Nikosh" pitchFamily="2" charset="0"/>
                <a:cs typeface="Nikosh" pitchFamily="2" charset="0"/>
              </a:rPr>
              <a:t>সকল</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যুক্তিসংগত</a:t>
            </a:r>
            <a:r>
              <a:rPr lang="en-US" sz="2800" dirty="0">
                <a:latin typeface="Nikosh" pitchFamily="2" charset="0"/>
                <a:cs typeface="Nikosh" pitchFamily="2" charset="0"/>
              </a:rPr>
              <a:t> </a:t>
            </a:r>
            <a:r>
              <a:rPr lang="en-US" sz="2800" dirty="0" err="1">
                <a:latin typeface="Nikosh" pitchFamily="2" charset="0"/>
                <a:cs typeface="Nikosh" pitchFamily="2" charset="0"/>
              </a:rPr>
              <a:t>সময়সীমার</a:t>
            </a:r>
            <a:r>
              <a:rPr lang="en-US" sz="2800" dirty="0">
                <a:latin typeface="Nikosh" pitchFamily="2" charset="0"/>
                <a:cs typeface="Nikosh" pitchFamily="2" charset="0"/>
              </a:rPr>
              <a:t> </a:t>
            </a:r>
            <a:r>
              <a:rPr lang="en-US" sz="2800" dirty="0" err="1">
                <a:latin typeface="Nikosh" pitchFamily="2" charset="0"/>
                <a:cs typeface="Nikosh" pitchFamily="2" charset="0"/>
              </a:rPr>
              <a:t>মধ্যে</a:t>
            </a:r>
            <a:r>
              <a:rPr lang="en-US" sz="2800" dirty="0">
                <a:latin typeface="Nikosh" pitchFamily="2" charset="0"/>
                <a:cs typeface="Nikosh" pitchFamily="2" charset="0"/>
              </a:rPr>
              <a:t>, </a:t>
            </a:r>
            <a:r>
              <a:rPr lang="en-US" sz="2800" dirty="0" err="1">
                <a:latin typeface="Nikosh" pitchFamily="2" charset="0"/>
                <a:cs typeface="Nikosh" pitchFamily="2" charset="0"/>
              </a:rPr>
              <a:t>কম্পিউটারে</a:t>
            </a:r>
            <a:r>
              <a:rPr lang="en-US" sz="2800" dirty="0">
                <a:latin typeface="Nikosh" pitchFamily="2" charset="0"/>
                <a:cs typeface="Nikosh" pitchFamily="2" charset="0"/>
              </a:rPr>
              <a:t> </a:t>
            </a:r>
            <a:r>
              <a:rPr lang="en-US" sz="2800" dirty="0" err="1">
                <a:latin typeface="Nikosh" pitchFamily="2" charset="0"/>
                <a:cs typeface="Nikosh" pitchFamily="2" charset="0"/>
              </a:rPr>
              <a:t>সংরক্ষণ</a:t>
            </a:r>
            <a:r>
              <a:rPr lang="en-US" sz="2800" dirty="0">
                <a:latin typeface="Nikosh" pitchFamily="2" charset="0"/>
                <a:cs typeface="Nikosh" pitchFamily="2" charset="0"/>
              </a:rPr>
              <a:t> </a:t>
            </a:r>
            <a:r>
              <a:rPr lang="en-US" sz="2800" dirty="0" err="1">
                <a:latin typeface="Nikosh" pitchFamily="2" charset="0"/>
                <a:cs typeface="Nikosh" pitchFamily="2" charset="0"/>
              </a:rPr>
              <a:t>করিবে</a:t>
            </a:r>
            <a:r>
              <a:rPr lang="en-US" sz="2800" dirty="0">
                <a:latin typeface="Nikosh" pitchFamily="2" charset="0"/>
                <a:cs typeface="Nikosh" pitchFamily="2" charset="0"/>
              </a:rPr>
              <a:t> </a:t>
            </a:r>
            <a:r>
              <a:rPr lang="en-US" sz="2800" dirty="0" err="1">
                <a:latin typeface="Nikosh" pitchFamily="2" charset="0"/>
                <a:cs typeface="Nikosh" pitchFamily="2" charset="0"/>
              </a:rPr>
              <a:t>এবং</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লাভের</a:t>
            </a:r>
            <a:r>
              <a:rPr lang="en-US" sz="2800" dirty="0">
                <a:latin typeface="Nikosh" pitchFamily="2" charset="0"/>
                <a:cs typeface="Nikosh" pitchFamily="2" charset="0"/>
              </a:rPr>
              <a:t> </a:t>
            </a:r>
            <a:r>
              <a:rPr lang="en-US" sz="2800" dirty="0" err="1">
                <a:latin typeface="Nikosh" pitchFamily="2" charset="0"/>
                <a:cs typeface="Nikosh" pitchFamily="2" charset="0"/>
              </a:rPr>
              <a:t>সুবিধার্থে</a:t>
            </a:r>
            <a:r>
              <a:rPr lang="en-US" sz="2800" dirty="0">
                <a:latin typeface="Nikosh" pitchFamily="2" charset="0"/>
                <a:cs typeface="Nikosh" pitchFamily="2" charset="0"/>
              </a:rPr>
              <a:t> </a:t>
            </a:r>
            <a:r>
              <a:rPr lang="en-US" sz="2800" dirty="0" err="1">
                <a:latin typeface="Nikosh" pitchFamily="2" charset="0"/>
                <a:cs typeface="Nikosh" pitchFamily="2" charset="0"/>
              </a:rPr>
              <a:t>সমগ্র</a:t>
            </a:r>
            <a:r>
              <a:rPr lang="en-US" sz="2800" dirty="0">
                <a:latin typeface="Nikosh" pitchFamily="2" charset="0"/>
                <a:cs typeface="Nikosh" pitchFamily="2" charset="0"/>
              </a:rPr>
              <a:t> </a:t>
            </a:r>
            <a:r>
              <a:rPr lang="en-US" sz="2800" dirty="0" err="1">
                <a:latin typeface="Nikosh" pitchFamily="2" charset="0"/>
                <a:cs typeface="Nikosh" pitchFamily="2" charset="0"/>
              </a:rPr>
              <a:t>দেশে</a:t>
            </a:r>
            <a:r>
              <a:rPr lang="en-US" sz="2800" dirty="0">
                <a:latin typeface="Nikosh" pitchFamily="2" charset="0"/>
                <a:cs typeface="Nikosh" pitchFamily="2" charset="0"/>
              </a:rPr>
              <a:t> </a:t>
            </a:r>
            <a:r>
              <a:rPr lang="en-US" sz="2800" dirty="0" err="1">
                <a:latin typeface="Nikosh" pitchFamily="2" charset="0"/>
                <a:cs typeface="Nikosh" pitchFamily="2" charset="0"/>
              </a:rPr>
              <a:t>নেটওয়ার্কের</a:t>
            </a:r>
            <a:r>
              <a:rPr lang="en-US" sz="2800" dirty="0">
                <a:latin typeface="Nikosh" pitchFamily="2" charset="0"/>
                <a:cs typeface="Nikosh" pitchFamily="2" charset="0"/>
              </a:rPr>
              <a:t> </a:t>
            </a:r>
            <a:r>
              <a:rPr lang="en-US" sz="2800" dirty="0" err="1">
                <a:latin typeface="Nikosh" pitchFamily="2" charset="0"/>
                <a:cs typeface="Nikosh" pitchFamily="2" charset="0"/>
              </a:rPr>
              <a:t>মাধ্যমে</a:t>
            </a:r>
            <a:r>
              <a:rPr lang="en-US" sz="2800" dirty="0">
                <a:latin typeface="Nikosh" pitchFamily="2" charset="0"/>
                <a:cs typeface="Nikosh" pitchFamily="2" charset="0"/>
              </a:rPr>
              <a:t> </a:t>
            </a:r>
            <a:r>
              <a:rPr lang="en-US" sz="2800" dirty="0" err="1">
                <a:latin typeface="Nikosh" pitchFamily="2" charset="0"/>
                <a:cs typeface="Nikosh" pitchFamily="2" charset="0"/>
              </a:rPr>
              <a:t>উহার</a:t>
            </a:r>
            <a:r>
              <a:rPr lang="en-US" sz="2800" dirty="0">
                <a:latin typeface="Nikosh" pitchFamily="2" charset="0"/>
                <a:cs typeface="Nikosh" pitchFamily="2" charset="0"/>
              </a:rPr>
              <a:t> </a:t>
            </a:r>
            <a:r>
              <a:rPr lang="en-US" sz="2800" dirty="0" err="1">
                <a:latin typeface="Nikosh" pitchFamily="2" charset="0"/>
                <a:cs typeface="Nikosh" pitchFamily="2" charset="0"/>
              </a:rPr>
              <a:t>সংযোগ</a:t>
            </a:r>
            <a:r>
              <a:rPr lang="en-US" sz="2800" dirty="0">
                <a:latin typeface="Nikosh" pitchFamily="2" charset="0"/>
                <a:cs typeface="Nikosh" pitchFamily="2" charset="0"/>
              </a:rPr>
              <a:t> </a:t>
            </a:r>
            <a:r>
              <a:rPr lang="en-US" sz="2800" dirty="0" err="1">
                <a:latin typeface="Nikosh" pitchFamily="2" charset="0"/>
                <a:cs typeface="Nikosh" pitchFamily="2" charset="0"/>
              </a:rPr>
              <a:t>স্থাপন</a:t>
            </a:r>
            <a:r>
              <a:rPr lang="en-US" sz="2800" dirty="0">
                <a:latin typeface="Nikosh" pitchFamily="2" charset="0"/>
                <a:cs typeface="Nikosh" pitchFamily="2" charset="0"/>
              </a:rPr>
              <a:t> </a:t>
            </a:r>
            <a:r>
              <a:rPr lang="en-US" sz="2800" dirty="0" err="1" smtClean="0">
                <a:latin typeface="Nikosh" pitchFamily="2" charset="0"/>
                <a:cs typeface="Nikosh" pitchFamily="2" charset="0"/>
              </a:rPr>
              <a:t>করিবে</a:t>
            </a:r>
            <a:r>
              <a:rPr lang="en-US" sz="2800" dirty="0" smtClean="0">
                <a:latin typeface="Nikosh" pitchFamily="2" charset="0"/>
                <a:cs typeface="Nikosh" pitchFamily="2" charset="0"/>
              </a:rPr>
              <a:t>৷</a:t>
            </a:r>
            <a:r>
              <a:rPr lang="en-US" sz="2800" dirty="0">
                <a:latin typeface="Nikosh" pitchFamily="2" charset="0"/>
                <a:cs typeface="Nikosh" pitchFamily="2" charset="0"/>
              </a:rPr>
              <a:t> </a:t>
            </a:r>
          </a:p>
          <a:p>
            <a:pPr marL="0" indent="0">
              <a:buNone/>
            </a:pPr>
            <a:r>
              <a:rPr lang="bn-IN" sz="2800" dirty="0" smtClean="0">
                <a:latin typeface="Nikosh" pitchFamily="2" charset="0"/>
                <a:cs typeface="Nikosh" pitchFamily="2" charset="0"/>
              </a:rPr>
              <a:t> </a:t>
            </a:r>
            <a:r>
              <a:rPr lang="en-US" sz="2800" dirty="0" smtClean="0">
                <a:latin typeface="Nikosh" pitchFamily="2" charset="0"/>
                <a:cs typeface="Nikosh" pitchFamily="2" charset="0"/>
              </a:rPr>
              <a:t>(</a:t>
            </a:r>
            <a:r>
              <a:rPr lang="en-US" sz="2800" dirty="0">
                <a:latin typeface="Nikosh" pitchFamily="2" charset="0"/>
                <a:cs typeface="Nikosh" pitchFamily="2" charset="0"/>
              </a:rPr>
              <a:t>৩)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কমিশন</a:t>
            </a:r>
            <a:r>
              <a:rPr lang="en-US" sz="2800" dirty="0">
                <a:latin typeface="Nikosh" pitchFamily="2" charset="0"/>
                <a:cs typeface="Nikosh" pitchFamily="2" charset="0"/>
              </a:rPr>
              <a:t>, </a:t>
            </a:r>
            <a:r>
              <a:rPr lang="en-US" sz="2800" dirty="0" err="1">
                <a:latin typeface="Nikosh" pitchFamily="2" charset="0"/>
                <a:cs typeface="Nikosh" pitchFamily="2" charset="0"/>
              </a:rPr>
              <a:t>প্রবিধান</a:t>
            </a:r>
            <a:r>
              <a:rPr lang="en-US" sz="2800" dirty="0">
                <a:latin typeface="Nikosh" pitchFamily="2" charset="0"/>
                <a:cs typeface="Nikosh" pitchFamily="2" charset="0"/>
              </a:rPr>
              <a:t> </a:t>
            </a:r>
            <a:r>
              <a:rPr lang="en-US" sz="2800" dirty="0" err="1">
                <a:latin typeface="Nikosh" pitchFamily="2" charset="0"/>
                <a:cs typeface="Nikosh" pitchFamily="2" charset="0"/>
              </a:rPr>
              <a:t>দ্বারা</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কর্তৃক</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সংরক্ষণ</a:t>
            </a:r>
            <a:r>
              <a:rPr lang="en-US" sz="2800" dirty="0">
                <a:latin typeface="Nikosh" pitchFamily="2" charset="0"/>
                <a:cs typeface="Nikosh" pitchFamily="2" charset="0"/>
              </a:rPr>
              <a:t> ও </a:t>
            </a:r>
            <a:r>
              <a:rPr lang="en-US" sz="2800" dirty="0" err="1">
                <a:latin typeface="Nikosh" pitchFamily="2" charset="0"/>
                <a:cs typeface="Nikosh" pitchFamily="2" charset="0"/>
              </a:rPr>
              <a:t>ব্যবস্থাপনার</a:t>
            </a:r>
            <a:r>
              <a:rPr lang="en-US" sz="2800" dirty="0">
                <a:latin typeface="Nikosh" pitchFamily="2" charset="0"/>
                <a:cs typeface="Nikosh" pitchFamily="2" charset="0"/>
              </a:rPr>
              <a:t> </a:t>
            </a:r>
            <a:r>
              <a:rPr lang="en-US" sz="2800" dirty="0" err="1">
                <a:latin typeface="Nikosh" pitchFamily="2" charset="0"/>
                <a:cs typeface="Nikosh" pitchFamily="2" charset="0"/>
              </a:rPr>
              <a:t>জন্য</a:t>
            </a:r>
            <a:r>
              <a:rPr lang="en-US" sz="2800" dirty="0">
                <a:latin typeface="Nikosh" pitchFamily="2" charset="0"/>
                <a:cs typeface="Nikosh" pitchFamily="2" charset="0"/>
              </a:rPr>
              <a:t> </a:t>
            </a:r>
            <a:r>
              <a:rPr lang="en-US" sz="2800" dirty="0" err="1">
                <a:latin typeface="Nikosh" pitchFamily="2" charset="0"/>
                <a:cs typeface="Nikosh" pitchFamily="2" charset="0"/>
              </a:rPr>
              <a:t>অনুসরণীয়</a:t>
            </a:r>
            <a:r>
              <a:rPr lang="en-US" sz="2800" dirty="0">
                <a:latin typeface="Nikosh" pitchFamily="2" charset="0"/>
                <a:cs typeface="Nikosh" pitchFamily="2" charset="0"/>
              </a:rPr>
              <a:t> </a:t>
            </a:r>
            <a:r>
              <a:rPr lang="en-US" sz="2800" dirty="0" err="1">
                <a:latin typeface="Nikosh" pitchFamily="2" charset="0"/>
                <a:cs typeface="Nikosh" pitchFamily="2" charset="0"/>
              </a:rPr>
              <a:t>নির্দেশনা</a:t>
            </a:r>
            <a:r>
              <a:rPr lang="en-US" sz="2800" dirty="0">
                <a:latin typeface="Nikosh" pitchFamily="2" charset="0"/>
                <a:cs typeface="Nikosh" pitchFamily="2" charset="0"/>
              </a:rPr>
              <a:t> </a:t>
            </a:r>
            <a:r>
              <a:rPr lang="en-US" sz="2800" dirty="0" err="1">
                <a:latin typeface="Nikosh" pitchFamily="2" charset="0"/>
                <a:cs typeface="Nikosh" pitchFamily="2" charset="0"/>
              </a:rPr>
              <a:t>প্রদান</a:t>
            </a:r>
            <a:r>
              <a:rPr lang="en-US" sz="2800" dirty="0">
                <a:latin typeface="Nikosh" pitchFamily="2" charset="0"/>
                <a:cs typeface="Nikosh" pitchFamily="2" charset="0"/>
              </a:rPr>
              <a:t> </a:t>
            </a:r>
            <a:r>
              <a:rPr lang="en-US" sz="2800" dirty="0" err="1">
                <a:latin typeface="Nikosh" pitchFamily="2" charset="0"/>
                <a:cs typeface="Nikosh" pitchFamily="2" charset="0"/>
              </a:rPr>
              <a:t>করিবে</a:t>
            </a:r>
            <a:r>
              <a:rPr lang="en-US" sz="2800" dirty="0">
                <a:latin typeface="Nikosh" pitchFamily="2" charset="0"/>
                <a:cs typeface="Nikosh" pitchFamily="2" charset="0"/>
              </a:rPr>
              <a:t> </a:t>
            </a:r>
            <a:r>
              <a:rPr lang="en-US" sz="2800" dirty="0" err="1">
                <a:latin typeface="Nikosh" pitchFamily="2" charset="0"/>
                <a:cs typeface="Nikosh" pitchFamily="2" charset="0"/>
              </a:rPr>
              <a:t>এবং</a:t>
            </a:r>
            <a:r>
              <a:rPr lang="en-US" sz="2800" dirty="0">
                <a:latin typeface="Nikosh" pitchFamily="2" charset="0"/>
                <a:cs typeface="Nikosh" pitchFamily="2" charset="0"/>
              </a:rPr>
              <a:t> </a:t>
            </a:r>
            <a:r>
              <a:rPr lang="en-US" sz="2800" dirty="0" err="1">
                <a:latin typeface="Nikosh" pitchFamily="2" charset="0"/>
                <a:cs typeface="Nikosh" pitchFamily="2" charset="0"/>
              </a:rPr>
              <a:t>সকল</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উহা</a:t>
            </a:r>
            <a:r>
              <a:rPr lang="en-US" sz="2800" dirty="0">
                <a:latin typeface="Nikosh" pitchFamily="2" charset="0"/>
                <a:cs typeface="Nikosh" pitchFamily="2" charset="0"/>
              </a:rPr>
              <a:t> </a:t>
            </a:r>
            <a:r>
              <a:rPr lang="en-US" sz="2800" dirty="0" err="1">
                <a:latin typeface="Nikosh" pitchFamily="2" charset="0"/>
                <a:cs typeface="Nikosh" pitchFamily="2" charset="0"/>
              </a:rPr>
              <a:t>অনুসরণ</a:t>
            </a:r>
            <a:r>
              <a:rPr lang="en-US" sz="2800" dirty="0">
                <a:latin typeface="Nikosh" pitchFamily="2" charset="0"/>
                <a:cs typeface="Nikosh" pitchFamily="2" charset="0"/>
              </a:rPr>
              <a:t> </a:t>
            </a:r>
            <a:r>
              <a:rPr lang="en-US" sz="2800" dirty="0" err="1">
                <a:latin typeface="Nikosh" pitchFamily="2" charset="0"/>
                <a:cs typeface="Nikosh" pitchFamily="2" charset="0"/>
              </a:rPr>
              <a:t>করিবে</a:t>
            </a:r>
            <a:r>
              <a:rPr lang="en-US" sz="2800" dirty="0">
                <a:latin typeface="Nikosh" pitchFamily="2" charset="0"/>
                <a:cs typeface="Nikosh" pitchFamily="2" charset="0"/>
              </a:rPr>
              <a:t>৷</a:t>
            </a:r>
          </a:p>
          <a:p>
            <a:pPr algn="just">
              <a:buNone/>
            </a:pPr>
            <a:endParaRPr lang="bn-IN" sz="2800" dirty="0" smtClean="0">
              <a:latin typeface="Nikosh" pitchFamily="2" charset="0"/>
              <a:cs typeface="Nikosh" pitchFamily="2" charset="0"/>
            </a:endParaRPr>
          </a:p>
          <a:p>
            <a:pPr algn="just">
              <a:buNone/>
            </a:pPr>
            <a:endParaRPr lang="bn-IN" sz="2800" dirty="0" smtClean="0">
              <a:latin typeface="Nikosh" pitchFamily="2" charset="0"/>
              <a:cs typeface="Nikosh" pitchFamily="2" charset="0"/>
            </a:endParaRPr>
          </a:p>
          <a:p>
            <a:pPr algn="just">
              <a:buNone/>
            </a:pPr>
            <a:endParaRPr lang="bn-IN" sz="2800" dirty="0">
              <a:latin typeface="Nikosh" pitchFamily="2" charset="0"/>
              <a:cs typeface="Nikosh" pitchFamily="2" charset="0"/>
            </a:endParaRPr>
          </a:p>
          <a:p>
            <a:pPr algn="just">
              <a:buNone/>
            </a:pPr>
            <a:endParaRPr lang="en-US" sz="2800" dirty="0">
              <a:latin typeface="Nikosh" pitchFamily="2" charset="0"/>
              <a:cs typeface="Nikosh" pitchFamily="2" charset="0"/>
            </a:endParaRPr>
          </a:p>
        </p:txBody>
      </p:sp>
      <p:sp>
        <p:nvSpPr>
          <p:cNvPr id="10242" name="AutoShape 2" descr="তথ্য অধিকার আইন (বাংলাদেশ)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47981" y="339970"/>
            <a:ext cx="10446850" cy="5662246"/>
          </a:xfrm>
        </p:spPr>
        <p:txBody>
          <a:bodyPr>
            <a:normAutofit lnSpcReduction="10000"/>
          </a:bodyPr>
          <a:lstStyle/>
          <a:p>
            <a:pPr marL="0" indent="0">
              <a:buNone/>
            </a:pPr>
            <a:r>
              <a:rPr lang="bn-IN" dirty="0" smtClean="0">
                <a:latin typeface="Nikosh" pitchFamily="2" charset="0"/>
                <a:cs typeface="Nikosh" pitchFamily="2" charset="0"/>
              </a:rPr>
              <a:t> </a:t>
            </a:r>
            <a:r>
              <a:rPr lang="en-US" sz="2800" b="1" dirty="0" err="1">
                <a:latin typeface="Nikosh" pitchFamily="2" charset="0"/>
                <a:cs typeface="Nikosh" pitchFamily="2" charset="0"/>
              </a:rPr>
              <a:t>তথ্য</a:t>
            </a:r>
            <a:r>
              <a:rPr lang="en-US" sz="2800" b="1" dirty="0">
                <a:latin typeface="Nikosh" pitchFamily="2" charset="0"/>
                <a:cs typeface="Nikosh" pitchFamily="2" charset="0"/>
              </a:rPr>
              <a:t> </a:t>
            </a:r>
            <a:r>
              <a:rPr lang="en-US" sz="2800" b="1" dirty="0" err="1">
                <a:latin typeface="Nikosh" pitchFamily="2" charset="0"/>
                <a:cs typeface="Nikosh" pitchFamily="2" charset="0"/>
              </a:rPr>
              <a:t>প্রকাশ</a:t>
            </a:r>
            <a:endParaRPr lang="en-US" sz="2800" dirty="0">
              <a:latin typeface="Nikosh" pitchFamily="2" charset="0"/>
              <a:cs typeface="Nikosh" pitchFamily="2" charset="0"/>
            </a:endParaRPr>
          </a:p>
          <a:p>
            <a:pPr marL="0" indent="0">
              <a:buNone/>
            </a:pPr>
            <a:r>
              <a:rPr lang="en-US" sz="2800" dirty="0">
                <a:latin typeface="Nikosh" pitchFamily="2" charset="0"/>
                <a:cs typeface="Nikosh" pitchFamily="2" charset="0"/>
              </a:rPr>
              <a:t>৬। (১) </a:t>
            </a:r>
            <a:r>
              <a:rPr lang="en-US" sz="2800" dirty="0" err="1">
                <a:latin typeface="Nikosh" pitchFamily="2" charset="0"/>
                <a:cs typeface="Nikosh" pitchFamily="2" charset="0"/>
              </a:rPr>
              <a:t>প্রত্যেক</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উহার</a:t>
            </a:r>
            <a:r>
              <a:rPr lang="en-US" sz="2800" dirty="0">
                <a:latin typeface="Nikosh" pitchFamily="2" charset="0"/>
                <a:cs typeface="Nikosh" pitchFamily="2" charset="0"/>
              </a:rPr>
              <a:t> </a:t>
            </a:r>
            <a:r>
              <a:rPr lang="en-US" sz="2800" dirty="0" err="1">
                <a:latin typeface="Nikosh" pitchFamily="2" charset="0"/>
                <a:cs typeface="Nikosh" pitchFamily="2" charset="0"/>
              </a:rPr>
              <a:t>গৃহীত</a:t>
            </a:r>
            <a:r>
              <a:rPr lang="en-US" sz="2800" dirty="0">
                <a:latin typeface="Nikosh" pitchFamily="2" charset="0"/>
                <a:cs typeface="Nikosh" pitchFamily="2" charset="0"/>
              </a:rPr>
              <a:t> </a:t>
            </a:r>
            <a:r>
              <a:rPr lang="en-US" sz="2800" dirty="0" err="1">
                <a:latin typeface="Nikosh" pitchFamily="2" charset="0"/>
                <a:cs typeface="Nikosh" pitchFamily="2" charset="0"/>
              </a:rPr>
              <a:t>সিদ্ধান্ত</a:t>
            </a:r>
            <a:r>
              <a:rPr lang="en-US" sz="2800" dirty="0">
                <a:latin typeface="Nikosh" pitchFamily="2" charset="0"/>
                <a:cs typeface="Nikosh" pitchFamily="2" charset="0"/>
              </a:rPr>
              <a:t>, </a:t>
            </a:r>
            <a:r>
              <a:rPr lang="en-US" sz="2800" dirty="0" err="1">
                <a:latin typeface="Nikosh" pitchFamily="2" charset="0"/>
                <a:cs typeface="Nikosh" pitchFamily="2" charset="0"/>
              </a:rPr>
              <a:t>কার্যক্রম</a:t>
            </a:r>
            <a:r>
              <a:rPr lang="en-US" sz="2800" dirty="0">
                <a:latin typeface="Nikosh" pitchFamily="2" charset="0"/>
                <a:cs typeface="Nikosh" pitchFamily="2" charset="0"/>
              </a:rPr>
              <a:t> </a:t>
            </a:r>
            <a:r>
              <a:rPr lang="en-US" sz="2800" dirty="0" err="1">
                <a:latin typeface="Nikosh" pitchFamily="2" charset="0"/>
                <a:cs typeface="Nikosh" pitchFamily="2" charset="0"/>
              </a:rPr>
              <a:t>কিংবা</a:t>
            </a:r>
            <a:r>
              <a:rPr lang="en-US" sz="2800" dirty="0">
                <a:latin typeface="Nikosh" pitchFamily="2" charset="0"/>
                <a:cs typeface="Nikosh" pitchFamily="2" charset="0"/>
              </a:rPr>
              <a:t> </a:t>
            </a:r>
            <a:r>
              <a:rPr lang="en-US" sz="2800" dirty="0" err="1">
                <a:latin typeface="Nikosh" pitchFamily="2" charset="0"/>
                <a:cs typeface="Nikosh" pitchFamily="2" charset="0"/>
              </a:rPr>
              <a:t>সম্পাদিত</a:t>
            </a:r>
            <a:r>
              <a:rPr lang="en-US" sz="2800" dirty="0">
                <a:latin typeface="Nikosh" pitchFamily="2" charset="0"/>
                <a:cs typeface="Nikosh" pitchFamily="2" charset="0"/>
              </a:rPr>
              <a:t> </a:t>
            </a:r>
            <a:r>
              <a:rPr lang="en-US" sz="2800" dirty="0" err="1">
                <a:latin typeface="Nikosh" pitchFamily="2" charset="0"/>
                <a:cs typeface="Nikosh" pitchFamily="2" charset="0"/>
              </a:rPr>
              <a:t>বা</a:t>
            </a:r>
            <a:r>
              <a:rPr lang="en-US" sz="2800" dirty="0">
                <a:latin typeface="Nikosh" pitchFamily="2" charset="0"/>
                <a:cs typeface="Nikosh" pitchFamily="2" charset="0"/>
              </a:rPr>
              <a:t> </a:t>
            </a:r>
            <a:r>
              <a:rPr lang="en-US" sz="2800" dirty="0" err="1">
                <a:latin typeface="Nikosh" pitchFamily="2" charset="0"/>
                <a:cs typeface="Nikosh" pitchFamily="2" charset="0"/>
              </a:rPr>
              <a:t>প্রস্তাবিত</a:t>
            </a:r>
            <a:r>
              <a:rPr lang="en-US" sz="2800" dirty="0">
                <a:latin typeface="Nikosh" pitchFamily="2" charset="0"/>
                <a:cs typeface="Nikosh" pitchFamily="2" charset="0"/>
              </a:rPr>
              <a:t> </a:t>
            </a:r>
            <a:r>
              <a:rPr lang="en-US" sz="2800" dirty="0" err="1">
                <a:latin typeface="Nikosh" pitchFamily="2" charset="0"/>
                <a:cs typeface="Nikosh" pitchFamily="2" charset="0"/>
              </a:rPr>
              <a:t>কর্মকান্ডের</a:t>
            </a:r>
            <a:r>
              <a:rPr lang="en-US" sz="2800" dirty="0">
                <a:latin typeface="Nikosh" pitchFamily="2" charset="0"/>
                <a:cs typeface="Nikosh" pitchFamily="2" charset="0"/>
              </a:rPr>
              <a:t> </a:t>
            </a:r>
            <a:r>
              <a:rPr lang="en-US" sz="2800" dirty="0" err="1">
                <a:latin typeface="Nikosh" pitchFamily="2" charset="0"/>
                <a:cs typeface="Nikosh" pitchFamily="2" charset="0"/>
              </a:rPr>
              <a:t>সকল</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নাগরিকগণের</a:t>
            </a:r>
            <a:r>
              <a:rPr lang="en-US" sz="2800" dirty="0">
                <a:latin typeface="Nikosh" pitchFamily="2" charset="0"/>
                <a:cs typeface="Nikosh" pitchFamily="2" charset="0"/>
              </a:rPr>
              <a:t> </a:t>
            </a:r>
            <a:r>
              <a:rPr lang="en-US" sz="2800" dirty="0" err="1">
                <a:latin typeface="Nikosh" pitchFamily="2" charset="0"/>
                <a:cs typeface="Nikosh" pitchFamily="2" charset="0"/>
              </a:rPr>
              <a:t>নিকট</a:t>
            </a:r>
            <a:r>
              <a:rPr lang="en-US" sz="2800" dirty="0">
                <a:latin typeface="Nikosh" pitchFamily="2" charset="0"/>
                <a:cs typeface="Nikosh" pitchFamily="2" charset="0"/>
              </a:rPr>
              <a:t> </a:t>
            </a:r>
            <a:r>
              <a:rPr lang="en-US" sz="2800" dirty="0" err="1">
                <a:latin typeface="Nikosh" pitchFamily="2" charset="0"/>
                <a:cs typeface="Nikosh" pitchFamily="2" charset="0"/>
              </a:rPr>
              <a:t>সহজলভ্য</a:t>
            </a:r>
            <a:r>
              <a:rPr lang="en-US" sz="2800" dirty="0">
                <a:latin typeface="Nikosh" pitchFamily="2" charset="0"/>
                <a:cs typeface="Nikosh" pitchFamily="2" charset="0"/>
              </a:rPr>
              <a:t> </a:t>
            </a:r>
            <a:r>
              <a:rPr lang="en-US" sz="2800" dirty="0" err="1">
                <a:latin typeface="Nikosh" pitchFamily="2" charset="0"/>
                <a:cs typeface="Nikosh" pitchFamily="2" charset="0"/>
              </a:rPr>
              <a:t>হয়</a:t>
            </a:r>
            <a:r>
              <a:rPr lang="en-US" sz="2800" dirty="0">
                <a:latin typeface="Nikosh" pitchFamily="2" charset="0"/>
                <a:cs typeface="Nikosh" pitchFamily="2" charset="0"/>
              </a:rPr>
              <a:t>, </a:t>
            </a:r>
            <a:r>
              <a:rPr lang="en-US" sz="2800" dirty="0" err="1">
                <a:latin typeface="Nikosh" pitchFamily="2" charset="0"/>
                <a:cs typeface="Nikosh" pitchFamily="2" charset="0"/>
              </a:rPr>
              <a:t>এইরূপে</a:t>
            </a:r>
            <a:r>
              <a:rPr lang="en-US" sz="2800" dirty="0">
                <a:latin typeface="Nikosh" pitchFamily="2" charset="0"/>
                <a:cs typeface="Nikosh" pitchFamily="2" charset="0"/>
              </a:rPr>
              <a:t> </a:t>
            </a:r>
            <a:r>
              <a:rPr lang="en-US" sz="2800" dirty="0" err="1">
                <a:latin typeface="Nikosh" pitchFamily="2" charset="0"/>
                <a:cs typeface="Nikosh" pitchFamily="2" charset="0"/>
              </a:rPr>
              <a:t>সূচিবদ্ধ</a:t>
            </a:r>
            <a:r>
              <a:rPr lang="en-US" sz="2800" dirty="0">
                <a:latin typeface="Nikosh" pitchFamily="2" charset="0"/>
                <a:cs typeface="Nikosh" pitchFamily="2" charset="0"/>
              </a:rPr>
              <a:t> </a:t>
            </a:r>
            <a:r>
              <a:rPr lang="en-US" sz="2800" dirty="0" err="1">
                <a:latin typeface="Nikosh" pitchFamily="2" charset="0"/>
                <a:cs typeface="Nikosh" pitchFamily="2" charset="0"/>
              </a:rPr>
              <a:t>করিয়া</a:t>
            </a:r>
            <a:r>
              <a:rPr lang="en-US" sz="2800" dirty="0">
                <a:latin typeface="Nikosh" pitchFamily="2" charset="0"/>
                <a:cs typeface="Nikosh" pitchFamily="2" charset="0"/>
              </a:rPr>
              <a:t> </a:t>
            </a:r>
            <a:r>
              <a:rPr lang="en-US" sz="2800" dirty="0" err="1">
                <a:latin typeface="Nikosh" pitchFamily="2" charset="0"/>
                <a:cs typeface="Nikosh" pitchFamily="2" charset="0"/>
              </a:rPr>
              <a:t>প্রকাশ</a:t>
            </a:r>
            <a:r>
              <a:rPr lang="en-US" sz="2800" dirty="0">
                <a:latin typeface="Nikosh" pitchFamily="2" charset="0"/>
                <a:cs typeface="Nikosh" pitchFamily="2" charset="0"/>
              </a:rPr>
              <a:t> ও </a:t>
            </a:r>
            <a:r>
              <a:rPr lang="en-US" sz="2800" dirty="0" err="1">
                <a:latin typeface="Nikosh" pitchFamily="2" charset="0"/>
                <a:cs typeface="Nikosh" pitchFamily="2" charset="0"/>
              </a:rPr>
              <a:t>প্রচার</a:t>
            </a:r>
            <a:r>
              <a:rPr lang="en-US" sz="2800" dirty="0">
                <a:latin typeface="Nikosh" pitchFamily="2" charset="0"/>
                <a:cs typeface="Nikosh" pitchFamily="2" charset="0"/>
              </a:rPr>
              <a:t> </a:t>
            </a:r>
            <a:r>
              <a:rPr lang="en-US" sz="2800" dirty="0" err="1">
                <a:latin typeface="Nikosh" pitchFamily="2" charset="0"/>
                <a:cs typeface="Nikosh" pitchFamily="2" charset="0"/>
              </a:rPr>
              <a:t>করিবে</a:t>
            </a:r>
            <a:r>
              <a:rPr lang="en-US" sz="2800" dirty="0">
                <a:latin typeface="Nikosh" pitchFamily="2" charset="0"/>
                <a:cs typeface="Nikosh" pitchFamily="2" charset="0"/>
              </a:rPr>
              <a:t>।</a:t>
            </a:r>
          </a:p>
          <a:p>
            <a:pPr marL="0" indent="0">
              <a:buNone/>
            </a:pPr>
            <a:r>
              <a:rPr lang="en-US" sz="2800" dirty="0" smtClean="0">
                <a:latin typeface="Nikosh" pitchFamily="2" charset="0"/>
                <a:cs typeface="Nikosh" pitchFamily="2" charset="0"/>
              </a:rPr>
              <a:t>(</a:t>
            </a:r>
            <a:r>
              <a:rPr lang="en-US" sz="2800" dirty="0">
                <a:latin typeface="Nikosh" pitchFamily="2" charset="0"/>
                <a:cs typeface="Nikosh" pitchFamily="2" charset="0"/>
              </a:rPr>
              <a:t>২) </a:t>
            </a:r>
            <a:r>
              <a:rPr lang="en-US" sz="2800" dirty="0" err="1">
                <a:latin typeface="Nikosh" pitchFamily="2" charset="0"/>
                <a:cs typeface="Nikosh" pitchFamily="2" charset="0"/>
              </a:rPr>
              <a:t>উপ-ধারা</a:t>
            </a:r>
            <a:r>
              <a:rPr lang="en-US" sz="2800" dirty="0">
                <a:latin typeface="Nikosh" pitchFamily="2" charset="0"/>
                <a:cs typeface="Nikosh" pitchFamily="2" charset="0"/>
              </a:rPr>
              <a:t> (১) </a:t>
            </a:r>
            <a:r>
              <a:rPr lang="en-US" sz="2800" dirty="0" err="1">
                <a:latin typeface="Nikosh" pitchFamily="2" charset="0"/>
                <a:cs typeface="Nikosh" pitchFamily="2" charset="0"/>
              </a:rPr>
              <a:t>এর</a:t>
            </a:r>
            <a:r>
              <a:rPr lang="en-US" sz="2800" dirty="0">
                <a:latin typeface="Nikosh" pitchFamily="2" charset="0"/>
                <a:cs typeface="Nikosh" pitchFamily="2" charset="0"/>
              </a:rPr>
              <a:t> </a:t>
            </a:r>
            <a:r>
              <a:rPr lang="en-US" sz="2800" dirty="0" err="1">
                <a:latin typeface="Nikosh" pitchFamily="2" charset="0"/>
                <a:cs typeface="Nikosh" pitchFamily="2" charset="0"/>
              </a:rPr>
              <a:t>অধীন</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প্রকাশ</a:t>
            </a:r>
            <a:r>
              <a:rPr lang="en-US" sz="2800" dirty="0">
                <a:latin typeface="Nikosh" pitchFamily="2" charset="0"/>
                <a:cs typeface="Nikosh" pitchFamily="2" charset="0"/>
              </a:rPr>
              <a:t> ও </a:t>
            </a:r>
            <a:r>
              <a:rPr lang="en-US" sz="2800" dirty="0" err="1">
                <a:latin typeface="Nikosh" pitchFamily="2" charset="0"/>
                <a:cs typeface="Nikosh" pitchFamily="2" charset="0"/>
              </a:rPr>
              <a:t>প্রচারের</a:t>
            </a:r>
            <a:r>
              <a:rPr lang="en-US" sz="2800" dirty="0">
                <a:latin typeface="Nikosh" pitchFamily="2" charset="0"/>
                <a:cs typeface="Nikosh" pitchFamily="2" charset="0"/>
              </a:rPr>
              <a:t> </a:t>
            </a:r>
            <a:r>
              <a:rPr lang="en-US" sz="2800" dirty="0" err="1">
                <a:latin typeface="Nikosh" pitchFamily="2" charset="0"/>
                <a:cs typeface="Nikosh" pitchFamily="2" charset="0"/>
              </a:rPr>
              <a:t>ক্ষেত্রে</a:t>
            </a:r>
            <a:r>
              <a:rPr lang="en-US" sz="2800" dirty="0">
                <a:latin typeface="Nikosh" pitchFamily="2" charset="0"/>
                <a:cs typeface="Nikosh" pitchFamily="2" charset="0"/>
              </a:rPr>
              <a:t> </a:t>
            </a:r>
            <a:r>
              <a:rPr lang="en-US" sz="2800" dirty="0" err="1">
                <a:latin typeface="Nikosh" pitchFamily="2" charset="0"/>
                <a:cs typeface="Nikosh" pitchFamily="2" charset="0"/>
              </a:rPr>
              <a:t>কোন</a:t>
            </a:r>
            <a:r>
              <a:rPr lang="en-US" sz="2800" dirty="0">
                <a:latin typeface="Nikosh" pitchFamily="2" charset="0"/>
                <a:cs typeface="Nikosh" pitchFamily="2" charset="0"/>
              </a:rPr>
              <a:t> </a:t>
            </a:r>
            <a:r>
              <a:rPr lang="en-US" sz="2800" dirty="0" err="1">
                <a:latin typeface="Nikosh" pitchFamily="2" charset="0"/>
                <a:cs typeface="Nikosh" pitchFamily="2" charset="0"/>
              </a:rPr>
              <a:t>কর্তৃপক্ষ</a:t>
            </a:r>
            <a:r>
              <a:rPr lang="en-US" sz="2800" dirty="0">
                <a:latin typeface="Nikosh" pitchFamily="2" charset="0"/>
                <a:cs typeface="Nikosh" pitchFamily="2" charset="0"/>
              </a:rPr>
              <a:t> </a:t>
            </a:r>
            <a:r>
              <a:rPr lang="en-US" sz="2800" dirty="0" err="1">
                <a:latin typeface="Nikosh" pitchFamily="2" charset="0"/>
                <a:cs typeface="Nikosh" pitchFamily="2" charset="0"/>
              </a:rPr>
              <a:t>কোন</a:t>
            </a:r>
            <a:r>
              <a:rPr lang="en-US" sz="2800" dirty="0">
                <a:latin typeface="Nikosh" pitchFamily="2" charset="0"/>
                <a:cs typeface="Nikosh" pitchFamily="2" charset="0"/>
              </a:rPr>
              <a:t> </a:t>
            </a:r>
            <a:r>
              <a:rPr lang="en-US" sz="2800" dirty="0" err="1">
                <a:latin typeface="Nikosh" pitchFamily="2" charset="0"/>
                <a:cs typeface="Nikosh" pitchFamily="2" charset="0"/>
              </a:rPr>
              <a:t>তথ্য</a:t>
            </a:r>
            <a:r>
              <a:rPr lang="en-US" sz="2800" dirty="0">
                <a:latin typeface="Nikosh" pitchFamily="2" charset="0"/>
                <a:cs typeface="Nikosh" pitchFamily="2" charset="0"/>
              </a:rPr>
              <a:t> </a:t>
            </a:r>
            <a:r>
              <a:rPr lang="en-US" sz="2800" dirty="0" err="1">
                <a:latin typeface="Nikosh" pitchFamily="2" charset="0"/>
                <a:cs typeface="Nikosh" pitchFamily="2" charset="0"/>
              </a:rPr>
              <a:t>গোপন</a:t>
            </a:r>
            <a:r>
              <a:rPr lang="en-US" sz="2800" dirty="0">
                <a:latin typeface="Nikosh" pitchFamily="2" charset="0"/>
                <a:cs typeface="Nikosh" pitchFamily="2" charset="0"/>
              </a:rPr>
              <a:t> </a:t>
            </a:r>
            <a:r>
              <a:rPr lang="en-US" sz="2800" dirty="0" err="1">
                <a:latin typeface="Nikosh" pitchFamily="2" charset="0"/>
                <a:cs typeface="Nikosh" pitchFamily="2" charset="0"/>
              </a:rPr>
              <a:t>করিতে</a:t>
            </a:r>
            <a:r>
              <a:rPr lang="en-US" sz="2800" dirty="0">
                <a:latin typeface="Nikosh" pitchFamily="2" charset="0"/>
                <a:cs typeface="Nikosh" pitchFamily="2" charset="0"/>
              </a:rPr>
              <a:t> </a:t>
            </a:r>
            <a:r>
              <a:rPr lang="en-US" sz="2800" dirty="0" err="1">
                <a:latin typeface="Nikosh" pitchFamily="2" charset="0"/>
                <a:cs typeface="Nikosh" pitchFamily="2" charset="0"/>
              </a:rPr>
              <a:t>বা</a:t>
            </a:r>
            <a:r>
              <a:rPr lang="en-US" sz="2800" dirty="0">
                <a:latin typeface="Nikosh" pitchFamily="2" charset="0"/>
                <a:cs typeface="Nikosh" pitchFamily="2" charset="0"/>
              </a:rPr>
              <a:t> </a:t>
            </a:r>
            <a:r>
              <a:rPr lang="en-US" sz="2800" dirty="0" err="1">
                <a:latin typeface="Nikosh" pitchFamily="2" charset="0"/>
                <a:cs typeface="Nikosh" pitchFamily="2" charset="0"/>
              </a:rPr>
              <a:t>উহার</a:t>
            </a:r>
            <a:r>
              <a:rPr lang="en-US" sz="2800" dirty="0">
                <a:latin typeface="Nikosh" pitchFamily="2" charset="0"/>
                <a:cs typeface="Nikosh" pitchFamily="2" charset="0"/>
              </a:rPr>
              <a:t> </a:t>
            </a:r>
            <a:r>
              <a:rPr lang="en-US" sz="2800" dirty="0" err="1">
                <a:latin typeface="Nikosh" pitchFamily="2" charset="0"/>
                <a:cs typeface="Nikosh" pitchFamily="2" charset="0"/>
              </a:rPr>
              <a:t>সহজলভ্যতাকে</a:t>
            </a:r>
            <a:r>
              <a:rPr lang="en-US" sz="2800" dirty="0">
                <a:latin typeface="Nikosh" pitchFamily="2" charset="0"/>
                <a:cs typeface="Nikosh" pitchFamily="2" charset="0"/>
              </a:rPr>
              <a:t> </a:t>
            </a:r>
            <a:r>
              <a:rPr lang="en-US" sz="2800" dirty="0" err="1">
                <a:latin typeface="Nikosh" pitchFamily="2" charset="0"/>
                <a:cs typeface="Nikosh" pitchFamily="2" charset="0"/>
              </a:rPr>
              <a:t>সঙ্কুচিত</a:t>
            </a:r>
            <a:r>
              <a:rPr lang="en-US" sz="2800" dirty="0">
                <a:latin typeface="Nikosh" pitchFamily="2" charset="0"/>
                <a:cs typeface="Nikosh" pitchFamily="2" charset="0"/>
              </a:rPr>
              <a:t> </a:t>
            </a:r>
            <a:r>
              <a:rPr lang="en-US" sz="2800" dirty="0" err="1">
                <a:latin typeface="Nikosh" pitchFamily="2" charset="0"/>
                <a:cs typeface="Nikosh" pitchFamily="2" charset="0"/>
              </a:rPr>
              <a:t>করিতে</a:t>
            </a:r>
            <a:r>
              <a:rPr lang="en-US" sz="2800" dirty="0">
                <a:latin typeface="Nikosh" pitchFamily="2" charset="0"/>
                <a:cs typeface="Nikosh" pitchFamily="2" charset="0"/>
              </a:rPr>
              <a:t> </a:t>
            </a:r>
            <a:r>
              <a:rPr lang="en-US" sz="2800" dirty="0" err="1">
                <a:latin typeface="Nikosh" pitchFamily="2" charset="0"/>
                <a:cs typeface="Nikosh" pitchFamily="2" charset="0"/>
              </a:rPr>
              <a:t>পারিবে</a:t>
            </a:r>
            <a:r>
              <a:rPr lang="en-US" sz="2800" dirty="0">
                <a:latin typeface="Nikosh" pitchFamily="2" charset="0"/>
                <a:cs typeface="Nikosh" pitchFamily="2" charset="0"/>
              </a:rPr>
              <a:t> </a:t>
            </a:r>
            <a:r>
              <a:rPr lang="en-US" sz="2800" dirty="0" err="1">
                <a:latin typeface="Nikosh" pitchFamily="2" charset="0"/>
                <a:cs typeface="Nikosh" pitchFamily="2" charset="0"/>
              </a:rPr>
              <a:t>না</a:t>
            </a:r>
            <a:r>
              <a:rPr lang="en-US" sz="2800" dirty="0" smtClean="0">
                <a:latin typeface="Nikosh" pitchFamily="2" charset="0"/>
                <a:cs typeface="Nikosh" pitchFamily="2" charset="0"/>
              </a:rPr>
              <a:t>।</a:t>
            </a:r>
          </a:p>
          <a:p>
            <a:pPr>
              <a:buNone/>
            </a:pPr>
            <a:r>
              <a:rPr lang="as-IN" sz="2800" dirty="0" smtClean="0">
                <a:latin typeface="Nikosh" pitchFamily="2" charset="0"/>
                <a:cs typeface="Nikosh" pitchFamily="2" charset="0"/>
              </a:rPr>
              <a:t>৩) প্রত্যেক কর্তৃপক্ষ প্রতিবছর একটি প্রতিবেদন প্রকাশ করিবে যাহাতে নিম্নলিখিত তথ্যসমূহ অন্তর্ভুক্ত থাকিবে, যথা :-</a:t>
            </a:r>
          </a:p>
          <a:p>
            <a:r>
              <a:rPr lang="as-IN" sz="2800" dirty="0" smtClean="0">
                <a:latin typeface="Nikosh" pitchFamily="2" charset="0"/>
                <a:cs typeface="Nikosh" pitchFamily="2" charset="0"/>
              </a:rPr>
              <a:t> (ক) কর্তৃপক্ষের সাংগঠনিক কাঠামোর বিবরণ, কার্যক্রম, কর্মকর্তা-কর্মচারীগণের দায়িত্ব এবং সিদ্ধান্ত গ্রহণ প্রক্রিয়ার বিবরণ বা পদ্ধতি;</a:t>
            </a:r>
          </a:p>
          <a:p>
            <a:r>
              <a:rPr lang="as-IN" sz="2800" dirty="0" smtClean="0">
                <a:latin typeface="Nikosh" pitchFamily="2" charset="0"/>
                <a:cs typeface="Nikosh" pitchFamily="2" charset="0"/>
              </a:rPr>
              <a:t> (খ) কর্তৃপক্ষের সকল নিয়ম-কানুন, আইন, অধ্যাদেশ, বিধিমালা, প্রবিধানমালা, প্রজ্ঞাপন, নির্দেশনা, ম্যানুয়্যাল, ইত্যাদির তালিকাসহ উহার নিকট রক্ষিত তথ্যসমূহের শ্রেণী- বিন্যাস;</a:t>
            </a:r>
            <a:endParaRPr lang="en-US" sz="2800" dirty="0">
              <a:latin typeface="Nikosh" pitchFamily="2" charset="0"/>
              <a:cs typeface="Nikosh" pitchFamily="2" charset="0"/>
            </a:endParaRPr>
          </a:p>
          <a:p>
            <a:pPr marL="0" indent="0">
              <a:buNone/>
            </a:pPr>
            <a:endParaRPr lang="en-US" sz="2800" dirty="0">
              <a:latin typeface="Nikosh" pitchFamily="2" charset="0"/>
              <a:cs typeface="Nikosh" pitchFamily="2" charset="0"/>
            </a:endParaRPr>
          </a:p>
          <a:p>
            <a:pPr marL="0" indent="0">
              <a:buNone/>
            </a:pPr>
            <a:endParaRPr lang="bn-IN" sz="2800" b="1" dirty="0" smtClean="0">
              <a:latin typeface="Nikosh" pitchFamily="2" charset="0"/>
              <a:cs typeface="Nikosh" pitchFamily="2" charset="0"/>
            </a:endParaRPr>
          </a:p>
          <a:p>
            <a:pPr marL="0" indent="0">
              <a:buNone/>
            </a:pPr>
            <a:endParaRPr lang="en-US" sz="2800" dirty="0">
              <a:latin typeface="Nikosh" pitchFamily="2" charset="0"/>
              <a:cs typeface="Nikosh" pitchFamily="2" charset="0"/>
            </a:endParaRPr>
          </a:p>
          <a:p>
            <a:pPr marL="0" indent="0">
              <a:buNone/>
            </a:pPr>
            <a:endParaRPr lang="en-US" sz="2800" dirty="0">
              <a:latin typeface="Nikosh" pitchFamily="2" charset="0"/>
              <a:cs typeface="Nikosh" pitchFamily="2" charset="0"/>
            </a:endParaRPr>
          </a:p>
          <a:p>
            <a:pPr algn="just">
              <a:buNone/>
            </a:pPr>
            <a:endParaRPr lang="bn-IN" sz="2800" dirty="0" smtClean="0">
              <a:latin typeface="Nikosh" pitchFamily="2" charset="0"/>
              <a:cs typeface="Nikosh" pitchFamily="2" charset="0"/>
            </a:endParaRPr>
          </a:p>
          <a:p>
            <a:pPr algn="just">
              <a:buNone/>
            </a:pPr>
            <a:endParaRPr lang="bn-IN" sz="2800" dirty="0" smtClean="0">
              <a:latin typeface="Nikosh" pitchFamily="2" charset="0"/>
              <a:cs typeface="Nikosh" pitchFamily="2" charset="0"/>
            </a:endParaRPr>
          </a:p>
          <a:p>
            <a:pPr algn="just">
              <a:buNone/>
            </a:pPr>
            <a:endParaRPr lang="bn-IN" sz="2800" dirty="0">
              <a:latin typeface="Nikosh" pitchFamily="2" charset="0"/>
              <a:cs typeface="Nikosh" pitchFamily="2" charset="0"/>
            </a:endParaRPr>
          </a:p>
          <a:p>
            <a:pPr algn="just">
              <a:buNone/>
            </a:pPr>
            <a:endParaRPr lang="en-US" sz="2800" dirty="0">
              <a:latin typeface="Nikosh" pitchFamily="2" charset="0"/>
              <a:cs typeface="Nikosh" pitchFamily="2" charset="0"/>
            </a:endParaRPr>
          </a:p>
        </p:txBody>
      </p:sp>
      <p:sp>
        <p:nvSpPr>
          <p:cNvPr id="10242" name="AutoShape 2" descr="তথ্য অধিকার আইন (বাংলাদেশ)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4648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Nikosh" pitchFamily="2" charset="0"/>
                <a:cs typeface="Nikosh" pitchFamily="2" charset="0"/>
              </a:rPr>
              <a:t>তথ্য</a:t>
            </a:r>
            <a:r>
              <a:rPr lang="en-US" b="1" dirty="0" smtClean="0">
                <a:latin typeface="Nikosh" pitchFamily="2" charset="0"/>
                <a:cs typeface="Nikosh" pitchFamily="2" charset="0"/>
              </a:rPr>
              <a:t> </a:t>
            </a:r>
            <a:r>
              <a:rPr lang="en-US" b="1" dirty="0" err="1" smtClean="0">
                <a:latin typeface="Nikosh" pitchFamily="2" charset="0"/>
                <a:cs typeface="Nikosh" pitchFamily="2" charset="0"/>
              </a:rPr>
              <a:t>প্রকাশ</a:t>
            </a:r>
            <a:r>
              <a:rPr lang="en-US" b="1" dirty="0" smtClean="0">
                <a:latin typeface="Nikosh" pitchFamily="2" charset="0"/>
                <a:cs typeface="Nikosh" pitchFamily="2" charset="0"/>
              </a:rPr>
              <a:t>…</a:t>
            </a:r>
            <a:endParaRPr lang="en-US" dirty="0"/>
          </a:p>
        </p:txBody>
      </p:sp>
      <p:sp>
        <p:nvSpPr>
          <p:cNvPr id="3" name="Content Placeholder 2"/>
          <p:cNvSpPr>
            <a:spLocks noGrp="1"/>
          </p:cNvSpPr>
          <p:nvPr>
            <p:ph idx="1"/>
          </p:nvPr>
        </p:nvSpPr>
        <p:spPr>
          <a:xfrm>
            <a:off x="1065214" y="1752599"/>
            <a:ext cx="10130324" cy="4402015"/>
          </a:xfrm>
        </p:spPr>
        <p:txBody>
          <a:bodyPr>
            <a:normAutofit/>
          </a:bodyPr>
          <a:lstStyle/>
          <a:p>
            <a:r>
              <a:rPr lang="as-IN" sz="2600" dirty="0" smtClean="0">
                <a:latin typeface="Nikosh" pitchFamily="2" charset="0"/>
                <a:cs typeface="Nikosh" pitchFamily="2" charset="0"/>
              </a:rPr>
              <a:t>(গ) কর্তৃপক্ষের নিকট হইতে কোন ব্যক্তি যে সকল শর্তে লাইসেন্স, পারমিট, অনুদান, বরাদ্দ, সম্মতি, অনুমোদন বা অন্য কোন প্রকার সুবিধা গ্রহণ করিতে পারিবেন উহার বিবরণ এবং উক্তরূপ শর্তের কারণে তাহার সহিত কোন প্রকার লেনদেন বা চুক্তি সম্পাদনের প্রয়োজন হইলে সেই সকল শর্তের বিবরণ;</a:t>
            </a:r>
          </a:p>
          <a:p>
            <a:r>
              <a:rPr lang="as-IN" sz="2600" dirty="0" smtClean="0">
                <a:latin typeface="Nikosh" pitchFamily="2" charset="0"/>
                <a:cs typeface="Nikosh" pitchFamily="2" charset="0"/>
              </a:rPr>
              <a:t>(ঘ) নাগরিকদের তথ্য অধিকার নিশ্চিত করিবার জন্য প্রদত্ত সুবিধাদির বিবরণ এবং দায়িত্বপ্রাপ্ত কর্মকর্তার নাম, পদবী, ঠিকানা এবং, প্রযোজ্য ক্ষেত্রে, ফ্যাক্স নম্বর ও ই-মেইল ঠিকানা।</a:t>
            </a:r>
            <a:endParaRPr lang="en-US" sz="2600" dirty="0" smtClean="0">
              <a:latin typeface="Nikosh" pitchFamily="2" charset="0"/>
              <a:cs typeface="Nikosh" pitchFamily="2" charset="0"/>
            </a:endParaRPr>
          </a:p>
          <a:p>
            <a:r>
              <a:rPr lang="as-IN" sz="2600" dirty="0" smtClean="0">
                <a:latin typeface="Nikosh" pitchFamily="2" charset="0"/>
                <a:cs typeface="Nikosh" pitchFamily="2" charset="0"/>
              </a:rPr>
              <a:t>(৪) কর্তৃপক্ষ গুরুত্বপূর্ণ কোন নীতি প্রণয়ন বা সিদ্ধান্ত গ্রহণ করিলে ঐ সকল নীতি ও সিদ্ধান্ত প্রকাশ করিবে এবং, প্রয়োজনে, ঐ সকল নীতি ও সিদ্ধান্ত গ্রহণের সমর্থনে যুক্তি ও কারণ ব্যাখ্যা করিবে।</a:t>
            </a:r>
          </a:p>
          <a:p>
            <a:endParaRPr lang="en-US" sz="2600" dirty="0" smtClean="0">
              <a:latin typeface="Nikosh" pitchFamily="2" charset="0"/>
              <a:cs typeface="Nikosh" pitchFamily="2" charset="0"/>
            </a:endParaRPr>
          </a:p>
          <a:p>
            <a:endParaRPr lang="en-US" sz="2600"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Nikosh" pitchFamily="2" charset="0"/>
                <a:cs typeface="Nikosh" pitchFamily="2" charset="0"/>
              </a:rPr>
              <a:t>তথ্য</a:t>
            </a:r>
            <a:r>
              <a:rPr lang="en-US" b="1" dirty="0" smtClean="0">
                <a:latin typeface="Nikosh" pitchFamily="2" charset="0"/>
                <a:cs typeface="Nikosh" pitchFamily="2" charset="0"/>
              </a:rPr>
              <a:t> </a:t>
            </a:r>
            <a:r>
              <a:rPr lang="en-US" b="1" dirty="0" err="1" smtClean="0">
                <a:latin typeface="Nikosh" pitchFamily="2" charset="0"/>
                <a:cs typeface="Nikosh" pitchFamily="2" charset="0"/>
              </a:rPr>
              <a:t>প্রকাশ</a:t>
            </a:r>
            <a:r>
              <a:rPr lang="en-US" b="1" dirty="0" smtClean="0">
                <a:latin typeface="Nikosh" pitchFamily="2" charset="0"/>
                <a:cs typeface="Nikosh" pitchFamily="2" charset="0"/>
              </a:rPr>
              <a:t>…..</a:t>
            </a:r>
            <a:endParaRPr lang="en-US" dirty="0"/>
          </a:p>
        </p:txBody>
      </p:sp>
      <p:sp>
        <p:nvSpPr>
          <p:cNvPr id="3" name="Content Placeholder 2"/>
          <p:cNvSpPr>
            <a:spLocks noGrp="1"/>
          </p:cNvSpPr>
          <p:nvPr>
            <p:ph idx="1"/>
          </p:nvPr>
        </p:nvSpPr>
        <p:spPr/>
        <p:txBody>
          <a:bodyPr>
            <a:normAutofit/>
          </a:bodyPr>
          <a:lstStyle/>
          <a:p>
            <a:r>
              <a:rPr lang="as-IN" sz="2600" dirty="0" smtClean="0">
                <a:latin typeface="Nikosh" pitchFamily="2" charset="0"/>
                <a:cs typeface="Nikosh" pitchFamily="2" charset="0"/>
              </a:rPr>
              <a:t>(৫) এই ধারার অধীন কর্তৃপক্ষ কর্তৃক প্রণীত প্রতিবেদন বিনামূল্যে সর্বসাধারণের পরিদর্শনের জন্য সহজলভ্য করিতে হইবে এবং উহার কপি নামমাত্র মূল্যে বিক্রয়ের জন্য মজুদ রাখিতে হইবে।</a:t>
            </a:r>
          </a:p>
          <a:p>
            <a:r>
              <a:rPr lang="as-IN" sz="2600" dirty="0" smtClean="0">
                <a:latin typeface="Nikosh" pitchFamily="2" charset="0"/>
                <a:cs typeface="Nikosh" pitchFamily="2" charset="0"/>
              </a:rPr>
              <a:t>(৬) কর্তৃপক্ষ কর্তৃক প্রকাশিত সকল প্রকাশনা জনগণের নিকট উপযুক্ত মূল্যে সহজলভ্য করিতে হইবে।</a:t>
            </a:r>
          </a:p>
          <a:p>
            <a:r>
              <a:rPr lang="as-IN" sz="2600" dirty="0" smtClean="0">
                <a:latin typeface="Nikosh" pitchFamily="2" charset="0"/>
                <a:cs typeface="Nikosh" pitchFamily="2" charset="0"/>
              </a:rPr>
              <a:t>(৭) কর্তৃপক্ষ জনগুরুত্বপূর্ণ বিষয়াদি প্রেস বিজ্ঞপ্তির মাধ্যমে অথবা অন্য কোন পন্থায় প্রচার বা প্রকাশ করিবে।</a:t>
            </a:r>
          </a:p>
          <a:p>
            <a:r>
              <a:rPr lang="as-IN" sz="2600" dirty="0" smtClean="0">
                <a:latin typeface="Nikosh" pitchFamily="2" charset="0"/>
                <a:cs typeface="Nikosh" pitchFamily="2" charset="0"/>
              </a:rPr>
              <a:t> </a:t>
            </a:r>
            <a:r>
              <a:rPr lang="en-US" sz="2600" dirty="0" smtClean="0">
                <a:latin typeface="Nikosh" pitchFamily="2" charset="0"/>
                <a:cs typeface="Nikosh" pitchFamily="2" charset="0"/>
              </a:rPr>
              <a:t>(</a:t>
            </a:r>
            <a:r>
              <a:rPr lang="as-IN" sz="2600" dirty="0" smtClean="0">
                <a:latin typeface="Nikosh" pitchFamily="2" charset="0"/>
                <a:cs typeface="Nikosh" pitchFamily="2" charset="0"/>
              </a:rPr>
              <a:t>৮) তথ্য কমিশন, প্রবিধান দ্বারা, কর্তৃপক্ষ কর্তৃক তথ্য প্রকাশ, প্রচার ও প্রাপ্তির জন্য অনুসরণীয় নির্দেশনা প্রদান করিবে এবং সকল কর্তৃপক্ষ উহা অনুসরণ করিবে।</a:t>
            </a:r>
          </a:p>
          <a:p>
            <a:endParaRPr lang="en-US" sz="2600"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b="1" dirty="0" smtClean="0"/>
              <a:t>কতিপয় তথ্য প্রকাশ বা প্রদান বাধ্যতামূলক নয়</a:t>
            </a:r>
            <a:endParaRPr lang="en-US" dirty="0"/>
          </a:p>
        </p:txBody>
      </p:sp>
      <p:sp>
        <p:nvSpPr>
          <p:cNvPr id="3" name="Content Placeholder 2"/>
          <p:cNvSpPr>
            <a:spLocks noGrp="1"/>
          </p:cNvSpPr>
          <p:nvPr>
            <p:ph idx="1"/>
          </p:nvPr>
        </p:nvSpPr>
        <p:spPr/>
        <p:txBody>
          <a:bodyPr>
            <a:normAutofit/>
          </a:bodyPr>
          <a:lstStyle/>
          <a:p>
            <a:r>
              <a:rPr lang="as-IN" sz="2600" dirty="0" smtClean="0">
                <a:latin typeface="Nikosh" pitchFamily="2" charset="0"/>
                <a:cs typeface="Nikosh" pitchFamily="2" charset="0"/>
              </a:rPr>
              <a:t>৭৷ এই আইনের অন্যান্য বিধানাবলীতে যাহা কিছুই থাকুক না কেন, কোন কর্তৃপক্ষ কোন নাগরিককে নিম্নলিখিত তথ্যসমূহ প্রদান করিতে বাধ্য থাকিবে না, যথাঃ –</a:t>
            </a:r>
          </a:p>
          <a:p>
            <a:r>
              <a:rPr lang="as-IN" sz="2600" dirty="0" smtClean="0">
                <a:latin typeface="Nikosh" pitchFamily="2" charset="0"/>
                <a:cs typeface="Nikosh" pitchFamily="2" charset="0"/>
              </a:rPr>
              <a:t>(ক) কোন তথ্য প্রকাশের ফলে বাংলাদেশের নিরাপত্তা, অখণ্ডতা ও সার্বভৌমত্বের প্রতি হুমকি হইতে পারে এইরূপ তথ্য;</a:t>
            </a:r>
          </a:p>
          <a:p>
            <a:pPr>
              <a:buNone/>
            </a:pPr>
            <a:r>
              <a:rPr lang="as-IN" sz="2600" dirty="0" smtClean="0">
                <a:latin typeface="Nikosh" pitchFamily="2" charset="0"/>
                <a:cs typeface="Nikosh" pitchFamily="2" charset="0"/>
              </a:rPr>
              <a:t> (খ) পররাষ্ট্রনীতির কোন বিষয় যাহার দ্বারা বিদেশী রাষ্ট্রের অথবা আন্তর্জাতিক কোন সংস্থা বা আঞ্চলিক কোন জোট বা সংগঠনের সহিত বিদ্যমান সম্পর্ক ক্ষুণ্ন হইতে পারে এইরূপ তথ্য;</a:t>
            </a:r>
          </a:p>
          <a:p>
            <a:endParaRPr lang="en-US" sz="2600" dirty="0">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f03431377_win3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779</TotalTime>
  <Words>1182</Words>
  <Application>Microsoft Office PowerPoint</Application>
  <PresentationFormat>Widescreen</PresentationFormat>
  <Paragraphs>196</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Nikosh</vt:lpstr>
      <vt:lpstr>Segoe Print</vt:lpstr>
      <vt:lpstr>Wingdings</vt:lpstr>
      <vt:lpstr>tf03431377_win32</vt:lpstr>
      <vt:lpstr>তথ্য অধিকার আইন, ২০০৯ (২০০৯ সনের ২০ নং আইন)</vt:lpstr>
      <vt:lpstr>তথ্য অধিকার আইন, ২০০৯ এর সংক্ষিপ্তসার</vt:lpstr>
      <vt:lpstr>তথ্য অধিকার আইন, ২০০৯ এর সংক্ষিপ্তসার (চলমান..)</vt:lpstr>
      <vt:lpstr>     প্রথম অধ্যয়    প্রারম্ভিক</vt:lpstr>
      <vt:lpstr> দ্বিতীয় অধ্যায় তথ্য অধিকার, তথ্য সংরক্ষণ, প্রকাশ ও প্রাপ্তি </vt:lpstr>
      <vt:lpstr>PowerPoint Presentation</vt:lpstr>
      <vt:lpstr>তথ্য প্রকাশ…</vt:lpstr>
      <vt:lpstr>তথ্য প্রকাশ…..</vt:lpstr>
      <vt:lpstr>কতিপয় তথ্য প্রকাশ বা প্রদান বাধ্যতামূলক নয়</vt:lpstr>
      <vt:lpstr>কতিপয় তথ্য প্রকাশ বা প্রদান বাধ্যতামূলক নয়…….</vt:lpstr>
      <vt:lpstr>কতিপয় তথ্য প্রকাশ বা প্রদান বাধ্যতামূলক নয়…….</vt:lpstr>
      <vt:lpstr>কতিপয় তথ্য প্রকাশ বা প্রদান বাধ্যতামূলক নয়…….</vt:lpstr>
      <vt:lpstr>কতিপয় তথ্য প্রকাশ বা প্রদান বাধ্যতামূলক নয়…….</vt:lpstr>
      <vt:lpstr>PowerPoint Presentation</vt:lpstr>
      <vt:lpstr> তথ্য প্রাপ্তির অনুরোধ….</vt:lpstr>
      <vt:lpstr>তৃতীয় অধ্যায় দায়িত্বপ্রাপ্ত কর্মকর্তা </vt:lpstr>
      <vt:lpstr>চতুর্থ অধ্যায় তথ্য কমিশন প্রতিষ্ঠা, ইত্যাদি</vt:lpstr>
      <vt:lpstr>চতুর্থ অধ্যায় তথ্য কমিশন প্রতিষ্ঠা, ইত্যাদি</vt:lpstr>
      <vt:lpstr>    পঞ্চম অধ্যায় তথ্য কমিশনের আর্থিক বিষয়াদি </vt:lpstr>
      <vt:lpstr>ষষ্ঠ অধ্যায় তথ্য কমিশনের কর্মকর্তা ও কর্মচারী </vt:lpstr>
      <vt:lpstr>সপ্তম অধ্যায় আপীল, অভিযোগ, ইত্যাদি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তথ্য অধিকার আইন, ২০০৯</dc:title>
  <dc:creator>SUYEB AL BAKAR</dc:creator>
  <cp:lastModifiedBy>user</cp:lastModifiedBy>
  <cp:revision>89</cp:revision>
  <cp:lastPrinted>2021-10-03T10:36:40Z</cp:lastPrinted>
  <dcterms:created xsi:type="dcterms:W3CDTF">2021-09-30T10:01:38Z</dcterms:created>
  <dcterms:modified xsi:type="dcterms:W3CDTF">2023-05-18T09:30:05Z</dcterms:modified>
</cp:coreProperties>
</file>