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51"/>
  </p:notesMasterIdLst>
  <p:handoutMasterIdLst>
    <p:handoutMasterId r:id="rId52"/>
  </p:handoutMasterIdLst>
  <p:sldIdLst>
    <p:sldId id="256" r:id="rId2"/>
    <p:sldId id="297" r:id="rId3"/>
    <p:sldId id="298" r:id="rId4"/>
    <p:sldId id="345" r:id="rId5"/>
    <p:sldId id="314" r:id="rId6"/>
    <p:sldId id="312" r:id="rId7"/>
    <p:sldId id="300" r:id="rId8"/>
    <p:sldId id="301" r:id="rId9"/>
    <p:sldId id="302" r:id="rId10"/>
    <p:sldId id="303" r:id="rId11"/>
    <p:sldId id="304" r:id="rId12"/>
    <p:sldId id="305" r:id="rId13"/>
    <p:sldId id="307" r:id="rId14"/>
    <p:sldId id="308" r:id="rId15"/>
    <p:sldId id="268" r:id="rId16"/>
    <p:sldId id="269" r:id="rId17"/>
    <p:sldId id="346" r:id="rId18"/>
    <p:sldId id="347" r:id="rId19"/>
    <p:sldId id="348" r:id="rId20"/>
    <p:sldId id="351" r:id="rId21"/>
    <p:sldId id="349" r:id="rId22"/>
    <p:sldId id="350" r:id="rId23"/>
    <p:sldId id="270" r:id="rId24"/>
    <p:sldId id="316" r:id="rId25"/>
    <p:sldId id="317" r:id="rId26"/>
    <p:sldId id="318" r:id="rId27"/>
    <p:sldId id="319" r:id="rId28"/>
    <p:sldId id="340" r:id="rId29"/>
    <p:sldId id="341" r:id="rId30"/>
    <p:sldId id="342" r:id="rId31"/>
    <p:sldId id="343" r:id="rId32"/>
    <p:sldId id="324" r:id="rId33"/>
    <p:sldId id="344" r:id="rId34"/>
    <p:sldId id="326" r:id="rId35"/>
    <p:sldId id="327" r:id="rId36"/>
    <p:sldId id="328" r:id="rId37"/>
    <p:sldId id="329" r:id="rId38"/>
    <p:sldId id="330" r:id="rId39"/>
    <p:sldId id="331" r:id="rId40"/>
    <p:sldId id="332" r:id="rId41"/>
    <p:sldId id="333" r:id="rId42"/>
    <p:sldId id="334" r:id="rId43"/>
    <p:sldId id="335" r:id="rId44"/>
    <p:sldId id="336" r:id="rId45"/>
    <p:sldId id="337" r:id="rId46"/>
    <p:sldId id="338" r:id="rId47"/>
    <p:sldId id="339" r:id="rId48"/>
    <p:sldId id="313" r:id="rId49"/>
    <p:sldId id="294" r:id="rId50"/>
  </p:sldIdLst>
  <p:sldSz cx="9144000" cy="6858000" type="screen4x3"/>
  <p:notesSz cx="6815138"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26" autoAdjust="0"/>
    <p:restoredTop sz="94624" autoAdjust="0"/>
  </p:normalViewPr>
  <p:slideViewPr>
    <p:cSldViewPr>
      <p:cViewPr varScale="1">
        <p:scale>
          <a:sx n="69" d="100"/>
          <a:sy n="69" d="100"/>
        </p:scale>
        <p:origin x="-144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904" y="-108"/>
      </p:cViewPr>
      <p:guideLst>
        <p:guide orient="horz" pos="3132"/>
        <p:guide pos="2147"/>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3124" cy="4968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60474" y="0"/>
            <a:ext cx="2953124" cy="496866"/>
          </a:xfrm>
          <a:prstGeom prst="rect">
            <a:avLst/>
          </a:prstGeom>
        </p:spPr>
        <p:txBody>
          <a:bodyPr vert="horz" lIns="91440" tIns="45720" rIns="91440" bIns="45720" rtlCol="0"/>
          <a:lstStyle>
            <a:lvl1pPr algn="r">
              <a:defRPr sz="1200"/>
            </a:lvl1pPr>
          </a:lstStyle>
          <a:p>
            <a:fld id="{07FD5C68-129D-4FA4-A149-6E98498B2508}" type="datetimeFigureOut">
              <a:rPr lang="en-US" smtClean="0"/>
              <a:pPr/>
              <a:t>1/12/2024</a:t>
            </a:fld>
            <a:endParaRPr lang="en-US"/>
          </a:p>
        </p:txBody>
      </p:sp>
      <p:sp>
        <p:nvSpPr>
          <p:cNvPr id="4" name="Footer Placeholder 3"/>
          <p:cNvSpPr>
            <a:spLocks noGrp="1"/>
          </p:cNvSpPr>
          <p:nvPr>
            <p:ph type="ftr" sz="quarter" idx="2"/>
          </p:nvPr>
        </p:nvSpPr>
        <p:spPr>
          <a:xfrm>
            <a:off x="0" y="9445539"/>
            <a:ext cx="2953124" cy="4968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60474" y="9445539"/>
            <a:ext cx="2953124" cy="496866"/>
          </a:xfrm>
          <a:prstGeom prst="rect">
            <a:avLst/>
          </a:prstGeom>
        </p:spPr>
        <p:txBody>
          <a:bodyPr vert="horz" lIns="91440" tIns="45720" rIns="91440" bIns="45720" rtlCol="0" anchor="b"/>
          <a:lstStyle>
            <a:lvl1pPr algn="r">
              <a:defRPr sz="1200"/>
            </a:lvl1pPr>
          </a:lstStyle>
          <a:p>
            <a:fld id="{D88A47E8-07DE-4416-BC1B-3D5AF92662F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53226" cy="49720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860337" y="2"/>
            <a:ext cx="2953226" cy="497205"/>
          </a:xfrm>
          <a:prstGeom prst="rect">
            <a:avLst/>
          </a:prstGeom>
        </p:spPr>
        <p:txBody>
          <a:bodyPr vert="horz" lIns="93324" tIns="46662" rIns="93324" bIns="46662" rtlCol="0"/>
          <a:lstStyle>
            <a:lvl1pPr algn="r">
              <a:defRPr sz="1200"/>
            </a:lvl1pPr>
          </a:lstStyle>
          <a:p>
            <a:fld id="{41507C10-0EC5-4CD2-8D7E-EB80CFF8BA6F}" type="datetimeFigureOut">
              <a:rPr lang="en-US" smtClean="0"/>
              <a:pPr/>
              <a:t>1/12/2024</a:t>
            </a:fld>
            <a:endParaRPr lang="en-US"/>
          </a:p>
        </p:txBody>
      </p:sp>
      <p:sp>
        <p:nvSpPr>
          <p:cNvPr id="4" name="Slide Image Placeholder 3"/>
          <p:cNvSpPr>
            <a:spLocks noGrp="1" noRot="1" noChangeAspect="1"/>
          </p:cNvSpPr>
          <p:nvPr>
            <p:ph type="sldImg" idx="2"/>
          </p:nvPr>
        </p:nvSpPr>
        <p:spPr>
          <a:xfrm>
            <a:off x="922338" y="746125"/>
            <a:ext cx="4970462" cy="3729038"/>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681514" y="4723450"/>
            <a:ext cx="5452110" cy="447484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445170"/>
            <a:ext cx="2953226" cy="49720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860337" y="9445170"/>
            <a:ext cx="2953226" cy="497205"/>
          </a:xfrm>
          <a:prstGeom prst="rect">
            <a:avLst/>
          </a:prstGeom>
        </p:spPr>
        <p:txBody>
          <a:bodyPr vert="horz" lIns="93324" tIns="46662" rIns="93324" bIns="46662" rtlCol="0" anchor="b"/>
          <a:lstStyle>
            <a:lvl1pPr algn="r">
              <a:defRPr sz="1200"/>
            </a:lvl1pPr>
          </a:lstStyle>
          <a:p>
            <a:fld id="{03596679-BD06-4F1B-9309-466A48323A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596679-BD06-4F1B-9309-466A48323A8E}"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BBBB178-D1F9-4B9D-8B78-BFA9C315F7F8}" type="datetime1">
              <a:rPr lang="en-US" smtClean="0"/>
              <a:pPr/>
              <a:t>1/12/2024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F61E3E-A04A-45C7-A101-B5890542BCC3}" type="datetime1">
              <a:rPr lang="en-US" smtClean="0"/>
              <a:pPr/>
              <a:t>1/12/2024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79C47A2-0873-4581-AC76-926EBC5B47BA}" type="datetime1">
              <a:rPr lang="en-US" smtClean="0"/>
              <a:pPr/>
              <a:t>1/12/2024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1F02C36-A029-4A0B-9D9D-13DE01F7C5FB}" type="datetime1">
              <a:rPr lang="en-US" smtClean="0"/>
              <a:pPr/>
              <a:t>1/12/2024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1EF923B-A2E2-4638-9140-72F553ECF99B}" type="datetime1">
              <a:rPr lang="en-US" smtClean="0"/>
              <a:pPr/>
              <a:t>1/12/2024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94B2BB7-6CDB-4E32-9911-0E1C898FB8E2}" type="datetime1">
              <a:rPr lang="en-US" smtClean="0"/>
              <a:pPr/>
              <a:t>1/12/2024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C7C08BB-4C25-40D2-A12D-4B7655FD682A}" type="datetime1">
              <a:rPr lang="en-US" smtClean="0"/>
              <a:pPr/>
              <a:t>1/12/2024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C461743-BA13-4A36-B075-0429ABBE0488}" type="datetime1">
              <a:rPr lang="en-US" smtClean="0"/>
              <a:pPr/>
              <a:t>1/12/2024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1372159-446A-434C-B5B8-33E3B2E2FA7C}" type="datetime1">
              <a:rPr lang="en-US" smtClean="0"/>
              <a:pPr/>
              <a:t>1/12/2024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8403854-22BD-4F76-9513-764912031661}" type="datetime1">
              <a:rPr lang="en-US" smtClean="0"/>
              <a:pPr/>
              <a:t>1/12/2024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BA6CF5A-F877-4349-B7B1-862AC787F508}" type="datetime1">
              <a:rPr lang="en-US" smtClean="0"/>
              <a:pPr/>
              <a:t>1/12/2024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F4D456F-FAFD-4B29-AE65-58FA7D9F16CD}" type="datetime1">
              <a:rPr lang="en-US" smtClean="0"/>
              <a:pPr/>
              <a:t>1/12/2024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1"/>
            <a:ext cx="7772400" cy="685800"/>
          </a:xfrm>
        </p:spPr>
        <p:txBody>
          <a:bodyPr>
            <a:normAutofit fontScale="90000"/>
          </a:bodyPr>
          <a:lstStyle/>
          <a:p>
            <a:pPr algn="ctr"/>
            <a:r>
              <a:rPr lang="en-US" sz="2800" kern="1200" dirty="0" smtClean="0">
                <a:solidFill>
                  <a:schemeClr val="tx1"/>
                </a:solidFill>
                <a:latin typeface="Times New Roman" pitchFamily="18" charset="0"/>
                <a:cs typeface="Times New Roman" pitchFamily="18" charset="0"/>
              </a:rPr>
              <a:t>Concept, Structure, </a:t>
            </a:r>
            <a:r>
              <a:rPr lang="en-US" sz="2800" kern="1200" dirty="0" smtClean="0">
                <a:solidFill>
                  <a:schemeClr val="tx1"/>
                </a:solidFill>
                <a:latin typeface="Times New Roman" pitchFamily="18" charset="0"/>
                <a:cs typeface="Times New Roman" pitchFamily="18" charset="0"/>
              </a:rPr>
              <a:t>Function And Defense Mechanism Of  Internal Control System </a:t>
            </a:r>
            <a:r>
              <a:rPr lang="en-US" sz="2800" kern="1200" dirty="0" smtClean="0">
                <a:solidFill>
                  <a:schemeClr val="tx1"/>
                </a:solidFill>
                <a:latin typeface="Times New Roman" pitchFamily="18" charset="0"/>
                <a:cs typeface="Times New Roman" pitchFamily="18" charset="0"/>
              </a:rPr>
              <a:t>in Bank and </a:t>
            </a:r>
            <a:r>
              <a:rPr lang="en-US" sz="2800" kern="1200" dirty="0" smtClean="0">
                <a:solidFill>
                  <a:schemeClr val="tx1"/>
                </a:solidFill>
                <a:latin typeface="Times New Roman" pitchFamily="18" charset="0"/>
                <a:cs typeface="Times New Roman" pitchFamily="18" charset="0"/>
              </a:rPr>
              <a:t>Risk </a:t>
            </a:r>
            <a:r>
              <a:rPr lang="en-US" sz="2800" kern="1200" dirty="0" smtClean="0">
                <a:solidFill>
                  <a:schemeClr val="tx1"/>
                </a:solidFill>
                <a:latin typeface="Times New Roman" pitchFamily="18" charset="0"/>
                <a:cs typeface="Times New Roman" pitchFamily="18" charset="0"/>
              </a:rPr>
              <a:t>related to ICC.</a:t>
            </a:r>
            <a:endParaRPr lang="en-US" sz="2800" dirty="0">
              <a:latin typeface="Times New Roman" pitchFamily="18" charset="0"/>
              <a:cs typeface="Times New Roman" pitchFamily="18" charset="0"/>
            </a:endParaRPr>
          </a:p>
        </p:txBody>
      </p:sp>
      <p:sp>
        <p:nvSpPr>
          <p:cNvPr id="3" name="Subtitle 2"/>
          <p:cNvSpPr>
            <a:spLocks noGrp="1"/>
          </p:cNvSpPr>
          <p:nvPr>
            <p:ph type="subTitle" idx="1"/>
          </p:nvPr>
        </p:nvSpPr>
        <p:spPr>
          <a:xfrm>
            <a:off x="533400" y="2438400"/>
            <a:ext cx="8153400" cy="3048000"/>
          </a:xfrm>
        </p:spPr>
        <p:txBody>
          <a:bodyPr>
            <a:normAutofit/>
          </a:bodyPr>
          <a:lstStyle/>
          <a:p>
            <a:pPr algn="ctr"/>
            <a:r>
              <a:rPr lang="en-US" sz="2400" dirty="0" smtClean="0">
                <a:latin typeface="Times New Roman" pitchFamily="18" charset="0"/>
                <a:cs typeface="Times New Roman" pitchFamily="18" charset="0"/>
              </a:rPr>
              <a:t>Presented by</a:t>
            </a:r>
          </a:p>
          <a:p>
            <a:pPr algn="ctr"/>
            <a:r>
              <a:rPr lang="en-US" sz="2400" b="1" dirty="0" smtClean="0">
                <a:latin typeface="Times New Roman" pitchFamily="18" charset="0"/>
                <a:cs typeface="Times New Roman" pitchFamily="18" charset="0"/>
              </a:rPr>
              <a:t>A.U.M.Manna Bhuiyan</a:t>
            </a:r>
            <a:endParaRPr lang="en-US" sz="2000" b="1" dirty="0" smtClean="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Joint Director</a:t>
            </a:r>
          </a:p>
          <a:p>
            <a:pPr algn="ctr"/>
            <a:r>
              <a:rPr lang="en-US" sz="2400" dirty="0" smtClean="0">
                <a:latin typeface="Times New Roman" pitchFamily="18" charset="0"/>
                <a:cs typeface="Times New Roman" pitchFamily="18" charset="0"/>
              </a:rPr>
              <a:t>Banking Regulation &amp; Policy Department</a:t>
            </a:r>
          </a:p>
          <a:p>
            <a:pPr algn="ctr"/>
            <a:r>
              <a:rPr lang="en-US" sz="2400" dirty="0" smtClean="0">
                <a:latin typeface="Times New Roman" pitchFamily="18" charset="0"/>
                <a:cs typeface="Times New Roman" pitchFamily="18" charset="0"/>
              </a:rPr>
              <a:t>Bangladesh Bank</a:t>
            </a:r>
          </a:p>
          <a:p>
            <a:pPr algn="ctr"/>
            <a:r>
              <a:rPr lang="en-US" sz="2400" dirty="0" smtClean="0">
                <a:latin typeface="Times New Roman" pitchFamily="18" charset="0"/>
                <a:cs typeface="Times New Roman" pitchFamily="18" charset="0"/>
              </a:rPr>
              <a:t>Head Office, Dhaka.</a:t>
            </a:r>
          </a:p>
          <a:p>
            <a:endParaRPr lang="en-US"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3600" smtClean="0">
                <a:solidFill>
                  <a:schemeClr val="tx1"/>
                </a:solidFill>
                <a:latin typeface="Times New Roman" pitchFamily="18" charset="0"/>
                <a:cs typeface="Times New Roman" pitchFamily="18" charset="0"/>
              </a:rPr>
              <a:t>Components of Internal Control System</a:t>
            </a:r>
            <a:br>
              <a:rPr sz="3600" smtClean="0">
                <a:solidFill>
                  <a:schemeClr val="tx1"/>
                </a:solidFill>
                <a:latin typeface="Times New Roman" pitchFamily="18" charset="0"/>
                <a:cs typeface="Times New Roman" pitchFamily="18" charset="0"/>
              </a:rPr>
            </a:br>
            <a:r>
              <a:rPr sz="3600" smtClean="0">
                <a:solidFill>
                  <a:schemeClr val="tx1"/>
                </a:solidFill>
                <a:latin typeface="Times New Roman" pitchFamily="18" charset="0"/>
                <a:cs typeface="Times New Roman" pitchFamily="18" charset="0"/>
              </a:rPr>
              <a:t>Risk Assessment – Risk Management</a:t>
            </a:r>
            <a:endParaRPr lang="en-US" sz="3600" dirty="0">
              <a:solidFill>
                <a:schemeClr val="tx1"/>
              </a:solidFill>
              <a:latin typeface="Times New Roman" pitchFamily="18" charset="0"/>
              <a:cs typeface="Times New Roman" pitchFamily="18" charset="0"/>
            </a:endParaRPr>
          </a:p>
        </p:txBody>
      </p:sp>
      <p:sp>
        <p:nvSpPr>
          <p:cNvPr id="3" name="Text Placeholder 2"/>
          <p:cNvSpPr>
            <a:spLocks noGrp="1"/>
          </p:cNvSpPr>
          <p:nvPr>
            <p:ph idx="1"/>
          </p:nvPr>
        </p:nvSpPr>
        <p:spPr>
          <a:xfrm>
            <a:off x="1435608" y="2438400"/>
            <a:ext cx="7498080" cy="2286000"/>
          </a:xfrm>
        </p:spPr>
        <p:txBody>
          <a:bodyPr/>
          <a:lstStyle/>
          <a:p>
            <a:pPr>
              <a:buClr>
                <a:schemeClr val="tx1"/>
              </a:buClr>
            </a:pPr>
            <a:r>
              <a:rPr lang="en-US" sz="2400" u="sng" dirty="0" smtClean="0">
                <a:latin typeface="Times New Roman" pitchFamily="18" charset="0"/>
                <a:cs typeface="Times New Roman" pitchFamily="18" charset="0"/>
              </a:rPr>
              <a:t>Once risks are analyzed, consider how to</a:t>
            </a:r>
            <a:r>
              <a:rPr lang="en-US" sz="2400" dirty="0" smtClean="0">
                <a:latin typeface="Times New Roman" pitchFamily="18" charset="0"/>
                <a:cs typeface="Times New Roman" pitchFamily="18" charset="0"/>
              </a:rPr>
              <a:t>:</a:t>
            </a:r>
          </a:p>
          <a:p>
            <a:pPr lvl="1">
              <a:buClr>
                <a:schemeClr val="tx1"/>
              </a:buClr>
              <a:buFont typeface="Arial" pitchFamily="34" charset="0"/>
              <a:buChar char="•"/>
            </a:pPr>
            <a:r>
              <a:rPr lang="en-US" sz="2000" dirty="0" smtClean="0">
                <a:latin typeface="Times New Roman" pitchFamily="18" charset="0"/>
                <a:cs typeface="Times New Roman" pitchFamily="18" charset="0"/>
              </a:rPr>
              <a:t>Manage risks; </a:t>
            </a:r>
            <a:r>
              <a:rPr lang="en-US" sz="2000" b="1" dirty="0" smtClean="0">
                <a:latin typeface="Times New Roman" pitchFamily="18" charset="0"/>
                <a:cs typeface="Times New Roman" pitchFamily="18" charset="0"/>
              </a:rPr>
              <a:t>i.e., accept, mitigate</a:t>
            </a:r>
          </a:p>
          <a:p>
            <a:pPr lvl="1">
              <a:buClr>
                <a:schemeClr val="tx1"/>
              </a:buClr>
              <a:buFont typeface="Arial" pitchFamily="34" charset="0"/>
              <a:buChar char="•"/>
            </a:pPr>
            <a:r>
              <a:rPr lang="en-US" sz="2000" dirty="0" smtClean="0">
                <a:latin typeface="Times New Roman" pitchFamily="18" charset="0"/>
                <a:cs typeface="Times New Roman" pitchFamily="18" charset="0"/>
              </a:rPr>
              <a:t>How to schedule periodic re-evaluation of risks and evaluation of the effectiveness of risk mitigation mechanisms; </a:t>
            </a:r>
            <a:r>
              <a:rPr lang="en-US" sz="2000" b="1" dirty="0" smtClean="0">
                <a:latin typeface="Times New Roman" pitchFamily="18" charset="0"/>
                <a:cs typeface="Times New Roman" pitchFamily="18" charset="0"/>
              </a:rPr>
              <a:t>i.e., control activities </a:t>
            </a:r>
          </a:p>
          <a:p>
            <a:endParaRPr lang="en-US"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3600" smtClean="0">
                <a:solidFill>
                  <a:schemeClr val="tx1"/>
                </a:solidFill>
                <a:latin typeface="Times New Roman" pitchFamily="18" charset="0"/>
                <a:cs typeface="Times New Roman" pitchFamily="18" charset="0"/>
              </a:rPr>
              <a:t>Components of Internal Control System</a:t>
            </a:r>
            <a:r>
              <a:rPr sz="6000" smtClean="0">
                <a:solidFill>
                  <a:schemeClr val="tx1"/>
                </a:solidFill>
                <a:latin typeface="Times New Roman" pitchFamily="18" charset="0"/>
                <a:cs typeface="Times New Roman" pitchFamily="18" charset="0"/>
              </a:rPr>
              <a:t/>
            </a:r>
            <a:br>
              <a:rPr sz="6000" smtClean="0">
                <a:solidFill>
                  <a:schemeClr val="tx1"/>
                </a:solidFill>
                <a:latin typeface="Times New Roman" pitchFamily="18" charset="0"/>
                <a:cs typeface="Times New Roman" pitchFamily="18" charset="0"/>
              </a:rPr>
            </a:br>
            <a:r>
              <a:rPr sz="3200" smtClean="0">
                <a:solidFill>
                  <a:schemeClr val="tx1"/>
                </a:solidFill>
                <a:latin typeface="Times New Roman" pitchFamily="18" charset="0"/>
                <a:cs typeface="Times New Roman" pitchFamily="18" charset="0"/>
              </a:rPr>
              <a:t>Control Activities – Example Control Activities</a:t>
            </a:r>
            <a:endParaRPr lang="en-US" sz="3200" dirty="0">
              <a:solidFill>
                <a:schemeClr val="tx1"/>
              </a:solidFill>
              <a:latin typeface="Times New Roman" pitchFamily="18" charset="0"/>
              <a:cs typeface="Times New Roman" pitchFamily="18" charset="0"/>
            </a:endParaRPr>
          </a:p>
        </p:txBody>
      </p:sp>
      <p:sp>
        <p:nvSpPr>
          <p:cNvPr id="3" name="Text Placeholder 2"/>
          <p:cNvSpPr>
            <a:spLocks noGrp="1"/>
          </p:cNvSpPr>
          <p:nvPr>
            <p:ph idx="1"/>
          </p:nvPr>
        </p:nvSpPr>
        <p:spPr>
          <a:xfrm>
            <a:off x="1447800" y="1752600"/>
            <a:ext cx="7391400" cy="3962400"/>
          </a:xfrm>
        </p:spPr>
        <p:txBody>
          <a:bodyPr/>
          <a:lstStyle/>
          <a:p>
            <a:pPr>
              <a:spcBef>
                <a:spcPct val="25000"/>
              </a:spcBef>
              <a:buFontTx/>
              <a:buChar char="•"/>
            </a:pPr>
            <a:r>
              <a:rPr lang="en-US" sz="2400" dirty="0" smtClean="0"/>
              <a:t>  </a:t>
            </a:r>
            <a:r>
              <a:rPr lang="en-US" sz="2400" dirty="0" smtClean="0">
                <a:latin typeface="Times New Roman" pitchFamily="18" charset="0"/>
                <a:cs typeface="Times New Roman" pitchFamily="18" charset="0"/>
              </a:rPr>
              <a:t>Approvals  (proper person)</a:t>
            </a:r>
          </a:p>
          <a:p>
            <a:pPr>
              <a:spcBef>
                <a:spcPct val="25000"/>
              </a:spcBef>
              <a:buFontTx/>
              <a:buChar char="•"/>
            </a:pPr>
            <a:r>
              <a:rPr lang="en-US" sz="2400" dirty="0" smtClean="0">
                <a:latin typeface="Times New Roman" pitchFamily="18" charset="0"/>
                <a:cs typeface="Times New Roman" pitchFamily="18" charset="0"/>
              </a:rPr>
              <a:t>  Authorization (proper usage)</a:t>
            </a:r>
          </a:p>
          <a:p>
            <a:pPr>
              <a:spcBef>
                <a:spcPct val="25000"/>
              </a:spcBef>
              <a:buFontTx/>
              <a:buChar char="•"/>
            </a:pPr>
            <a:r>
              <a:rPr lang="en-US" sz="2400" dirty="0" smtClean="0">
                <a:latin typeface="Times New Roman" pitchFamily="18" charset="0"/>
                <a:cs typeface="Times New Roman" pitchFamily="18" charset="0"/>
              </a:rPr>
              <a:t>  Verification</a:t>
            </a:r>
          </a:p>
          <a:p>
            <a:pPr>
              <a:spcBef>
                <a:spcPct val="25000"/>
              </a:spcBef>
              <a:buFontTx/>
              <a:buChar char="•"/>
            </a:pPr>
            <a:r>
              <a:rPr lang="en-US" sz="2400" dirty="0" smtClean="0">
                <a:latin typeface="Times New Roman" pitchFamily="18" charset="0"/>
                <a:cs typeface="Times New Roman" pitchFamily="18" charset="0"/>
              </a:rPr>
              <a:t>  Reconciliation</a:t>
            </a:r>
          </a:p>
          <a:p>
            <a:pPr>
              <a:spcBef>
                <a:spcPct val="25000"/>
              </a:spcBef>
              <a:buFontTx/>
              <a:buChar char="•"/>
            </a:pPr>
            <a:r>
              <a:rPr lang="en-US" sz="2400" dirty="0" smtClean="0">
                <a:latin typeface="Times New Roman" pitchFamily="18" charset="0"/>
                <a:cs typeface="Times New Roman" pitchFamily="18" charset="0"/>
              </a:rPr>
              <a:t>  Independent checks on performance</a:t>
            </a:r>
          </a:p>
          <a:p>
            <a:pPr>
              <a:spcBef>
                <a:spcPct val="25000"/>
              </a:spcBef>
              <a:buFontTx/>
              <a:buChar char="•"/>
            </a:pPr>
            <a:r>
              <a:rPr lang="en-US" sz="2400" dirty="0" smtClean="0">
                <a:latin typeface="Times New Roman" pitchFamily="18" charset="0"/>
                <a:cs typeface="Times New Roman" pitchFamily="18" charset="0"/>
              </a:rPr>
              <a:t>  Access controls</a:t>
            </a:r>
          </a:p>
          <a:p>
            <a:pPr>
              <a:spcBef>
                <a:spcPct val="25000"/>
              </a:spcBef>
              <a:buFontTx/>
              <a:buChar char="•"/>
            </a:pPr>
            <a:r>
              <a:rPr lang="en-US" sz="2400" dirty="0" smtClean="0">
                <a:latin typeface="Times New Roman" pitchFamily="18" charset="0"/>
                <a:cs typeface="Times New Roman" pitchFamily="18" charset="0"/>
              </a:rPr>
              <a:t>  Recording/documenting</a:t>
            </a:r>
            <a:endParaRPr lang="en-US"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3600" smtClean="0">
                <a:solidFill>
                  <a:schemeClr val="tx1"/>
                </a:solidFill>
                <a:latin typeface="Times New Roman" pitchFamily="18" charset="0"/>
                <a:cs typeface="Times New Roman" pitchFamily="18" charset="0"/>
              </a:rPr>
              <a:t>Components of Internal Control System</a:t>
            </a:r>
            <a:br>
              <a:rPr sz="3600" smtClean="0">
                <a:solidFill>
                  <a:schemeClr val="tx1"/>
                </a:solidFill>
                <a:latin typeface="Times New Roman" pitchFamily="18" charset="0"/>
                <a:cs typeface="Times New Roman" pitchFamily="18" charset="0"/>
              </a:rPr>
            </a:br>
            <a:r>
              <a:rPr sz="3600" smtClean="0">
                <a:solidFill>
                  <a:schemeClr val="tx1"/>
                </a:solidFill>
                <a:latin typeface="Times New Roman" pitchFamily="18" charset="0"/>
                <a:cs typeface="Times New Roman" pitchFamily="18" charset="0"/>
              </a:rPr>
              <a:t>Control Activities – Factors to Consider</a:t>
            </a:r>
            <a:endParaRPr lang="en-US" sz="3600" dirty="0">
              <a:solidFill>
                <a:schemeClr val="tx1"/>
              </a:solidFill>
              <a:latin typeface="Times New Roman" pitchFamily="18" charset="0"/>
              <a:cs typeface="Times New Roman" pitchFamily="18" charset="0"/>
            </a:endParaRPr>
          </a:p>
        </p:txBody>
      </p:sp>
      <p:sp>
        <p:nvSpPr>
          <p:cNvPr id="5" name="Content Placeholder 4"/>
          <p:cNvSpPr>
            <a:spLocks noGrp="1"/>
          </p:cNvSpPr>
          <p:nvPr>
            <p:ph idx="1"/>
          </p:nvPr>
        </p:nvSpPr>
        <p:spPr/>
        <p:txBody>
          <a:bodyPr/>
          <a:lstStyle/>
          <a:p>
            <a:endParaRPr lang="en-US"/>
          </a:p>
        </p:txBody>
      </p:sp>
      <p:graphicFrame>
        <p:nvGraphicFramePr>
          <p:cNvPr id="4" name="Table 3"/>
          <p:cNvGraphicFramePr>
            <a:graphicFrameLocks noGrp="1"/>
          </p:cNvGraphicFramePr>
          <p:nvPr/>
        </p:nvGraphicFramePr>
        <p:xfrm>
          <a:off x="1066800" y="1447800"/>
          <a:ext cx="8077200" cy="5035640"/>
        </p:xfrm>
        <a:graphic>
          <a:graphicData uri="http://schemas.openxmlformats.org/drawingml/2006/table">
            <a:tbl>
              <a:tblPr firstRow="1" bandRow="1">
                <a:tableStyleId>{5C22544A-7EE6-4342-B048-85BDC9FD1C3A}</a:tableStyleId>
              </a:tblPr>
              <a:tblGrid>
                <a:gridCol w="3581400"/>
                <a:gridCol w="4495800"/>
              </a:tblGrid>
              <a:tr h="4588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cs typeface="Times New Roman" pitchFamily="18" charset="0"/>
                        </a:rPr>
                        <a:t>Factor</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cs typeface="Times New Roman" pitchFamily="18" charset="0"/>
                        </a:rPr>
                        <a:t>Examples</a:t>
                      </a:r>
                    </a:p>
                  </a:txBody>
                  <a:tcPr horzOverflow="overflow"/>
                </a:tc>
              </a:tr>
              <a:tr h="4588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7030A0"/>
                          </a:solidFill>
                          <a:effectLst/>
                          <a:latin typeface="Times New Roman" pitchFamily="18" charset="0"/>
                          <a:cs typeface="Times New Roman" pitchFamily="18" charset="0"/>
                        </a:rPr>
                        <a:t>General application</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7030A0"/>
                          </a:solidFill>
                          <a:effectLst/>
                          <a:latin typeface="Times New Roman" pitchFamily="18" charset="0"/>
                          <a:cs typeface="Times New Roman" pitchFamily="18" charset="0"/>
                        </a:rPr>
                        <a:t>Policies and procedures</a:t>
                      </a:r>
                    </a:p>
                  </a:txBody>
                  <a:tcPr horzOverflow="overflow"/>
                </a:tc>
              </a:tr>
              <a:tr h="683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7030A0"/>
                          </a:solidFill>
                          <a:effectLst/>
                          <a:latin typeface="Times New Roman" pitchFamily="18" charset="0"/>
                          <a:cs typeface="Times New Roman" pitchFamily="18" charset="0"/>
                        </a:rPr>
                        <a:t>Top-level and program reviews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7030A0"/>
                          </a:solidFill>
                          <a:effectLst/>
                          <a:latin typeface="Times New Roman" pitchFamily="18" charset="0"/>
                          <a:cs typeface="Times New Roman" pitchFamily="18" charset="0"/>
                        </a:rPr>
                        <a:t>Tracking of achievements against strategic plans and goals/outcomes</a:t>
                      </a:r>
                    </a:p>
                  </a:txBody>
                  <a:tcPr horzOverflow="overflow"/>
                </a:tc>
              </a:tr>
              <a:tr h="3625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7030A0"/>
                          </a:solidFill>
                          <a:effectLst/>
                          <a:latin typeface="Times New Roman" pitchFamily="18" charset="0"/>
                          <a:cs typeface="Times New Roman" pitchFamily="18" charset="0"/>
                        </a:rPr>
                        <a:t>Human capital mgmt. </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7030A0"/>
                          </a:solidFill>
                          <a:effectLst/>
                          <a:latin typeface="Times New Roman" pitchFamily="18" charset="0"/>
                          <a:cs typeface="Times New Roman" pitchFamily="18" charset="0"/>
                        </a:rPr>
                        <a:t>Written job descriptions, supervision</a:t>
                      </a:r>
                    </a:p>
                  </a:txBody>
                  <a:tcPr horzOverflow="overflow"/>
                </a:tc>
              </a:tr>
              <a:tr h="4588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7030A0"/>
                          </a:solidFill>
                          <a:effectLst/>
                          <a:latin typeface="Times New Roman" pitchFamily="18" charset="0"/>
                          <a:cs typeface="Times New Roman" pitchFamily="18" charset="0"/>
                        </a:rPr>
                        <a:t>Information processing</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7030A0"/>
                          </a:solidFill>
                          <a:effectLst/>
                          <a:latin typeface="Times New Roman" pitchFamily="18" charset="0"/>
                          <a:cs typeface="Times New Roman" pitchFamily="18" charset="0"/>
                        </a:rPr>
                        <a:t>Edit checks, access control</a:t>
                      </a:r>
                    </a:p>
                  </a:txBody>
                  <a:tcPr horzOverflow="overflow"/>
                </a:tc>
              </a:tr>
              <a:tr h="683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7030A0"/>
                          </a:solidFill>
                          <a:effectLst/>
                          <a:latin typeface="Times New Roman" pitchFamily="18" charset="0"/>
                          <a:cs typeface="Times New Roman" pitchFamily="18" charset="0"/>
                        </a:rPr>
                        <a:t>Physical control over vulnerable assets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7030A0"/>
                          </a:solidFill>
                          <a:effectLst/>
                          <a:latin typeface="Times New Roman" pitchFamily="18" charset="0"/>
                          <a:cs typeface="Times New Roman" pitchFamily="18" charset="0"/>
                        </a:rPr>
                        <a:t>Valuable assets secured in locked area, sprinkler systems</a:t>
                      </a:r>
                    </a:p>
                  </a:txBody>
                  <a:tcPr horzOverflow="overflow"/>
                </a:tc>
              </a:tr>
              <a:tr h="4588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7030A0"/>
                          </a:solidFill>
                          <a:effectLst/>
                          <a:latin typeface="Times New Roman" pitchFamily="18" charset="0"/>
                          <a:cs typeface="Times New Roman" pitchFamily="18" charset="0"/>
                        </a:rPr>
                        <a:t>Performance measures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7030A0"/>
                          </a:solidFill>
                          <a:effectLst/>
                          <a:latin typeface="Times New Roman" pitchFamily="18" charset="0"/>
                          <a:cs typeface="Times New Roman" pitchFamily="18" charset="0"/>
                        </a:rPr>
                        <a:t>Measures are defined and tracked</a:t>
                      </a:r>
                    </a:p>
                  </a:txBody>
                  <a:tcPr horzOverflow="overflow"/>
                </a:tc>
              </a:tr>
              <a:tr h="683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7030A0"/>
                          </a:solidFill>
                          <a:effectLst/>
                          <a:latin typeface="Times New Roman" pitchFamily="18" charset="0"/>
                          <a:cs typeface="Times New Roman" pitchFamily="18" charset="0"/>
                        </a:rPr>
                        <a:t>Segregation of duties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7030A0"/>
                          </a:solidFill>
                          <a:effectLst/>
                          <a:latin typeface="Times New Roman" pitchFamily="18" charset="0"/>
                          <a:cs typeface="Times New Roman" pitchFamily="18" charset="0"/>
                        </a:rPr>
                        <a:t>Key duties of authorization, record keeping and custody</a:t>
                      </a:r>
                    </a:p>
                  </a:txBody>
                  <a:tcPr horzOverflow="overflow"/>
                </a:tc>
              </a:tr>
              <a:tr h="683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7030A0"/>
                          </a:solidFill>
                          <a:effectLst/>
                          <a:latin typeface="Times New Roman" pitchFamily="18" charset="0"/>
                          <a:cs typeface="Times New Roman" pitchFamily="18" charset="0"/>
                        </a:rPr>
                        <a:t>Documentation</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7030A0"/>
                          </a:solidFill>
                          <a:effectLst/>
                          <a:latin typeface="Times New Roman" pitchFamily="18" charset="0"/>
                          <a:cs typeface="Times New Roman" pitchFamily="18" charset="0"/>
                        </a:rPr>
                        <a:t>Who, what, when, why documented.  Is available to others</a:t>
                      </a:r>
                    </a:p>
                  </a:txBody>
                  <a:tcPr horzOverflow="overflow"/>
                </a:tc>
              </a:tr>
            </a:tbl>
          </a:graphicData>
        </a:graphic>
      </p:graphicFrame>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3600" smtClean="0">
                <a:solidFill>
                  <a:schemeClr val="tx1"/>
                </a:solidFill>
                <a:latin typeface="Times New Roman" pitchFamily="18" charset="0"/>
                <a:cs typeface="Times New Roman" pitchFamily="18" charset="0"/>
              </a:rPr>
              <a:t>Components of Internal Control System</a:t>
            </a:r>
            <a:br>
              <a:rPr sz="3600" smtClean="0">
                <a:solidFill>
                  <a:schemeClr val="tx1"/>
                </a:solidFill>
                <a:latin typeface="Times New Roman" pitchFamily="18" charset="0"/>
                <a:cs typeface="Times New Roman" pitchFamily="18" charset="0"/>
              </a:rPr>
            </a:br>
            <a:r>
              <a:rPr sz="3600" smtClean="0">
                <a:solidFill>
                  <a:schemeClr val="tx1"/>
                </a:solidFill>
                <a:latin typeface="Times New Roman" pitchFamily="18" charset="0"/>
                <a:cs typeface="Times New Roman" pitchFamily="18" charset="0"/>
              </a:rPr>
              <a:t>Information and Communication</a:t>
            </a:r>
            <a:endParaRPr sz="3600">
              <a:solidFill>
                <a:schemeClr val="tx1"/>
              </a:solidFill>
              <a:latin typeface="Times New Roman" pitchFamily="18" charset="0"/>
              <a:cs typeface="Times New Roman" pitchFamily="18" charset="0"/>
            </a:endParaRPr>
          </a:p>
        </p:txBody>
      </p:sp>
      <p:sp>
        <p:nvSpPr>
          <p:cNvPr id="3" name="Text Placeholder 2"/>
          <p:cNvSpPr>
            <a:spLocks noGrp="1"/>
          </p:cNvSpPr>
          <p:nvPr>
            <p:ph idx="1"/>
          </p:nvPr>
        </p:nvSpPr>
        <p:spPr>
          <a:xfrm>
            <a:off x="1447800" y="1828800"/>
            <a:ext cx="7485888" cy="4419600"/>
          </a:xfrm>
        </p:spPr>
        <p:txBody>
          <a:bodyPr>
            <a:normAutofit/>
          </a:bodyPr>
          <a:lstStyle/>
          <a:p>
            <a:pPr algn="just">
              <a:lnSpc>
                <a:spcPct val="90000"/>
              </a:lnSpc>
              <a:spcBef>
                <a:spcPct val="0"/>
              </a:spcBef>
              <a:buNone/>
            </a:pPr>
            <a:r>
              <a:rPr lang="en-US" sz="2400" dirty="0" smtClean="0">
                <a:latin typeface="Times New Roman" pitchFamily="18" charset="0"/>
                <a:cs typeface="Times New Roman" pitchFamily="18" charset="0"/>
              </a:rPr>
              <a:t>What information should be communicated?</a:t>
            </a:r>
          </a:p>
          <a:p>
            <a:pPr algn="just">
              <a:lnSpc>
                <a:spcPct val="90000"/>
              </a:lnSpc>
              <a:buNone/>
            </a:pPr>
            <a:r>
              <a:rPr lang="en-US" sz="2400" b="1" dirty="0" smtClean="0">
                <a:latin typeface="Times New Roman" pitchFamily="18" charset="0"/>
                <a:cs typeface="Times New Roman" pitchFamily="18" charset="0"/>
              </a:rPr>
              <a:t>Performance data- </a:t>
            </a:r>
          </a:p>
          <a:p>
            <a:pPr algn="just">
              <a:lnSpc>
                <a:spcPct val="90000"/>
              </a:lnSpc>
              <a:buNone/>
            </a:pPr>
            <a:r>
              <a:rPr lang="en-US" sz="2400" dirty="0" smtClean="0">
                <a:latin typeface="Times New Roman" pitchFamily="18" charset="0"/>
                <a:cs typeface="Times New Roman" pitchFamily="18" charset="0"/>
              </a:rPr>
              <a:t>	need to determine progress towards organization’s mission and vision</a:t>
            </a:r>
          </a:p>
          <a:p>
            <a:pPr algn="just">
              <a:lnSpc>
                <a:spcPct val="90000"/>
              </a:lnSpc>
              <a:buNone/>
            </a:pPr>
            <a:r>
              <a:rPr lang="en-US" sz="2400" b="1" dirty="0" smtClean="0">
                <a:latin typeface="Times New Roman" pitchFamily="18" charset="0"/>
                <a:cs typeface="Times New Roman" pitchFamily="18" charset="0"/>
              </a:rPr>
              <a:t>Operational data-</a:t>
            </a:r>
          </a:p>
          <a:p>
            <a:pPr algn="just">
              <a:lnSpc>
                <a:spcPct val="90000"/>
              </a:lnSpc>
              <a:buNone/>
            </a:pPr>
            <a:r>
              <a:rPr lang="en-US" sz="2400" dirty="0" smtClean="0">
                <a:latin typeface="Times New Roman" pitchFamily="18" charset="0"/>
                <a:cs typeface="Times New Roman" pitchFamily="18" charset="0"/>
              </a:rPr>
              <a:t>	need to determine organization's compliance with laws and regulations</a:t>
            </a:r>
          </a:p>
          <a:p>
            <a:pPr algn="just">
              <a:lnSpc>
                <a:spcPct val="90000"/>
              </a:lnSpc>
              <a:buNone/>
            </a:pPr>
            <a:r>
              <a:rPr lang="en-US" sz="2400" b="1" dirty="0" smtClean="0">
                <a:latin typeface="Times New Roman" pitchFamily="18" charset="0"/>
                <a:cs typeface="Times New Roman" pitchFamily="18" charset="0"/>
              </a:rPr>
              <a:t>Financial data-</a:t>
            </a:r>
          </a:p>
          <a:p>
            <a:pPr algn="just">
              <a:lnSpc>
                <a:spcPct val="90000"/>
              </a:lnSpc>
              <a:buNone/>
            </a:pPr>
            <a:r>
              <a:rPr lang="en-US" sz="2400" dirty="0" smtClean="0">
                <a:latin typeface="Times New Roman" pitchFamily="18" charset="0"/>
                <a:cs typeface="Times New Roman" pitchFamily="18" charset="0"/>
              </a:rPr>
              <a:t>	need to develop financial statements, budget reports, and other accounting based data</a:t>
            </a:r>
          </a:p>
          <a:p>
            <a:endParaRPr lang="en-US" sz="2000"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3600" smtClean="0">
                <a:solidFill>
                  <a:schemeClr val="tx1"/>
                </a:solidFill>
                <a:latin typeface="Times New Roman" pitchFamily="18" charset="0"/>
                <a:cs typeface="Times New Roman" pitchFamily="18" charset="0"/>
              </a:rPr>
              <a:t>Components of Internal Control System</a:t>
            </a:r>
            <a:br>
              <a:rPr sz="3600" smtClean="0">
                <a:solidFill>
                  <a:schemeClr val="tx1"/>
                </a:solidFill>
                <a:latin typeface="Times New Roman" pitchFamily="18" charset="0"/>
                <a:cs typeface="Times New Roman" pitchFamily="18" charset="0"/>
              </a:rPr>
            </a:br>
            <a:r>
              <a:rPr sz="3600" smtClean="0">
                <a:solidFill>
                  <a:schemeClr val="tx1"/>
                </a:solidFill>
                <a:latin typeface="Times New Roman" pitchFamily="18" charset="0"/>
                <a:cs typeface="Times New Roman" pitchFamily="18" charset="0"/>
              </a:rPr>
              <a:t>Information and Communication</a:t>
            </a:r>
            <a:endParaRPr lang="en-US" sz="3600" dirty="0">
              <a:solidFill>
                <a:schemeClr val="tx1"/>
              </a:solidFill>
              <a:latin typeface="Times New Roman" pitchFamily="18" charset="0"/>
              <a:cs typeface="Times New Roman" pitchFamily="18" charset="0"/>
            </a:endParaRPr>
          </a:p>
        </p:txBody>
      </p:sp>
      <p:sp>
        <p:nvSpPr>
          <p:cNvPr id="3" name="Text Placeholder 2"/>
          <p:cNvSpPr>
            <a:spLocks noGrp="1"/>
          </p:cNvSpPr>
          <p:nvPr>
            <p:ph idx="1"/>
          </p:nvPr>
        </p:nvSpPr>
        <p:spPr>
          <a:xfrm>
            <a:off x="1447800" y="1676400"/>
            <a:ext cx="7498080" cy="4800600"/>
          </a:xfrm>
        </p:spPr>
        <p:txBody>
          <a:bodyPr>
            <a:normAutofit/>
          </a:bodyPr>
          <a:lstStyle/>
          <a:p>
            <a:pPr>
              <a:spcAft>
                <a:spcPts val="600"/>
              </a:spcAft>
              <a:buNone/>
              <a:defRPr/>
            </a:pPr>
            <a:r>
              <a:rPr lang="en-US" sz="2400" dirty="0" smtClean="0">
                <a:latin typeface="Times New Roman" pitchFamily="18" charset="0"/>
                <a:cs typeface="Times New Roman" pitchFamily="18" charset="0"/>
              </a:rPr>
              <a:t>Forms of communication:</a:t>
            </a:r>
          </a:p>
          <a:p>
            <a:pPr>
              <a:spcAft>
                <a:spcPts val="600"/>
              </a:spcAft>
              <a:buFont typeface="Arial" charset="0"/>
              <a:buChar char="•"/>
              <a:defRPr/>
            </a:pPr>
            <a:r>
              <a:rPr lang="en-US" sz="2400" dirty="0" smtClean="0">
                <a:latin typeface="Times New Roman" pitchFamily="18" charset="0"/>
                <a:cs typeface="Times New Roman" pitchFamily="18" charset="0"/>
              </a:rPr>
              <a:t> Performance management systems</a:t>
            </a:r>
          </a:p>
          <a:p>
            <a:pPr>
              <a:spcAft>
                <a:spcPts val="600"/>
              </a:spcAft>
              <a:buFont typeface="Arial" charset="0"/>
              <a:buChar char="•"/>
              <a:defRPr/>
            </a:pPr>
            <a:r>
              <a:rPr lang="en-US" sz="2400" dirty="0" smtClean="0">
                <a:latin typeface="Times New Roman" pitchFamily="18" charset="0"/>
                <a:cs typeface="Times New Roman" pitchFamily="18" charset="0"/>
              </a:rPr>
              <a:t> Information systems</a:t>
            </a:r>
          </a:p>
          <a:p>
            <a:pPr>
              <a:spcAft>
                <a:spcPts val="600"/>
              </a:spcAft>
              <a:buFont typeface="Arial" charset="0"/>
              <a:buChar char="•"/>
              <a:defRPr/>
            </a:pPr>
            <a:r>
              <a:rPr lang="en-US" sz="2400" dirty="0" smtClean="0">
                <a:latin typeface="Times New Roman" pitchFamily="18" charset="0"/>
                <a:cs typeface="Times New Roman" pitchFamily="18" charset="0"/>
              </a:rPr>
              <a:t> Policy &amp; procedures manuals</a:t>
            </a:r>
          </a:p>
          <a:p>
            <a:pPr>
              <a:spcAft>
                <a:spcPts val="600"/>
              </a:spcAft>
              <a:buFont typeface="Arial" charset="0"/>
              <a:buChar char="•"/>
              <a:defRPr/>
            </a:pPr>
            <a:r>
              <a:rPr lang="en-US" sz="2400" dirty="0" smtClean="0">
                <a:latin typeface="Times New Roman" pitchFamily="18" charset="0"/>
                <a:cs typeface="Times New Roman" pitchFamily="18" charset="0"/>
              </a:rPr>
              <a:t> Management directives</a:t>
            </a:r>
          </a:p>
          <a:p>
            <a:pPr>
              <a:spcAft>
                <a:spcPts val="600"/>
              </a:spcAft>
              <a:buFont typeface="Arial" charset="0"/>
              <a:buChar char="•"/>
              <a:defRPr/>
            </a:pPr>
            <a:r>
              <a:rPr lang="en-US" sz="2400" dirty="0" smtClean="0">
                <a:latin typeface="Times New Roman" pitchFamily="18" charset="0"/>
                <a:cs typeface="Times New Roman" pitchFamily="18" charset="0"/>
              </a:rPr>
              <a:t> Memos &amp; emails</a:t>
            </a:r>
          </a:p>
          <a:p>
            <a:pPr>
              <a:spcAft>
                <a:spcPts val="600"/>
              </a:spcAft>
              <a:buFont typeface="Arial" charset="0"/>
              <a:buChar char="•"/>
              <a:defRPr/>
            </a:pPr>
            <a:r>
              <a:rPr lang="en-US" sz="2400" dirty="0" smtClean="0">
                <a:latin typeface="Times New Roman" pitchFamily="18" charset="0"/>
                <a:cs typeface="Times New Roman" pitchFamily="18" charset="0"/>
              </a:rPr>
              <a:t> Internet &amp; Intranet</a:t>
            </a:r>
          </a:p>
          <a:p>
            <a:pPr>
              <a:spcAft>
                <a:spcPts val="600"/>
              </a:spcAft>
              <a:buFont typeface="Arial" charset="0"/>
              <a:buChar char="•"/>
              <a:defRPr/>
            </a:pPr>
            <a:r>
              <a:rPr lang="en-US" sz="2400" dirty="0" smtClean="0">
                <a:latin typeface="Times New Roman" pitchFamily="18" charset="0"/>
                <a:cs typeface="Times New Roman" pitchFamily="18" charset="0"/>
              </a:rPr>
              <a:t> Speeches &amp; briefings</a:t>
            </a:r>
          </a:p>
          <a:p>
            <a:pPr>
              <a:spcAft>
                <a:spcPts val="600"/>
              </a:spcAft>
              <a:buFont typeface="Arial" charset="0"/>
              <a:buChar char="•"/>
              <a:defRPr/>
            </a:pPr>
            <a:r>
              <a:rPr lang="en-US" sz="2400" dirty="0" smtClean="0">
                <a:latin typeface="Times New Roman" pitchFamily="18" charset="0"/>
                <a:cs typeface="Times New Roman" pitchFamily="18" charset="0"/>
              </a:rPr>
              <a:t> “Grapevine”</a:t>
            </a:r>
          </a:p>
          <a:p>
            <a:endParaRPr lang="en-US" dirty="0"/>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87425" y="228600"/>
            <a:ext cx="8156575" cy="533400"/>
          </a:xfrm>
        </p:spPr>
        <p:txBody>
          <a:bodyPr>
            <a:noAutofit/>
          </a:bodyPr>
          <a:lstStyle/>
          <a:p>
            <a:r>
              <a:rPr sz="3600" b="1" smtClean="0">
                <a:solidFill>
                  <a:schemeClr val="tx1"/>
                </a:solidFill>
                <a:latin typeface="Times New Roman" pitchFamily="18" charset="0"/>
                <a:cs typeface="Times New Roman" pitchFamily="18" charset="0"/>
              </a:rPr>
              <a:t>Organization Structure of ICC Unit</a:t>
            </a:r>
            <a:endParaRPr lang="en-US" sz="3600" b="1" dirty="0">
              <a:solidFill>
                <a:schemeClr val="tx1"/>
              </a:solidFill>
              <a:latin typeface="Times New Roman" pitchFamily="18" charset="0"/>
              <a:cs typeface="Times New Roman" pitchFamily="18" charset="0"/>
            </a:endParaRPr>
          </a:p>
        </p:txBody>
      </p:sp>
      <p:sp>
        <p:nvSpPr>
          <p:cNvPr id="4" name="Rectangle 3"/>
          <p:cNvSpPr/>
          <p:nvPr/>
        </p:nvSpPr>
        <p:spPr>
          <a:xfrm>
            <a:off x="2971800" y="106680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Board of Directors</a:t>
            </a:r>
            <a:endParaRPr lang="en-US" dirty="0">
              <a:solidFill>
                <a:schemeClr val="tx1"/>
              </a:solidFill>
            </a:endParaRPr>
          </a:p>
        </p:txBody>
      </p:sp>
      <p:cxnSp>
        <p:nvCxnSpPr>
          <p:cNvPr id="8" name="Straight Arrow Connector 7"/>
          <p:cNvCxnSpPr>
            <a:stCxn id="4" idx="2"/>
          </p:cNvCxnSpPr>
          <p:nvPr/>
        </p:nvCxnSpPr>
        <p:spPr>
          <a:xfrm rot="5400000">
            <a:off x="4038600" y="15240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286000" y="1676400"/>
            <a:ext cx="388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Audit Committee of the Board</a:t>
            </a:r>
            <a:endParaRPr lang="en-US" dirty="0"/>
          </a:p>
        </p:txBody>
      </p:sp>
      <p:cxnSp>
        <p:nvCxnSpPr>
          <p:cNvPr id="16" name="Straight Arrow Connector 15"/>
          <p:cNvCxnSpPr/>
          <p:nvPr/>
        </p:nvCxnSpPr>
        <p:spPr>
          <a:xfrm rot="5400000">
            <a:off x="4077494" y="2247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819400" y="2362200"/>
            <a:ext cx="3048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Managing Director &amp; CEO</a:t>
            </a:r>
            <a:endParaRPr lang="en-US" dirty="0"/>
          </a:p>
        </p:txBody>
      </p:sp>
      <p:cxnSp>
        <p:nvCxnSpPr>
          <p:cNvPr id="20" name="Straight Arrow Connector 19"/>
          <p:cNvCxnSpPr>
            <a:endCxn id="18" idx="3"/>
          </p:cNvCxnSpPr>
          <p:nvPr/>
        </p:nvCxnSpPr>
        <p:spPr>
          <a:xfrm rot="10800000">
            <a:off x="5867400" y="25146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6438900" y="27813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572000" y="3048000"/>
            <a:ext cx="4114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 of Internal Control &amp; Compliance</a:t>
            </a:r>
            <a:endParaRPr lang="en-US" dirty="0"/>
          </a:p>
        </p:txBody>
      </p:sp>
      <p:cxnSp>
        <p:nvCxnSpPr>
          <p:cNvPr id="27" name="Straight Arrow Connector 26"/>
          <p:cNvCxnSpPr>
            <a:endCxn id="11" idx="1"/>
          </p:cNvCxnSpPr>
          <p:nvPr/>
        </p:nvCxnSpPr>
        <p:spPr>
          <a:xfrm>
            <a:off x="1219200" y="19050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457994" y="2667000"/>
            <a:ext cx="15232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838200" y="3429000"/>
            <a:ext cx="3124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 of Audit &amp; Inspection</a:t>
            </a:r>
            <a:endParaRPr lang="en-US" dirty="0"/>
          </a:p>
        </p:txBody>
      </p:sp>
      <p:cxnSp>
        <p:nvCxnSpPr>
          <p:cNvPr id="40" name="Straight Connector 39"/>
          <p:cNvCxnSpPr/>
          <p:nvPr/>
        </p:nvCxnSpPr>
        <p:spPr>
          <a:xfrm rot="5400000">
            <a:off x="4991894" y="3543300"/>
            <a:ext cx="2278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31" idx="3"/>
          </p:cNvCxnSpPr>
          <p:nvPr/>
        </p:nvCxnSpPr>
        <p:spPr>
          <a:xfrm rot="10800000">
            <a:off x="3962400" y="3619500"/>
            <a:ext cx="11430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486694" y="39997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a:off x="5258594" y="3733800"/>
            <a:ext cx="6088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7049294" y="36949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4038600" y="4038600"/>
            <a:ext cx="1828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Compliance Division</a:t>
            </a:r>
            <a:endParaRPr lang="en-US" sz="1400" dirty="0"/>
          </a:p>
        </p:txBody>
      </p:sp>
      <p:sp>
        <p:nvSpPr>
          <p:cNvPr id="60" name="Rectangle 59"/>
          <p:cNvSpPr/>
          <p:nvPr/>
        </p:nvSpPr>
        <p:spPr>
          <a:xfrm>
            <a:off x="6324600" y="4038600"/>
            <a:ext cx="2133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Monitoring Division</a:t>
            </a:r>
            <a:endParaRPr lang="en-US" sz="1600" dirty="0"/>
          </a:p>
        </p:txBody>
      </p:sp>
      <p:sp>
        <p:nvSpPr>
          <p:cNvPr id="68" name="Rectangle 67"/>
          <p:cNvSpPr/>
          <p:nvPr/>
        </p:nvSpPr>
        <p:spPr>
          <a:xfrm>
            <a:off x="990600" y="4191000"/>
            <a:ext cx="2743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Audit &amp; Inspection Division</a:t>
            </a:r>
            <a:endParaRPr lang="en-US" sz="1600" dirty="0"/>
          </a:p>
        </p:txBody>
      </p:sp>
      <p:cxnSp>
        <p:nvCxnSpPr>
          <p:cNvPr id="72" name="Straight Connector 71"/>
          <p:cNvCxnSpPr>
            <a:stCxn id="68" idx="2"/>
          </p:cNvCxnSpPr>
          <p:nvPr/>
        </p:nvCxnSpPr>
        <p:spPr>
          <a:xfrm rot="5400000">
            <a:off x="2247900" y="4762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0" idx="2"/>
          </p:cNvCxnSpPr>
          <p:nvPr/>
        </p:nvCxnSpPr>
        <p:spPr>
          <a:xfrm rot="5400000">
            <a:off x="7239000" y="46482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2362200" y="4800600"/>
            <a:ext cx="50292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5400000">
            <a:off x="4686300" y="49911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514600" y="5105400"/>
            <a:ext cx="3276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5400000">
            <a:off x="2400300" y="52197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5638800" y="52578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1371600" y="533400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Divisional Office ICC Unit</a:t>
            </a:r>
            <a:endParaRPr lang="en-US" sz="1400" dirty="0"/>
          </a:p>
        </p:txBody>
      </p:sp>
      <p:sp>
        <p:nvSpPr>
          <p:cNvPr id="87" name="Rectangle 86"/>
          <p:cNvSpPr/>
          <p:nvPr/>
        </p:nvSpPr>
        <p:spPr>
          <a:xfrm>
            <a:off x="4648200" y="5410200"/>
            <a:ext cx="2133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Local Office ICC Unit</a:t>
            </a:r>
            <a:endParaRPr lang="en-US" sz="1600" dirty="0"/>
          </a:p>
        </p:txBody>
      </p:sp>
      <p:cxnSp>
        <p:nvCxnSpPr>
          <p:cNvPr id="89" name="Straight Arrow Connector 88"/>
          <p:cNvCxnSpPr/>
          <p:nvPr/>
        </p:nvCxnSpPr>
        <p:spPr>
          <a:xfrm rot="5400000">
            <a:off x="2362994" y="57904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524000" y="5943600"/>
            <a:ext cx="3733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a:off x="1409700" y="6057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5400000">
            <a:off x="5143500" y="60579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762000" y="6172200"/>
            <a:ext cx="2514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Zonal Office ICC Unit</a:t>
            </a:r>
            <a:endParaRPr lang="en-US" dirty="0"/>
          </a:p>
        </p:txBody>
      </p:sp>
      <p:sp>
        <p:nvSpPr>
          <p:cNvPr id="97" name="Rectangle 96"/>
          <p:cNvSpPr/>
          <p:nvPr/>
        </p:nvSpPr>
        <p:spPr>
          <a:xfrm>
            <a:off x="4191000" y="6172200"/>
            <a:ext cx="3200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Corporate Br. (DGM Headed) ICC Unit</a:t>
            </a:r>
            <a:endParaRPr lang="en-US" sz="1400" dirty="0"/>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600" smtClean="0">
                <a:solidFill>
                  <a:schemeClr val="tx1"/>
                </a:solidFill>
                <a:latin typeface="Times New Roman" pitchFamily="18" charset="0"/>
                <a:cs typeface="Times New Roman" pitchFamily="18" charset="0"/>
              </a:rPr>
              <a:t>Process Guidelines</a:t>
            </a:r>
            <a:endParaRPr lang="en-US" sz="3600" dirty="0">
              <a:solidFill>
                <a:schemeClr val="tx1"/>
              </a:solidFill>
              <a:latin typeface="Times New Roman" pitchFamily="18" charset="0"/>
              <a:cs typeface="Times New Roman" pitchFamily="18" charset="0"/>
            </a:endParaRPr>
          </a:p>
        </p:txBody>
      </p:sp>
      <p:sp>
        <p:nvSpPr>
          <p:cNvPr id="3" name="Text Placeholder 2"/>
          <p:cNvSpPr>
            <a:spLocks noGrp="1"/>
          </p:cNvSpPr>
          <p:nvPr>
            <p:ph idx="1"/>
          </p:nvPr>
        </p:nvSpPr>
        <p:spPr/>
        <p:txBody>
          <a:bodyPr>
            <a:normAutofit fontScale="70000" lnSpcReduction="20000"/>
          </a:bodyPr>
          <a:lstStyle/>
          <a:p>
            <a:pPr lvl="0">
              <a:buFont typeface="Wingdings" pitchFamily="2" charset="2"/>
              <a:buChar char="q"/>
            </a:pPr>
            <a:r>
              <a:rPr lang="en-US" dirty="0" smtClean="0">
                <a:latin typeface="Times New Roman" pitchFamily="18" charset="0"/>
                <a:cs typeface="Times New Roman" pitchFamily="18" charset="0"/>
              </a:rPr>
              <a:t>BCA-1991 (amended up to 2023)</a:t>
            </a:r>
          </a:p>
          <a:p>
            <a:pPr lvl="0">
              <a:buFont typeface="Wingdings" pitchFamily="2" charset="2"/>
              <a:buChar char="q"/>
            </a:pPr>
            <a:r>
              <a:rPr lang="en-US" dirty="0" smtClean="0">
                <a:latin typeface="Times New Roman" pitchFamily="18" charset="0"/>
                <a:cs typeface="Times New Roman" pitchFamily="18" charset="0"/>
              </a:rPr>
              <a:t>Credit Manual</a:t>
            </a:r>
          </a:p>
          <a:p>
            <a:pPr lvl="0">
              <a:buFont typeface="Wingdings" pitchFamily="2" charset="2"/>
              <a:buChar char="q"/>
            </a:pPr>
            <a:r>
              <a:rPr lang="en-US" dirty="0" smtClean="0">
                <a:latin typeface="Times New Roman" pitchFamily="18" charset="0"/>
                <a:cs typeface="Times New Roman" pitchFamily="18" charset="0"/>
              </a:rPr>
              <a:t>Operation Manual</a:t>
            </a:r>
          </a:p>
          <a:p>
            <a:pPr lvl="0">
              <a:buFont typeface="Wingdings" pitchFamily="2" charset="2"/>
              <a:buChar char="q"/>
            </a:pPr>
            <a:r>
              <a:rPr lang="en-US" dirty="0" smtClean="0">
                <a:latin typeface="Times New Roman" pitchFamily="18" charset="0"/>
                <a:cs typeface="Times New Roman" pitchFamily="18" charset="0"/>
              </a:rPr>
              <a:t>Finance and Accounting Manual</a:t>
            </a:r>
          </a:p>
          <a:p>
            <a:pPr lvl="0">
              <a:buFont typeface="Wingdings" pitchFamily="2" charset="2"/>
              <a:buChar char="q"/>
            </a:pPr>
            <a:r>
              <a:rPr lang="en-US" dirty="0" smtClean="0">
                <a:latin typeface="Times New Roman" pitchFamily="18" charset="0"/>
                <a:cs typeface="Times New Roman" pitchFamily="18" charset="0"/>
              </a:rPr>
              <a:t>Treasury Manual</a:t>
            </a:r>
          </a:p>
          <a:p>
            <a:pPr lvl="0">
              <a:buFont typeface="Wingdings" pitchFamily="2" charset="2"/>
              <a:buChar char="q"/>
            </a:pPr>
            <a:r>
              <a:rPr lang="en-US" dirty="0" smtClean="0">
                <a:latin typeface="Times New Roman" pitchFamily="18" charset="0"/>
                <a:cs typeface="Times New Roman" pitchFamily="18" charset="0"/>
              </a:rPr>
              <a:t>HR Policy</a:t>
            </a:r>
          </a:p>
          <a:p>
            <a:pPr lvl="0">
              <a:buFont typeface="Wingdings" pitchFamily="2" charset="2"/>
              <a:buChar char="q"/>
            </a:pPr>
            <a:r>
              <a:rPr lang="en-US" dirty="0" smtClean="0">
                <a:latin typeface="Times New Roman" pitchFamily="18" charset="0"/>
                <a:cs typeface="Times New Roman" pitchFamily="18" charset="0"/>
              </a:rPr>
              <a:t>Internal Control Policy</a:t>
            </a:r>
          </a:p>
          <a:p>
            <a:pPr lvl="0">
              <a:buFont typeface="Wingdings" pitchFamily="2" charset="2"/>
              <a:buChar char="q"/>
            </a:pPr>
            <a:r>
              <a:rPr lang="en-US" dirty="0" smtClean="0">
                <a:latin typeface="Times New Roman" pitchFamily="18" charset="0"/>
                <a:cs typeface="Times New Roman" pitchFamily="18" charset="0"/>
              </a:rPr>
              <a:t>Audit Manual</a:t>
            </a:r>
          </a:p>
          <a:p>
            <a:pPr lvl="0">
              <a:buFont typeface="Wingdings" pitchFamily="2" charset="2"/>
              <a:buChar char="q"/>
            </a:pPr>
            <a:r>
              <a:rPr lang="en-US" dirty="0" smtClean="0">
                <a:latin typeface="Times New Roman" pitchFamily="18" charset="0"/>
                <a:cs typeface="Times New Roman" pitchFamily="18" charset="0"/>
              </a:rPr>
              <a:t>ICT Manual</a:t>
            </a:r>
          </a:p>
          <a:p>
            <a:pPr lvl="0">
              <a:buFont typeface="Wingdings" pitchFamily="2" charset="2"/>
              <a:buChar char="q"/>
            </a:pPr>
            <a:r>
              <a:rPr lang="en-US" dirty="0" smtClean="0">
                <a:latin typeface="Times New Roman" pitchFamily="18" charset="0"/>
                <a:cs typeface="Times New Roman" pitchFamily="18" charset="0"/>
              </a:rPr>
              <a:t>IT Audit Manual</a:t>
            </a:r>
          </a:p>
          <a:p>
            <a:pPr lvl="0">
              <a:buFont typeface="Wingdings" pitchFamily="2" charset="2"/>
              <a:buChar char="q"/>
            </a:pPr>
            <a:r>
              <a:rPr lang="en-US" dirty="0" smtClean="0">
                <a:latin typeface="Times New Roman" pitchFamily="18" charset="0"/>
                <a:cs typeface="Times New Roman" pitchFamily="18" charset="0"/>
              </a:rPr>
              <a:t>Payment System Manual</a:t>
            </a:r>
          </a:p>
          <a:p>
            <a:pPr lvl="0">
              <a:buFont typeface="Wingdings" pitchFamily="2" charset="2"/>
              <a:buChar char="q"/>
            </a:pPr>
            <a:r>
              <a:rPr lang="en-US" dirty="0" smtClean="0">
                <a:latin typeface="Times New Roman" pitchFamily="18" charset="0"/>
                <a:cs typeface="Times New Roman" pitchFamily="18" charset="0"/>
              </a:rPr>
              <a:t>Anti Money Laundering Guidelines</a:t>
            </a:r>
          </a:p>
          <a:p>
            <a:pPr lvl="0">
              <a:buFont typeface="Wingdings" pitchFamily="2" charset="2"/>
              <a:buChar char="q"/>
            </a:pPr>
            <a:r>
              <a:rPr lang="en-US" dirty="0" smtClean="0">
                <a:latin typeface="Times New Roman" pitchFamily="18" charset="0"/>
                <a:cs typeface="Times New Roman" pitchFamily="18" charset="0"/>
              </a:rPr>
              <a:t>Guidelines for Foreign Exchange Transactions</a:t>
            </a:r>
          </a:p>
          <a:p>
            <a:pPr>
              <a:buFont typeface="Wingdings" pitchFamily="2" charset="2"/>
              <a:buChar char="q"/>
            </a:pPr>
            <a:endParaRPr lang="en-US" dirty="0"/>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Responsibilities Of the </a:t>
            </a:r>
            <a:r>
              <a:rPr lang="en-US" dirty="0" err="1" smtClean="0"/>
              <a:t>BoD</a:t>
            </a:r>
            <a:r>
              <a:rPr lang="en-US" dirty="0" smtClean="0"/>
              <a:t> of Bank</a:t>
            </a:r>
            <a:endParaRPr lang="en-US" dirty="0"/>
          </a:p>
        </p:txBody>
      </p:sp>
      <p:sp>
        <p:nvSpPr>
          <p:cNvPr id="3" name="Content Placeholder 2"/>
          <p:cNvSpPr>
            <a:spLocks noGrp="1"/>
          </p:cNvSpPr>
          <p:nvPr>
            <p:ph idx="1"/>
          </p:nvPr>
        </p:nvSpPr>
        <p:spPr/>
        <p:txBody>
          <a:bodyPr>
            <a:normAutofit/>
          </a:bodyPr>
          <a:lstStyle/>
          <a:p>
            <a:r>
              <a:rPr lang="en-US" sz="2800" dirty="0" smtClean="0"/>
              <a:t>Forming an Audit Committee with such Directors who are not members of Executive &amp; Risk Management Committee</a:t>
            </a:r>
          </a:p>
          <a:p>
            <a:r>
              <a:rPr lang="en-US" sz="2800" dirty="0" smtClean="0"/>
              <a:t>Minimum  02 (two) Independent Directors should be the member of this committee.</a:t>
            </a:r>
          </a:p>
          <a:p>
            <a:r>
              <a:rPr lang="en-US" sz="2800" dirty="0" smtClean="0"/>
              <a:t>Audit  Committee should hold at least four meetings in a year to evaluate the audit, compliance &amp; monitoring system of the Bank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Risk </a:t>
            </a:r>
            <a:r>
              <a:rPr lang="en-US" dirty="0" err="1" smtClean="0"/>
              <a:t>Assesment</a:t>
            </a:r>
            <a:endParaRPr lang="en-US" dirty="0"/>
          </a:p>
        </p:txBody>
      </p:sp>
      <p:sp>
        <p:nvSpPr>
          <p:cNvPr id="3" name="Content Placeholder 2"/>
          <p:cNvSpPr>
            <a:spLocks noGrp="1"/>
          </p:cNvSpPr>
          <p:nvPr>
            <p:ph idx="1"/>
          </p:nvPr>
        </p:nvSpPr>
        <p:spPr/>
        <p:txBody>
          <a:bodyPr>
            <a:normAutofit lnSpcReduction="10000"/>
          </a:bodyPr>
          <a:lstStyle/>
          <a:p>
            <a:pPr>
              <a:spcBef>
                <a:spcPts val="400"/>
              </a:spcBef>
            </a:pPr>
            <a:r>
              <a:rPr lang="en-US" sz="2800" dirty="0" smtClean="0"/>
              <a:t>Internal Factors :</a:t>
            </a:r>
          </a:p>
          <a:p>
            <a:pPr>
              <a:spcBef>
                <a:spcPts val="400"/>
              </a:spcBef>
              <a:buNone/>
            </a:pPr>
            <a:r>
              <a:rPr lang="en-US" sz="2200" dirty="0" smtClean="0"/>
              <a:t>* Complexity of the organizational structure.</a:t>
            </a:r>
          </a:p>
          <a:p>
            <a:pPr>
              <a:spcBef>
                <a:spcPts val="400"/>
              </a:spcBef>
              <a:buNone/>
            </a:pPr>
            <a:r>
              <a:rPr lang="en-US" sz="2200" dirty="0" smtClean="0"/>
              <a:t>* The Nature of the Banks Activities</a:t>
            </a:r>
          </a:p>
          <a:p>
            <a:pPr>
              <a:spcBef>
                <a:spcPts val="400"/>
              </a:spcBef>
              <a:buNone/>
            </a:pPr>
            <a:r>
              <a:rPr lang="en-US" sz="2200" dirty="0" smtClean="0"/>
              <a:t>* The quality of personnel</a:t>
            </a:r>
          </a:p>
          <a:p>
            <a:pPr>
              <a:spcBef>
                <a:spcPts val="400"/>
              </a:spcBef>
              <a:buNone/>
            </a:pPr>
            <a:r>
              <a:rPr lang="en-US" sz="2200" dirty="0" smtClean="0"/>
              <a:t>* Organizational Change</a:t>
            </a:r>
          </a:p>
          <a:p>
            <a:pPr>
              <a:spcBef>
                <a:spcPts val="400"/>
              </a:spcBef>
              <a:buNone/>
            </a:pPr>
            <a:r>
              <a:rPr lang="en-US" sz="2200" dirty="0" smtClean="0"/>
              <a:t>* Employee Turnover </a:t>
            </a:r>
          </a:p>
          <a:p>
            <a:pPr>
              <a:spcBef>
                <a:spcPts val="400"/>
              </a:spcBef>
            </a:pPr>
            <a:r>
              <a:rPr lang="en-US" sz="2800" dirty="0" smtClean="0"/>
              <a:t>External Factors :</a:t>
            </a:r>
          </a:p>
          <a:p>
            <a:pPr>
              <a:buNone/>
            </a:pPr>
            <a:r>
              <a:rPr lang="en-US" sz="2200" dirty="0" smtClean="0"/>
              <a:t>* Fluctuating economic conditions</a:t>
            </a:r>
          </a:p>
          <a:p>
            <a:pPr>
              <a:buNone/>
            </a:pPr>
            <a:r>
              <a:rPr lang="en-US" sz="2200" dirty="0" smtClean="0"/>
              <a:t>* Changes in the Industry</a:t>
            </a:r>
          </a:p>
          <a:p>
            <a:pPr>
              <a:buNone/>
            </a:pPr>
            <a:r>
              <a:rPr lang="en-US" sz="2200" dirty="0" smtClean="0"/>
              <a:t>* Socio-political realities</a:t>
            </a:r>
          </a:p>
          <a:p>
            <a:pPr>
              <a:buNone/>
            </a:pPr>
            <a:r>
              <a:rPr lang="en-US" sz="2200" dirty="0" smtClean="0"/>
              <a:t>* Technological Advancements</a:t>
            </a:r>
          </a:p>
          <a:p>
            <a:pPr>
              <a:buNone/>
            </a:pPr>
            <a:r>
              <a:rPr lang="en-US" sz="2200" dirty="0" smtClean="0"/>
              <a:t>* Changes in rules and Regulations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Risk Components</a:t>
            </a:r>
            <a:endParaRPr lang="en-US" dirty="0"/>
          </a:p>
        </p:txBody>
      </p:sp>
      <p:sp>
        <p:nvSpPr>
          <p:cNvPr id="3" name="Content Placeholder 2"/>
          <p:cNvSpPr>
            <a:spLocks noGrp="1"/>
          </p:cNvSpPr>
          <p:nvPr>
            <p:ph idx="1"/>
          </p:nvPr>
        </p:nvSpPr>
        <p:spPr/>
        <p:txBody>
          <a:bodyPr/>
          <a:lstStyle/>
          <a:p>
            <a:r>
              <a:rPr lang="en-US" dirty="0" smtClean="0"/>
              <a:t>Prevent Risk</a:t>
            </a:r>
          </a:p>
          <a:p>
            <a:endParaRPr lang="en-US" dirty="0" smtClean="0"/>
          </a:p>
          <a:p>
            <a:r>
              <a:rPr lang="en-US" dirty="0" smtClean="0"/>
              <a:t>Control Risk</a:t>
            </a:r>
          </a:p>
          <a:p>
            <a:endParaRPr lang="en-US" dirty="0" smtClean="0"/>
          </a:p>
          <a:p>
            <a:r>
              <a:rPr lang="en-US" dirty="0" smtClean="0"/>
              <a:t>Detect Risk</a:t>
            </a:r>
          </a:p>
          <a:p>
            <a:endParaRPr lang="en-US" dirty="0" smtClean="0"/>
          </a:p>
          <a:p>
            <a:r>
              <a:rPr lang="en-US" dirty="0" smtClean="0"/>
              <a:t>Inherent Risk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6000" smtClean="0"/>
              <a:t/>
            </a:r>
            <a:br>
              <a:rPr sz="6000" smtClean="0"/>
            </a:br>
            <a:r>
              <a:rPr sz="4000" smtClean="0">
                <a:solidFill>
                  <a:schemeClr val="tx1">
                    <a:lumMod val="95000"/>
                  </a:schemeClr>
                </a:solidFill>
                <a:latin typeface="Times New Roman" pitchFamily="18" charset="0"/>
                <a:cs typeface="Times New Roman" pitchFamily="18" charset="0"/>
              </a:rPr>
              <a:t> Understanding of Internal Control </a:t>
            </a:r>
            <a:endParaRPr lang="en-US" sz="4000" dirty="0"/>
          </a:p>
        </p:txBody>
      </p:sp>
      <p:sp>
        <p:nvSpPr>
          <p:cNvPr id="3" name="Text Placeholder 2"/>
          <p:cNvSpPr>
            <a:spLocks noGrp="1"/>
          </p:cNvSpPr>
          <p:nvPr>
            <p:ph idx="1"/>
          </p:nvPr>
        </p:nvSpPr>
        <p:spPr>
          <a:xfrm>
            <a:off x="1143000" y="1447800"/>
            <a:ext cx="7498080" cy="4800600"/>
          </a:xfrm>
        </p:spPr>
        <p:txBody>
          <a:bodyPr>
            <a:normAutofit/>
          </a:bodyPr>
          <a:lstStyle/>
          <a:p>
            <a:pPr algn="ctr">
              <a:spcBef>
                <a:spcPct val="0"/>
              </a:spcBef>
            </a:pPr>
            <a:endParaRPr lang="en-US" sz="2400" dirty="0" smtClean="0">
              <a:latin typeface="Times New Roman" pitchFamily="18" charset="0"/>
              <a:cs typeface="Times New Roman" pitchFamily="18" charset="0"/>
            </a:endParaRPr>
          </a:p>
          <a:p>
            <a:pPr algn="just">
              <a:spcBef>
                <a:spcPct val="0"/>
              </a:spcBef>
            </a:pPr>
            <a:r>
              <a:rPr lang="en-US" sz="2400" dirty="0" smtClean="0">
                <a:latin typeface="Times New Roman" pitchFamily="18" charset="0"/>
                <a:cs typeface="Times New Roman" pitchFamily="18" charset="0"/>
              </a:rPr>
              <a:t>In short sense, internal control comprises the plans, methods and procedures used to </a:t>
            </a:r>
            <a:r>
              <a:rPr lang="en-US" sz="2400" b="1" dirty="0" smtClean="0">
                <a:latin typeface="Times New Roman" pitchFamily="18" charset="0"/>
                <a:cs typeface="Times New Roman" pitchFamily="18" charset="0"/>
              </a:rPr>
              <a:t>meet missions, goals and objectives </a:t>
            </a:r>
            <a:r>
              <a:rPr lang="en-US" sz="2400" dirty="0" smtClean="0">
                <a:latin typeface="Times New Roman" pitchFamily="18" charset="0"/>
                <a:cs typeface="Times New Roman" pitchFamily="18" charset="0"/>
              </a:rPr>
              <a:t>of the organization</a:t>
            </a:r>
            <a:r>
              <a:rPr lang="en-US" sz="2400" b="1" dirty="0" smtClean="0">
                <a:latin typeface="Times New Roman" pitchFamily="18" charset="0"/>
                <a:cs typeface="Times New Roman" pitchFamily="18" charset="0"/>
              </a:rPr>
              <a:t> .</a:t>
            </a:r>
          </a:p>
          <a:p>
            <a:pPr algn="just">
              <a:spcBef>
                <a:spcPct val="0"/>
              </a:spcBef>
            </a:pPr>
            <a:endParaRPr lang="en-US" sz="2400" dirty="0" smtClean="0">
              <a:latin typeface="Times New Roman" pitchFamily="18" charset="0"/>
              <a:cs typeface="Times New Roman" pitchFamily="18" charset="0"/>
            </a:endParaRPr>
          </a:p>
          <a:p>
            <a:pPr algn="just">
              <a:defRPr/>
            </a:pPr>
            <a:r>
              <a:rPr lang="en-US" sz="2400" dirty="0" smtClean="0">
                <a:latin typeface="Times New Roman" pitchFamily="18" charset="0"/>
                <a:cs typeface="Times New Roman" pitchFamily="18" charset="0"/>
              </a:rPr>
              <a:t>In broad sense, Internal control is the process, effected by a company's board of directors, management and other personnel, designed to provide reasonable assurance regarding the achievement of objectives in the effectiveness and efficiency of operations, the reliability of financial reporting and compliance with applicable laws, regulations, and internal policies.</a:t>
            </a:r>
          </a:p>
          <a:p>
            <a:pPr algn="ctr">
              <a:spcBef>
                <a:spcPct val="0"/>
              </a:spcBef>
            </a:pPr>
            <a:endParaRPr lang="en-US" sz="2400" dirty="0" smtClean="0">
              <a:latin typeface="Times New Roman" pitchFamily="18" charset="0"/>
              <a:cs typeface="Times New Roman" pitchFamily="18" charset="0"/>
            </a:endParaRPr>
          </a:p>
          <a:p>
            <a:pPr algn="ctr">
              <a:spcBef>
                <a:spcPct val="0"/>
              </a:spcBef>
            </a:pP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533400"/>
            <a:ext cx="8232648" cy="1066800"/>
          </a:xfrm>
        </p:spPr>
        <p:txBody>
          <a:bodyPr>
            <a:normAutofit fontScale="90000"/>
          </a:bodyPr>
          <a:lstStyle/>
          <a:p>
            <a:r>
              <a:rPr sz="3600" smtClean="0">
                <a:solidFill>
                  <a:schemeClr val="tx1"/>
                </a:solidFill>
                <a:latin typeface="Times New Roman" pitchFamily="18" charset="0"/>
                <a:cs typeface="Times New Roman" pitchFamily="18" charset="0"/>
              </a:rPr>
              <a:t>Components of Internal Control System</a:t>
            </a:r>
            <a:br>
              <a:rPr sz="3600" smtClean="0">
                <a:solidFill>
                  <a:schemeClr val="tx1"/>
                </a:solidFill>
                <a:latin typeface="Times New Roman" pitchFamily="18" charset="0"/>
                <a:cs typeface="Times New Roman" pitchFamily="18" charset="0"/>
              </a:rPr>
            </a:br>
            <a:r>
              <a:rPr sz="3600" smtClean="0">
                <a:solidFill>
                  <a:schemeClr val="tx1"/>
                </a:solidFill>
                <a:latin typeface="Times New Roman" pitchFamily="18" charset="0"/>
                <a:cs typeface="Times New Roman" pitchFamily="18" charset="0"/>
              </a:rPr>
              <a:t>Control Activities – Types of Controls</a:t>
            </a:r>
            <a:endParaRPr lang="en-US" sz="3600" dirty="0">
              <a:solidFill>
                <a:schemeClr val="tx1"/>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530352" y="1905000"/>
            <a:ext cx="8232648" cy="4648200"/>
          </a:xfrm>
        </p:spPr>
        <p:txBody>
          <a:bodyPr/>
          <a:lstStyle/>
          <a:p>
            <a:endParaRPr lang="en-US" dirty="0"/>
          </a:p>
        </p:txBody>
      </p:sp>
      <p:graphicFrame>
        <p:nvGraphicFramePr>
          <p:cNvPr id="5" name="Table 4"/>
          <p:cNvGraphicFramePr>
            <a:graphicFrameLocks noGrp="1"/>
          </p:cNvGraphicFramePr>
          <p:nvPr/>
        </p:nvGraphicFramePr>
        <p:xfrm>
          <a:off x="533400" y="1905000"/>
          <a:ext cx="8229600" cy="4834890"/>
        </p:xfrm>
        <a:graphic>
          <a:graphicData uri="http://schemas.openxmlformats.org/drawingml/2006/table">
            <a:tbl>
              <a:tblPr firstRow="1" bandRow="1">
                <a:tableStyleId>{5C22544A-7EE6-4342-B048-85BDC9FD1C3A}</a:tableStyleId>
              </a:tblPr>
              <a:tblGrid>
                <a:gridCol w="2743200"/>
                <a:gridCol w="2743200"/>
                <a:gridCol w="2743200"/>
              </a:tblGrid>
              <a:tr h="1123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rPr>
                        <a:t>      Type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rPr>
                        <a:t>     Definition</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rPr>
                        <a:t>             Example</a:t>
                      </a:r>
                    </a:p>
                  </a:txBody>
                  <a:tcPr horzOverflow="overflow"/>
                </a:tc>
              </a:tr>
              <a:tr h="1123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7030A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7030A0"/>
                          </a:solidFill>
                          <a:effectLst/>
                          <a:latin typeface="Arial" charset="0"/>
                        </a:rPr>
                        <a:t>Preventative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7030A0"/>
                          </a:solidFill>
                          <a:effectLst/>
                          <a:latin typeface="Arial" charset="0"/>
                        </a:rPr>
                        <a:t>Deters risk from being realized</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7030A0"/>
                          </a:solidFill>
                          <a:effectLst/>
                          <a:latin typeface="Arial" charset="0"/>
                        </a:rPr>
                        <a:t>Eligibility requirements are verified against independent party information prior to award</a:t>
                      </a:r>
                    </a:p>
                  </a:txBody>
                  <a:tcPr horzOverflow="overflow"/>
                </a:tc>
              </a:tr>
              <a:tr h="1123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7030A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7030A0"/>
                          </a:solidFill>
                          <a:effectLst/>
                          <a:latin typeface="Arial" charset="0"/>
                        </a:rPr>
                        <a:t>Detective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7030A0"/>
                          </a:solidFill>
                          <a:effectLst/>
                          <a:latin typeface="Arial" charset="0"/>
                        </a:rPr>
                        <a:t>Finds if risk does get realized</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7030A0"/>
                          </a:solidFill>
                          <a:effectLst/>
                          <a:latin typeface="Arial" charset="0"/>
                        </a:rPr>
                        <a:t>Data mining to detect fraud patterns</a:t>
                      </a:r>
                    </a:p>
                  </a:txBody>
                  <a:tcPr horzOverflow="overflow"/>
                </a:tc>
              </a:tr>
              <a:tr h="1123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7030A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7030A0"/>
                          </a:solidFill>
                          <a:effectLst/>
                          <a:latin typeface="Arial" charset="0"/>
                        </a:rPr>
                        <a:t>Corrective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7030A0"/>
                          </a:solidFill>
                          <a:effectLst/>
                          <a:latin typeface="Arial" charset="0"/>
                        </a:rPr>
                        <a:t>Detects if risk realized and reacts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7030A0"/>
                          </a:solidFill>
                          <a:effectLst/>
                          <a:latin typeface="Arial" charset="0"/>
                        </a:rPr>
                        <a:t>Thermostat in computer room that protects valuable equipment</a:t>
                      </a:r>
                    </a:p>
                  </a:txBody>
                  <a:tcPr horzOverflow="overflow"/>
                </a:tc>
              </a:tr>
            </a:tbl>
          </a:graphicData>
        </a:graphic>
      </p:graphicFrame>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a:t>
            </a:r>
            <a:endParaRPr lang="en-US" dirty="0"/>
          </a:p>
        </p:txBody>
      </p:sp>
      <p:sp>
        <p:nvSpPr>
          <p:cNvPr id="3" name="Content Placeholder 2"/>
          <p:cNvSpPr>
            <a:spLocks noGrp="1"/>
          </p:cNvSpPr>
          <p:nvPr>
            <p:ph idx="1"/>
          </p:nvPr>
        </p:nvSpPr>
        <p:spPr/>
        <p:txBody>
          <a:bodyPr/>
          <a:lstStyle/>
          <a:p>
            <a:r>
              <a:rPr lang="en-US" dirty="0" smtClean="0"/>
              <a:t>Defining auditable units</a:t>
            </a:r>
          </a:p>
          <a:p>
            <a:r>
              <a:rPr lang="en-US" dirty="0" smtClean="0"/>
              <a:t>Defining Risk Criteria</a:t>
            </a:r>
          </a:p>
          <a:p>
            <a:r>
              <a:rPr lang="en-US" dirty="0" smtClean="0"/>
              <a:t>Construction the risk model</a:t>
            </a:r>
          </a:p>
          <a:p>
            <a:r>
              <a:rPr lang="en-US" dirty="0" smtClean="0"/>
              <a:t>Ranking the auditable units</a:t>
            </a:r>
          </a:p>
          <a:p>
            <a:r>
              <a:rPr lang="en-US" dirty="0" smtClean="0"/>
              <a:t>Field  work &amp; preparatory documentation</a:t>
            </a:r>
          </a:p>
          <a:p>
            <a:r>
              <a:rPr lang="en-US" dirty="0" smtClean="0"/>
              <a:t>Reporting the findings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sp>
        <p:nvSpPr>
          <p:cNvPr id="3" name="Content Placeholder 2"/>
          <p:cNvSpPr>
            <a:spLocks noGrp="1"/>
          </p:cNvSpPr>
          <p:nvPr>
            <p:ph idx="1"/>
          </p:nvPr>
        </p:nvSpPr>
        <p:spPr/>
        <p:txBody>
          <a:bodyPr>
            <a:normAutofit/>
          </a:bodyPr>
          <a:lstStyle/>
          <a:p>
            <a:r>
              <a:rPr lang="en-US" sz="2400" dirty="0" smtClean="0"/>
              <a:t>Refers to operating the bank with applicable_ laws, regulations, policies, standards, guidelines etc.</a:t>
            </a:r>
          </a:p>
          <a:p>
            <a:r>
              <a:rPr lang="en-US" sz="2400" dirty="0" smtClean="0"/>
              <a:t>Maintaining regulatory requirements with the primary  regulator Bangladesh Bank. In addition with </a:t>
            </a:r>
            <a:r>
              <a:rPr lang="en-US" sz="2400" dirty="0" err="1" smtClean="0"/>
              <a:t>BSEC,NBR,RJSC,MoF,MoE,MoHAff.,MoC.etc</a:t>
            </a:r>
            <a:endParaRPr lang="en-US" sz="2400" dirty="0" smtClean="0"/>
          </a:p>
          <a:p>
            <a:r>
              <a:rPr lang="en-US" sz="2400" dirty="0" smtClean="0"/>
              <a:t>Bangladesh Bank Inspection Objection </a:t>
            </a:r>
            <a:r>
              <a:rPr lang="en-US" sz="2400" dirty="0" err="1" smtClean="0"/>
              <a:t>settlementb</a:t>
            </a:r>
            <a:r>
              <a:rPr lang="en-US" sz="2400" dirty="0" smtClean="0"/>
              <a:t> &amp; File Close.</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1"/>
                </a:solidFill>
                <a:latin typeface="Times New Roman" pitchFamily="18" charset="0"/>
                <a:cs typeface="Times New Roman" pitchFamily="18" charset="0"/>
              </a:rPr>
              <a:t>Monitoring &amp;</a:t>
            </a:r>
            <a:r>
              <a:rPr sz="3600" smtClean="0">
                <a:solidFill>
                  <a:schemeClr val="tx1"/>
                </a:solidFill>
                <a:latin typeface="Times New Roman" pitchFamily="18" charset="0"/>
                <a:cs typeface="Times New Roman" pitchFamily="18" charset="0"/>
              </a:rPr>
              <a:t> Control Process</a:t>
            </a:r>
            <a:endParaRPr lang="en-US" sz="3600" dirty="0">
              <a:solidFill>
                <a:schemeClr val="tx1"/>
              </a:solidFill>
              <a:latin typeface="Times New Roman" pitchFamily="18" charset="0"/>
              <a:cs typeface="Times New Roman" pitchFamily="18" charset="0"/>
            </a:endParaRPr>
          </a:p>
        </p:txBody>
      </p:sp>
      <p:sp>
        <p:nvSpPr>
          <p:cNvPr id="3" name="Tex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Effectiveness of bank’s internal control should be monitored on an ongoing basis, key/high risk item should be identified &amp; monitored as part </a:t>
            </a:r>
            <a:r>
              <a:rPr lang="en-US" sz="2400" dirty="0" err="1" smtClean="0">
                <a:latin typeface="Times New Roman" pitchFamily="18" charset="0"/>
                <a:cs typeface="Times New Roman" pitchFamily="18" charset="0"/>
              </a:rPr>
              <a:t>iof</a:t>
            </a:r>
            <a:r>
              <a:rPr lang="en-US" sz="2400" dirty="0" smtClean="0">
                <a:latin typeface="Times New Roman" pitchFamily="18" charset="0"/>
                <a:cs typeface="Times New Roman" pitchFamily="18" charset="0"/>
              </a:rPr>
              <a:t> daily activities.</a:t>
            </a:r>
          </a:p>
          <a:p>
            <a:r>
              <a:rPr lang="en-US" sz="2800" dirty="0" smtClean="0">
                <a:latin typeface="Times New Roman" pitchFamily="18" charset="0"/>
                <a:cs typeface="Times New Roman" pitchFamily="18" charset="0"/>
              </a:rPr>
              <a:t>Internal Control process:</a:t>
            </a:r>
          </a:p>
          <a:p>
            <a:r>
              <a:rPr lang="en-US" sz="2400" dirty="0" smtClean="0">
                <a:latin typeface="Times New Roman" pitchFamily="18" charset="0"/>
                <a:cs typeface="Times New Roman" pitchFamily="18" charset="0"/>
              </a:rPr>
              <a:t>QOR (Quarterly Operations Report)</a:t>
            </a:r>
          </a:p>
          <a:p>
            <a:r>
              <a:rPr lang="en-US" sz="2400" dirty="0" smtClean="0">
                <a:latin typeface="Times New Roman" pitchFamily="18" charset="0"/>
                <a:cs typeface="Times New Roman" pitchFamily="18" charset="0"/>
              </a:rPr>
              <a:t>DCFCL (Departmental Control Function Checklist) </a:t>
            </a:r>
          </a:p>
          <a:p>
            <a:r>
              <a:rPr lang="en-US" sz="2400" dirty="0" smtClean="0">
                <a:latin typeface="Times New Roman" pitchFamily="18" charset="0"/>
                <a:cs typeface="Times New Roman" pitchFamily="18" charset="0"/>
              </a:rPr>
              <a:t>LDCL (Loan Documentation Checklist)</a:t>
            </a:r>
          </a:p>
          <a:p>
            <a:r>
              <a:rPr lang="en-US" sz="2400" dirty="0" smtClean="0">
                <a:latin typeface="Times New Roman" pitchFamily="18" charset="0"/>
                <a:cs typeface="Times New Roman" pitchFamily="18" charset="0"/>
              </a:rPr>
              <a:t>Self Assessment of Anti-Fraud Internal Controls Report</a:t>
            </a:r>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52600"/>
            <a:ext cx="7498080" cy="3962400"/>
          </a:xfrm>
        </p:spPr>
        <p:txBody>
          <a:bodyPr>
            <a:noAutofit/>
          </a:bodyPr>
          <a:lstStyle/>
          <a:p>
            <a:pPr>
              <a:lnSpc>
                <a:spcPct val="100000"/>
              </a:lnSpc>
            </a:pPr>
            <a:r>
              <a:rPr lang="en-US" sz="2200" b="0" cap="none" dirty="0" smtClean="0">
                <a:effectLst/>
                <a:latin typeface="Times New Roman" pitchFamily="18" charset="0"/>
                <a:cs typeface="Times New Roman" pitchFamily="18" charset="0"/>
              </a:rPr>
              <a:t>Quarterly Operations Report Is Another Reporting Tool Used For Reviewing The Performance Of The Branches. There Are A Few Sub-sections Of This Tools Which Illustrate The Different Area Of Performance. These </a:t>
            </a:r>
            <a:r>
              <a:rPr lang="en-US" sz="2200" b="0" cap="none" dirty="0" smtClean="0">
                <a:effectLst/>
                <a:latin typeface="Times New Roman" pitchFamily="18" charset="0"/>
                <a:cs typeface="Times New Roman" pitchFamily="18" charset="0"/>
              </a:rPr>
              <a:t>are the </a:t>
            </a:r>
            <a:r>
              <a:rPr lang="en-US" sz="2200" dirty="0" smtClean="0">
                <a:effectLst/>
                <a:latin typeface="Times New Roman" pitchFamily="18" charset="0"/>
                <a:cs typeface="Times New Roman" pitchFamily="18" charset="0"/>
              </a:rPr>
              <a:t>f</a:t>
            </a:r>
            <a:r>
              <a:rPr lang="en-US" sz="2200" b="0" cap="none" dirty="0" smtClean="0">
                <a:effectLst/>
                <a:latin typeface="Times New Roman" pitchFamily="18" charset="0"/>
                <a:cs typeface="Times New Roman" pitchFamily="18" charset="0"/>
              </a:rPr>
              <a:t>ollowings-</a:t>
            </a:r>
            <a:r>
              <a:rPr lang="en-US" sz="2200" b="0" cap="none" dirty="0" smtClean="0">
                <a:effectLst/>
                <a:latin typeface="Times New Roman" pitchFamily="18" charset="0"/>
                <a:cs typeface="Times New Roman" pitchFamily="18" charset="0"/>
              </a:rPr>
              <a:t/>
            </a:r>
            <a:br>
              <a:rPr lang="en-US" sz="2200" b="0" cap="none" dirty="0" smtClean="0">
                <a:effectLst/>
                <a:latin typeface="Times New Roman" pitchFamily="18" charset="0"/>
                <a:cs typeface="Times New Roman" pitchFamily="18" charset="0"/>
              </a:rPr>
            </a:br>
            <a:r>
              <a:rPr lang="en-US" sz="2200" b="0" cap="none" dirty="0" smtClean="0">
                <a:effectLst/>
                <a:latin typeface="Times New Roman" pitchFamily="18" charset="0"/>
                <a:cs typeface="Times New Roman" pitchFamily="18" charset="0"/>
              </a:rPr>
              <a:t/>
            </a:r>
            <a:br>
              <a:rPr lang="en-US" sz="2200" b="0" cap="none" dirty="0" smtClean="0">
                <a:effectLst/>
                <a:latin typeface="Times New Roman" pitchFamily="18" charset="0"/>
                <a:cs typeface="Times New Roman" pitchFamily="18" charset="0"/>
              </a:rPr>
            </a:br>
            <a:r>
              <a:rPr lang="en-US" sz="2200" b="0" cap="none" dirty="0" smtClean="0">
                <a:effectLst/>
                <a:latin typeface="Times New Roman" pitchFamily="18" charset="0"/>
                <a:cs typeface="Times New Roman" pitchFamily="18" charset="0"/>
              </a:rPr>
              <a:t>		1. </a:t>
            </a:r>
            <a:r>
              <a:rPr lang="en-US" sz="2200" b="0" cap="none" spc="-150" dirty="0" smtClean="0">
                <a:effectLst/>
                <a:latin typeface="Times New Roman" pitchFamily="18" charset="0"/>
                <a:cs typeface="Times New Roman" pitchFamily="18" charset="0"/>
              </a:rPr>
              <a:t>Policies, Procedures And Controls :</a:t>
            </a:r>
            <a:br>
              <a:rPr lang="en-US" sz="2200" b="0" cap="none" spc="-150" dirty="0" smtClean="0">
                <a:effectLst/>
                <a:latin typeface="Times New Roman" pitchFamily="18" charset="0"/>
                <a:cs typeface="Times New Roman" pitchFamily="18" charset="0"/>
              </a:rPr>
            </a:br>
            <a:r>
              <a:rPr lang="en-US" sz="2200" b="0" cap="none" spc="-150" dirty="0" smtClean="0">
                <a:effectLst/>
                <a:latin typeface="Times New Roman" pitchFamily="18" charset="0"/>
                <a:cs typeface="Times New Roman" pitchFamily="18" charset="0"/>
              </a:rPr>
              <a:t>		2.  Protection Of Valuable:</a:t>
            </a:r>
            <a:br>
              <a:rPr lang="en-US" sz="2200" b="0" cap="none" spc="-150" dirty="0" smtClean="0">
                <a:effectLst/>
                <a:latin typeface="Times New Roman" pitchFamily="18" charset="0"/>
                <a:cs typeface="Times New Roman" pitchFamily="18" charset="0"/>
              </a:rPr>
            </a:br>
            <a:r>
              <a:rPr lang="en-US" sz="2200" b="0" cap="none" spc="-150" dirty="0" smtClean="0">
                <a:effectLst/>
                <a:latin typeface="Times New Roman" pitchFamily="18" charset="0"/>
                <a:cs typeface="Times New Roman" pitchFamily="18" charset="0"/>
              </a:rPr>
              <a:t>		3. Proofs/ Verifications:</a:t>
            </a:r>
            <a:br>
              <a:rPr lang="en-US" sz="2200" b="0" cap="none" spc="-150" dirty="0" smtClean="0">
                <a:effectLst/>
                <a:latin typeface="Times New Roman" pitchFamily="18" charset="0"/>
                <a:cs typeface="Times New Roman" pitchFamily="18" charset="0"/>
              </a:rPr>
            </a:br>
            <a:r>
              <a:rPr lang="en-US" sz="2200" b="0" cap="none" spc="-150" dirty="0" smtClean="0">
                <a:effectLst/>
                <a:latin typeface="Times New Roman" pitchFamily="18" charset="0"/>
                <a:cs typeface="Times New Roman" pitchFamily="18" charset="0"/>
              </a:rPr>
              <a:t>		4.Personnel And Supervision:</a:t>
            </a:r>
            <a:br>
              <a:rPr lang="en-US" sz="2200" b="0" cap="none" spc="-150" dirty="0" smtClean="0">
                <a:effectLst/>
                <a:latin typeface="Times New Roman" pitchFamily="18" charset="0"/>
                <a:cs typeface="Times New Roman" pitchFamily="18" charset="0"/>
              </a:rPr>
            </a:br>
            <a:r>
              <a:rPr lang="en-US" sz="2200" b="0" cap="none" spc="-150" dirty="0" smtClean="0">
                <a:effectLst/>
                <a:latin typeface="Times New Roman" pitchFamily="18" charset="0"/>
                <a:cs typeface="Times New Roman" pitchFamily="18" charset="0"/>
              </a:rPr>
              <a:t>		5.Premises Management:</a:t>
            </a:r>
            <a:br>
              <a:rPr lang="en-US" sz="2200" b="0" cap="none" spc="-150" dirty="0" smtClean="0">
                <a:effectLst/>
                <a:latin typeface="Times New Roman" pitchFamily="18" charset="0"/>
                <a:cs typeface="Times New Roman" pitchFamily="18" charset="0"/>
              </a:rPr>
            </a:br>
            <a:r>
              <a:rPr lang="en-US" sz="2200" b="0" cap="none" spc="-150" dirty="0" smtClean="0">
                <a:effectLst/>
                <a:latin typeface="Times New Roman" pitchFamily="18" charset="0"/>
                <a:cs typeface="Times New Roman" pitchFamily="18" charset="0"/>
              </a:rPr>
              <a:t>		6.Performance/ Achievement:</a:t>
            </a:r>
            <a:br>
              <a:rPr lang="en-US" sz="2200" b="0" cap="none" spc="-150" dirty="0" smtClean="0">
                <a:effectLst/>
                <a:latin typeface="Times New Roman" pitchFamily="18" charset="0"/>
                <a:cs typeface="Times New Roman" pitchFamily="18" charset="0"/>
              </a:rPr>
            </a:br>
            <a:r>
              <a:rPr lang="en-US" sz="2200" b="0" cap="none" spc="-150" dirty="0" smtClean="0">
                <a:effectLst/>
                <a:latin typeface="Times New Roman" pitchFamily="18" charset="0"/>
                <a:cs typeface="Times New Roman" pitchFamily="18" charset="0"/>
              </a:rPr>
              <a:t>		7.Regulatory Compliance: </a:t>
            </a:r>
            <a:endParaRPr lang="en-US" sz="2200" b="0" spc="-150" dirty="0">
              <a:effectLst/>
            </a:endParaRPr>
          </a:p>
        </p:txBody>
      </p:sp>
      <p:sp>
        <p:nvSpPr>
          <p:cNvPr id="3" name="Text Placeholder 2"/>
          <p:cNvSpPr>
            <a:spLocks noGrp="1"/>
          </p:cNvSpPr>
          <p:nvPr>
            <p:ph type="body" idx="4294967295"/>
          </p:nvPr>
        </p:nvSpPr>
        <p:spPr>
          <a:xfrm>
            <a:off x="1676400" y="457200"/>
            <a:ext cx="6553200" cy="838200"/>
          </a:xfrm>
        </p:spPr>
        <p:txBody>
          <a:bodyPr>
            <a:noAutofit/>
          </a:bodyPr>
          <a:lstStyle/>
          <a:p>
            <a:pPr algn="ctr">
              <a:buNone/>
            </a:pPr>
            <a:r>
              <a:rPr lang="en-US" sz="2800" b="1" dirty="0" smtClean="0">
                <a:latin typeface="Times New Roman" pitchFamily="18" charset="0"/>
                <a:cs typeface="Times New Roman" pitchFamily="18" charset="0"/>
              </a:rPr>
              <a:t>Internal Control Tools:</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Quarterly Operations Report (QOR)</a:t>
            </a:r>
            <a:endParaRPr lang="en-US" sz="28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idx="4294967295"/>
          </p:nvPr>
        </p:nvSpPr>
        <p:spPr>
          <a:xfrm>
            <a:off x="1295400" y="381000"/>
            <a:ext cx="6858000" cy="762000"/>
          </a:xfrm>
        </p:spPr>
        <p:txBody>
          <a:bodyPr>
            <a:normAutofit fontScale="92500" lnSpcReduction="10000"/>
          </a:bodyPr>
          <a:lstStyle/>
          <a:p>
            <a:pPr algn="ctr">
              <a:buNone/>
            </a:pPr>
            <a:r>
              <a:rPr lang="en-US" sz="2600" b="1" dirty="0" smtClean="0">
                <a:latin typeface="Times New Roman" pitchFamily="18" charset="0"/>
                <a:cs typeface="Times New Roman" pitchFamily="18" charset="0"/>
              </a:rPr>
              <a:t>Internal Control Tools:</a:t>
            </a:r>
            <a:br>
              <a:rPr lang="en-US" sz="2600" b="1" dirty="0" smtClean="0">
                <a:latin typeface="Times New Roman" pitchFamily="18" charset="0"/>
                <a:cs typeface="Times New Roman" pitchFamily="18" charset="0"/>
              </a:rPr>
            </a:br>
            <a:r>
              <a:rPr lang="en-US" sz="2600" b="1" dirty="0" smtClean="0">
                <a:latin typeface="Times New Roman" pitchFamily="18" charset="0"/>
                <a:cs typeface="Times New Roman" pitchFamily="18" charset="0"/>
              </a:rPr>
              <a:t>Quarterly Operations Report (QOR)</a:t>
            </a:r>
            <a:endParaRPr lang="en-US" sz="2600" b="1" dirty="0"/>
          </a:p>
        </p:txBody>
      </p:sp>
      <p:sp>
        <p:nvSpPr>
          <p:cNvPr id="2" name="Title 1"/>
          <p:cNvSpPr>
            <a:spLocks noGrp="1"/>
          </p:cNvSpPr>
          <p:nvPr>
            <p:ph type="title" idx="4294967295"/>
          </p:nvPr>
        </p:nvSpPr>
        <p:spPr>
          <a:xfrm>
            <a:off x="1066800" y="1295400"/>
            <a:ext cx="7848600" cy="5257800"/>
          </a:xfrm>
        </p:spPr>
        <p:txBody>
          <a:bodyPr>
            <a:normAutofit/>
          </a:bodyPr>
          <a:lstStyle/>
          <a:p>
            <a:pPr lvl="0" algn="just">
              <a:lnSpc>
                <a:spcPct val="100000"/>
              </a:lnSpc>
              <a:spcBef>
                <a:spcPts val="0"/>
              </a:spcBef>
            </a:pPr>
            <a:r>
              <a:rPr lang="en-US" sz="2400" b="0" kern="0" cap="none" dirty="0" smtClean="0">
                <a:solidFill>
                  <a:srgbClr val="000000"/>
                </a:solidFill>
                <a:effectLst/>
                <a:latin typeface="Times New Roman" pitchFamily="18" charset="0"/>
                <a:cs typeface="Times New Roman" pitchFamily="18" charset="0"/>
                <a:sym typeface="Arial"/>
              </a:rPr>
              <a:t>Each branch under the control of Zonal Office will prepare four sets of QOR. Preserving one for office record, they will submit 3 (three) sets to the respective Zonal Office within 5</a:t>
            </a:r>
            <a:r>
              <a:rPr lang="en-US" sz="2400" b="0" kern="0" cap="none" baseline="30000" dirty="0" smtClean="0">
                <a:solidFill>
                  <a:srgbClr val="000000"/>
                </a:solidFill>
                <a:effectLst/>
                <a:latin typeface="Times New Roman" pitchFamily="18" charset="0"/>
                <a:cs typeface="Times New Roman" pitchFamily="18" charset="0"/>
                <a:sym typeface="Arial"/>
              </a:rPr>
              <a:t>th</a:t>
            </a:r>
            <a:r>
              <a:rPr lang="en-US" sz="2400" b="0" kern="0" cap="none" dirty="0" smtClean="0">
                <a:solidFill>
                  <a:srgbClr val="000000"/>
                </a:solidFill>
                <a:effectLst/>
                <a:latin typeface="Times New Roman" pitchFamily="18" charset="0"/>
                <a:cs typeface="Times New Roman" pitchFamily="18" charset="0"/>
                <a:sym typeface="Arial"/>
              </a:rPr>
              <a:t> day of the next month of each quarter. Each Zonal Office will preserve one set for their own record and mail the original set to Head office and another set to Divisional Office at a lot with 10</a:t>
            </a:r>
            <a:r>
              <a:rPr lang="en-US" sz="2400" b="0" kern="0" cap="none" baseline="30000" dirty="0" smtClean="0">
                <a:solidFill>
                  <a:srgbClr val="000000"/>
                </a:solidFill>
                <a:effectLst/>
                <a:latin typeface="Times New Roman" pitchFamily="18" charset="0"/>
                <a:cs typeface="Times New Roman" pitchFamily="18" charset="0"/>
                <a:sym typeface="Arial"/>
              </a:rPr>
              <a:t>th</a:t>
            </a:r>
            <a:r>
              <a:rPr lang="en-US" sz="2400" b="0" kern="0" cap="none" dirty="0" smtClean="0">
                <a:solidFill>
                  <a:srgbClr val="000000"/>
                </a:solidFill>
                <a:effectLst/>
                <a:latin typeface="Times New Roman" pitchFamily="18" charset="0"/>
                <a:cs typeface="Times New Roman" pitchFamily="18" charset="0"/>
                <a:sym typeface="Arial"/>
              </a:rPr>
              <a:t> day of the next month of each quarter. The branches under the direct control of Divisional Office will prepare 3 (three) sets of QOR. Retaining one set for office record they will submit 2 (two) sets to respective Divisional Office within 5</a:t>
            </a:r>
            <a:r>
              <a:rPr lang="en-US" sz="2400" b="0" kern="0" cap="none" baseline="30000" dirty="0" smtClean="0">
                <a:solidFill>
                  <a:srgbClr val="000000"/>
                </a:solidFill>
                <a:effectLst/>
                <a:latin typeface="Times New Roman" pitchFamily="18" charset="0"/>
                <a:cs typeface="Times New Roman" pitchFamily="18" charset="0"/>
                <a:sym typeface="Arial"/>
              </a:rPr>
              <a:t>th</a:t>
            </a:r>
            <a:r>
              <a:rPr lang="en-US" sz="2400" b="0" kern="0" cap="none" dirty="0" smtClean="0">
                <a:solidFill>
                  <a:srgbClr val="000000"/>
                </a:solidFill>
                <a:effectLst/>
                <a:latin typeface="Times New Roman" pitchFamily="18" charset="0"/>
                <a:cs typeface="Times New Roman" pitchFamily="18" charset="0"/>
                <a:sym typeface="Arial"/>
              </a:rPr>
              <a:t> (five) day following each quarter. Divisional Office will submit the original set to Head Office within 10</a:t>
            </a:r>
            <a:r>
              <a:rPr lang="en-US" sz="2400" b="0" kern="0" cap="none" baseline="30000" dirty="0" smtClean="0">
                <a:solidFill>
                  <a:srgbClr val="000000"/>
                </a:solidFill>
                <a:effectLst/>
                <a:latin typeface="Times New Roman" pitchFamily="18" charset="0"/>
                <a:cs typeface="Times New Roman" pitchFamily="18" charset="0"/>
                <a:sym typeface="Arial"/>
              </a:rPr>
              <a:t>th</a:t>
            </a:r>
            <a:r>
              <a:rPr lang="en-US" sz="2400" b="0" kern="0" cap="none" dirty="0" smtClean="0">
                <a:solidFill>
                  <a:srgbClr val="000000"/>
                </a:solidFill>
                <a:effectLst/>
                <a:latin typeface="Times New Roman" pitchFamily="18" charset="0"/>
                <a:cs typeface="Times New Roman" pitchFamily="18" charset="0"/>
                <a:sym typeface="Arial"/>
              </a:rPr>
              <a:t> day following each quarter and preserve one set as their office record.</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400" dirty="0" smtClean="0">
                <a:latin typeface="Times New Roman" pitchFamily="18" charset="0"/>
                <a:cs typeface="Times New Roman" pitchFamily="18" charset="0"/>
              </a:rPr>
              <a:t>Internal Control Process: Quarterly Operation Report (QOR) is prepared based on following consideration:</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pic>
        <p:nvPicPr>
          <p:cNvPr id="4" name="Picture 3"/>
          <p:cNvPicPr/>
          <p:nvPr/>
        </p:nvPicPr>
        <p:blipFill>
          <a:blip r:embed="rId2"/>
          <a:srcRect l="39624" t="34843" r="12420" b="19943"/>
          <a:stretch>
            <a:fillRect/>
          </a:stretch>
        </p:blipFill>
        <p:spPr bwMode="auto">
          <a:xfrm>
            <a:off x="1219200" y="1143000"/>
            <a:ext cx="73914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400" dirty="0" smtClean="0">
                <a:latin typeface="Times New Roman" pitchFamily="18" charset="0"/>
                <a:cs typeface="Times New Roman" pitchFamily="18" charset="0"/>
              </a:rPr>
              <a:t>Internal Control Process: Quarterly Operation Report (QOR) is prepared based on following consideration:</a:t>
            </a:r>
            <a:br>
              <a:rPr lang="en-US" sz="2400" dirty="0" smtClean="0">
                <a:latin typeface="Times New Roman" pitchFamily="18" charset="0"/>
                <a:cs typeface="Times New Roman" pitchFamily="18" charset="0"/>
              </a:rPr>
            </a:br>
            <a:endParaRPr lang="en-US" sz="2400" dirty="0"/>
          </a:p>
        </p:txBody>
      </p:sp>
      <p:sp>
        <p:nvSpPr>
          <p:cNvPr id="8" name="Content Placeholder 7"/>
          <p:cNvSpPr>
            <a:spLocks noGrp="1"/>
          </p:cNvSpPr>
          <p:nvPr>
            <p:ph idx="1"/>
          </p:nvPr>
        </p:nvSpPr>
        <p:spPr/>
        <p:txBody>
          <a:bodyPr/>
          <a:lstStyle/>
          <a:p>
            <a:endParaRPr lang="en-US"/>
          </a:p>
        </p:txBody>
      </p:sp>
      <p:pic>
        <p:nvPicPr>
          <p:cNvPr id="4" name="Picture 3"/>
          <p:cNvPicPr/>
          <p:nvPr/>
        </p:nvPicPr>
        <p:blipFill>
          <a:blip r:embed="rId2"/>
          <a:srcRect l="39180" t="37947" r="12459" b="21002"/>
          <a:stretch>
            <a:fillRect/>
          </a:stretch>
        </p:blipFill>
        <p:spPr bwMode="auto">
          <a:xfrm>
            <a:off x="1447800" y="1524000"/>
            <a:ext cx="75438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400" dirty="0" smtClean="0">
                <a:latin typeface="Times New Roman" pitchFamily="18" charset="0"/>
                <a:cs typeface="Times New Roman" pitchFamily="18" charset="0"/>
              </a:rPr>
              <a:t>Internal Control Process: Quarterly Operation Report (QOR) is prepared based on following consideration:</a:t>
            </a:r>
            <a:br>
              <a:rPr lang="en-US" sz="2400" dirty="0" smtClean="0">
                <a:latin typeface="Times New Roman" pitchFamily="18" charset="0"/>
                <a:cs typeface="Times New Roman" pitchFamily="18" charset="0"/>
              </a:rPr>
            </a:br>
            <a:endParaRPr lang="en-US" sz="2400" dirty="0"/>
          </a:p>
        </p:txBody>
      </p:sp>
      <p:pic>
        <p:nvPicPr>
          <p:cNvPr id="5" name="Picture 4"/>
          <p:cNvPicPr/>
          <p:nvPr/>
        </p:nvPicPr>
        <p:blipFill>
          <a:blip r:embed="rId2"/>
          <a:srcRect l="39423" t="36695" r="13817" b="27398"/>
          <a:stretch>
            <a:fillRect/>
          </a:stretch>
        </p:blipFill>
        <p:spPr bwMode="auto">
          <a:xfrm>
            <a:off x="1676401" y="1371600"/>
            <a:ext cx="7238999"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400" dirty="0" smtClean="0">
                <a:latin typeface="Times New Roman" pitchFamily="18" charset="0"/>
                <a:cs typeface="Times New Roman" pitchFamily="18" charset="0"/>
              </a:rPr>
              <a:t>Internal Control Process: Quarterly Operation Report (QOR) is prepared based on following consideration:</a:t>
            </a:r>
            <a:br>
              <a:rPr lang="en-US" sz="2400" dirty="0" smtClean="0">
                <a:latin typeface="Times New Roman" pitchFamily="18" charset="0"/>
                <a:cs typeface="Times New Roman" pitchFamily="18" charset="0"/>
              </a:rPr>
            </a:br>
            <a:endParaRPr lang="en-US" sz="2400" dirty="0"/>
          </a:p>
        </p:txBody>
      </p:sp>
      <p:pic>
        <p:nvPicPr>
          <p:cNvPr id="4" name="Picture 3"/>
          <p:cNvPicPr/>
          <p:nvPr/>
        </p:nvPicPr>
        <p:blipFill>
          <a:blip r:embed="rId2"/>
          <a:srcRect l="39103" t="36206" r="12621" b="20513"/>
          <a:stretch>
            <a:fillRect/>
          </a:stretch>
        </p:blipFill>
        <p:spPr bwMode="auto">
          <a:xfrm>
            <a:off x="1371600" y="1371600"/>
            <a:ext cx="6400800" cy="4952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smtClean="0">
                <a:solidFill>
                  <a:schemeClr val="tx1">
                    <a:lumMod val="95000"/>
                  </a:schemeClr>
                </a:solidFill>
                <a:latin typeface="Times New Roman" pitchFamily="18" charset="0"/>
                <a:cs typeface="Times New Roman" pitchFamily="18" charset="0"/>
              </a:rPr>
              <a:t>Why</a:t>
            </a:r>
            <a:r>
              <a:rPr sz="4000" smtClean="0">
                <a:solidFill>
                  <a:schemeClr val="tx1">
                    <a:lumMod val="95000"/>
                  </a:schemeClr>
                </a:solidFill>
                <a:latin typeface="Times New Roman" pitchFamily="18" charset="0"/>
                <a:cs typeface="Times New Roman" pitchFamily="18" charset="0"/>
              </a:rPr>
              <a:t> Internal Control?</a:t>
            </a:r>
            <a:endParaRPr lang="en-US" sz="4000" dirty="0">
              <a:solidFill>
                <a:schemeClr val="tx1">
                  <a:lumMod val="95000"/>
                </a:schemeClr>
              </a:solidFill>
              <a:latin typeface="Times New Roman" pitchFamily="18" charset="0"/>
              <a:cs typeface="Times New Roman" pitchFamily="18" charset="0"/>
            </a:endParaRPr>
          </a:p>
        </p:txBody>
      </p:sp>
      <p:sp>
        <p:nvSpPr>
          <p:cNvPr id="3" name="Text Placeholder 2"/>
          <p:cNvSpPr>
            <a:spLocks noGrp="1"/>
          </p:cNvSpPr>
          <p:nvPr>
            <p:ph idx="1"/>
          </p:nvPr>
        </p:nvSpPr>
        <p:spPr/>
        <p:txBody>
          <a:bodyPr>
            <a:normAutofit/>
          </a:bodyPr>
          <a:lstStyle/>
          <a:p>
            <a:pPr>
              <a:lnSpc>
                <a:spcPct val="90000"/>
              </a:lnSpc>
              <a:buSzPct val="70000"/>
              <a:buFont typeface="Wingdings" pitchFamily="2" charset="2"/>
              <a:buChar char="Ø"/>
            </a:pPr>
            <a:endParaRPr lang="en-US" sz="2400" dirty="0" smtClean="0">
              <a:effectLst>
                <a:outerShdw blurRad="38100" dist="38100" dir="2700000" algn="tl">
                  <a:srgbClr val="C0C0C0"/>
                </a:outerShdw>
              </a:effectLst>
              <a:latin typeface="Times New Roman" pitchFamily="18" charset="0"/>
              <a:cs typeface="Times New Roman" pitchFamily="18" charset="0"/>
            </a:endParaRPr>
          </a:p>
          <a:p>
            <a:pPr>
              <a:lnSpc>
                <a:spcPct val="90000"/>
              </a:lnSpc>
              <a:buSzPct val="70000"/>
              <a:buFont typeface="Wingdings" pitchFamily="2" charset="2"/>
              <a:buChar char="Ø"/>
            </a:pPr>
            <a:r>
              <a:rPr lang="en-US" sz="2400" dirty="0" smtClean="0">
                <a:effectLst>
                  <a:outerShdw blurRad="38100" dist="38100" dir="2700000" algn="tl">
                    <a:srgbClr val="C0C0C0"/>
                  </a:outerShdw>
                </a:effectLst>
                <a:latin typeface="Times New Roman" pitchFamily="18" charset="0"/>
                <a:cs typeface="Times New Roman" pitchFamily="18" charset="0"/>
              </a:rPr>
              <a:t>To achieve banks basic mission and vision.</a:t>
            </a:r>
          </a:p>
          <a:p>
            <a:pPr>
              <a:lnSpc>
                <a:spcPct val="90000"/>
              </a:lnSpc>
              <a:buSzPct val="70000"/>
              <a:buFont typeface="Wingdings" pitchFamily="2" charset="2"/>
              <a:buChar char="Ø"/>
            </a:pPr>
            <a:r>
              <a:rPr lang="en-US" sz="2400" dirty="0" smtClean="0">
                <a:effectLst>
                  <a:outerShdw blurRad="38100" dist="38100" dir="2700000" algn="tl">
                    <a:srgbClr val="C0C0C0"/>
                  </a:outerShdw>
                </a:effectLst>
                <a:latin typeface="Times New Roman" pitchFamily="18" charset="0"/>
                <a:cs typeface="Times New Roman" pitchFamily="18" charset="0"/>
              </a:rPr>
              <a:t>C</a:t>
            </a:r>
            <a:r>
              <a:rPr lang="en-US" sz="2400" dirty="0" smtClean="0">
                <a:latin typeface="Times New Roman" pitchFamily="18" charset="0"/>
                <a:cs typeface="Times New Roman" pitchFamily="18" charset="0"/>
              </a:rPr>
              <a:t>ompliance with applicable laws and regulations.</a:t>
            </a:r>
          </a:p>
          <a:p>
            <a:pPr>
              <a:lnSpc>
                <a:spcPct val="90000"/>
              </a:lnSpc>
              <a:buSzPct val="70000"/>
              <a:buFont typeface="Wingdings" pitchFamily="2" charset="2"/>
              <a:buChar char="Ø"/>
            </a:pPr>
            <a:r>
              <a:rPr lang="en-US" sz="2400" dirty="0" smtClean="0">
                <a:latin typeface="Times New Roman" pitchFamily="18" charset="0"/>
                <a:cs typeface="Times New Roman" pitchFamily="18" charset="0"/>
              </a:rPr>
              <a:t>Demonstrating an ethical commitment to the bank official.</a:t>
            </a:r>
          </a:p>
          <a:p>
            <a:pPr>
              <a:lnSpc>
                <a:spcPct val="90000"/>
              </a:lnSpc>
              <a:buSzPct val="70000"/>
              <a:buFont typeface="Wingdings" pitchFamily="2" charset="2"/>
              <a:buChar char="Ø"/>
            </a:pPr>
            <a:r>
              <a:rPr lang="en-US" sz="2400" dirty="0" smtClean="0">
                <a:effectLst>
                  <a:outerShdw blurRad="38100" dist="38100" dir="2700000" algn="tl">
                    <a:srgbClr val="C0C0C0"/>
                  </a:outerShdw>
                </a:effectLst>
                <a:latin typeface="Times New Roman" pitchFamily="18" charset="0"/>
                <a:cs typeface="Times New Roman" pitchFamily="18" charset="0"/>
              </a:rPr>
              <a:t>R</a:t>
            </a:r>
            <a:r>
              <a:rPr lang="en-US" sz="2400" dirty="0" smtClean="0">
                <a:latin typeface="Times New Roman" pitchFamily="18" charset="0"/>
                <a:cs typeface="Times New Roman" pitchFamily="18" charset="0"/>
              </a:rPr>
              <a:t>elevant and reliable financial reporting.</a:t>
            </a:r>
          </a:p>
          <a:p>
            <a:pPr>
              <a:lnSpc>
                <a:spcPct val="90000"/>
              </a:lnSpc>
              <a:buSzPct val="70000"/>
              <a:buFont typeface="Wingdings" pitchFamily="2" charset="2"/>
              <a:buChar char="Ø"/>
            </a:pPr>
            <a:r>
              <a:rPr lang="en-US" sz="2400" dirty="0" smtClean="0">
                <a:effectLst>
                  <a:outerShdw blurRad="38100" dist="38100" dir="2700000" algn="tl">
                    <a:srgbClr val="C0C0C0"/>
                  </a:outerShdw>
                </a:effectLst>
                <a:latin typeface="Times New Roman" pitchFamily="18" charset="0"/>
                <a:cs typeface="Times New Roman" pitchFamily="18" charset="0"/>
              </a:rPr>
              <a:t>E</a:t>
            </a:r>
            <a:r>
              <a:rPr lang="en-US" sz="2400" dirty="0" smtClean="0">
                <a:latin typeface="Times New Roman" pitchFamily="18" charset="0"/>
                <a:cs typeface="Times New Roman" pitchFamily="18" charset="0"/>
              </a:rPr>
              <a:t>ffective and efficient operations.</a:t>
            </a:r>
          </a:p>
          <a:p>
            <a:pPr>
              <a:lnSpc>
                <a:spcPct val="90000"/>
              </a:lnSpc>
              <a:buSzPct val="70000"/>
              <a:buFont typeface="Wingdings" pitchFamily="2" charset="2"/>
              <a:buChar char="Ø"/>
            </a:pPr>
            <a:r>
              <a:rPr lang="en-US" sz="2400" dirty="0" smtClean="0">
                <a:effectLst>
                  <a:outerShdw blurRad="38100" dist="38100" dir="2700000" algn="tl">
                    <a:srgbClr val="C0C0C0"/>
                  </a:outerShdw>
                </a:effectLst>
                <a:latin typeface="Times New Roman" pitchFamily="18" charset="0"/>
                <a:cs typeface="Times New Roman" pitchFamily="18" charset="0"/>
              </a:rPr>
              <a:t>S</a:t>
            </a:r>
            <a:r>
              <a:rPr lang="en-US" sz="2400" dirty="0" smtClean="0">
                <a:latin typeface="Times New Roman" pitchFamily="18" charset="0"/>
                <a:cs typeface="Times New Roman" pitchFamily="18" charset="0"/>
              </a:rPr>
              <a:t>afeguarding of assets.</a:t>
            </a:r>
          </a:p>
          <a:p>
            <a:pPr>
              <a:lnSpc>
                <a:spcPct val="90000"/>
              </a:lnSpc>
              <a:buSzPct val="70000"/>
              <a:buFont typeface="Wingdings" pitchFamily="2" charset="2"/>
              <a:buChar char="Ø"/>
            </a:pPr>
            <a:r>
              <a:rPr lang="en-US" sz="2400" dirty="0" smtClean="0">
                <a:latin typeface="Times New Roman" pitchFamily="18" charset="0"/>
                <a:cs typeface="Times New Roman" pitchFamily="18" charset="0"/>
              </a:rPr>
              <a:t>Applicable mechanisms/arrangements to identify internal &amp; external risks.</a:t>
            </a:r>
          </a:p>
          <a:p>
            <a:pPr>
              <a:lnSpc>
                <a:spcPct val="90000"/>
              </a:lnSpc>
              <a:buSzPct val="70000"/>
              <a:buFont typeface="Wingdings" pitchFamily="2" charset="2"/>
              <a:buChar char="Ø"/>
            </a:pPr>
            <a:r>
              <a:rPr lang="en-US" sz="2400" dirty="0" smtClean="0">
                <a:latin typeface="Times New Roman" pitchFamily="18" charset="0"/>
                <a:cs typeface="Times New Roman" pitchFamily="18" charset="0"/>
              </a:rPr>
              <a:t>Punishment for Lapses against the convicted.</a:t>
            </a:r>
          </a:p>
          <a:p>
            <a:pPr>
              <a:buNone/>
            </a:pPr>
            <a:endParaRPr lang="en-US" sz="2400" dirty="0"/>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304800"/>
            <a:ext cx="7315200" cy="830997"/>
          </a:xfrm>
          <a:prstGeom prst="rect">
            <a:avLst/>
          </a:prstGeom>
        </p:spPr>
        <p:txBody>
          <a:bodyPr wrap="square">
            <a:spAutoFit/>
          </a:bodyPr>
          <a:lstStyle/>
          <a:p>
            <a:r>
              <a:rPr lang="en-US" sz="2400" dirty="0" smtClean="0">
                <a:solidFill>
                  <a:schemeClr val="dk1"/>
                </a:solidFill>
                <a:effectLst>
                  <a:outerShdw blurRad="50000" dist="30000" dir="5400000" algn="tl" rotWithShape="0">
                    <a:srgbClr val="000000">
                      <a:alpha val="30000"/>
                    </a:srgbClr>
                  </a:outerShdw>
                </a:effectLst>
                <a:latin typeface="Times New Roman" pitchFamily="18" charset="0"/>
                <a:ea typeface="Roboto"/>
                <a:cs typeface="Times New Roman" pitchFamily="18" charset="0"/>
                <a:sym typeface="Roboto"/>
              </a:rPr>
              <a:t>Internal Control Process: Departmental Control Function Check List (DCFCL)</a:t>
            </a:r>
            <a:endParaRPr lang="en-US" sz="2400" dirty="0"/>
          </a:p>
        </p:txBody>
      </p:sp>
      <p:pic>
        <p:nvPicPr>
          <p:cNvPr id="8" name="Picture 7"/>
          <p:cNvPicPr/>
          <p:nvPr/>
        </p:nvPicPr>
        <p:blipFill>
          <a:blip r:embed="rId2"/>
          <a:srcRect l="39423" t="39221" r="12500" b="22507"/>
          <a:stretch>
            <a:fillRect/>
          </a:stretch>
        </p:blipFill>
        <p:spPr bwMode="auto">
          <a:xfrm>
            <a:off x="1295400" y="1295400"/>
            <a:ext cx="76200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304800"/>
            <a:ext cx="7315200" cy="830997"/>
          </a:xfrm>
          <a:prstGeom prst="rect">
            <a:avLst/>
          </a:prstGeom>
        </p:spPr>
        <p:txBody>
          <a:bodyPr wrap="square">
            <a:spAutoFit/>
          </a:bodyPr>
          <a:lstStyle/>
          <a:p>
            <a:r>
              <a:rPr lang="en-US" sz="2400" dirty="0" smtClean="0">
                <a:solidFill>
                  <a:schemeClr val="dk1"/>
                </a:solidFill>
                <a:effectLst>
                  <a:outerShdw blurRad="50000" dist="30000" dir="5400000" algn="tl" rotWithShape="0">
                    <a:srgbClr val="000000">
                      <a:alpha val="30000"/>
                    </a:srgbClr>
                  </a:outerShdw>
                </a:effectLst>
                <a:latin typeface="Times New Roman" pitchFamily="18" charset="0"/>
                <a:ea typeface="Roboto"/>
                <a:cs typeface="Times New Roman" pitchFamily="18" charset="0"/>
                <a:sym typeface="Roboto"/>
              </a:rPr>
              <a:t>Internal Control Process: Departmental Control Function Check List (DCFCL)</a:t>
            </a:r>
            <a:endParaRPr lang="en-US" sz="2400" dirty="0"/>
          </a:p>
        </p:txBody>
      </p:sp>
      <p:pic>
        <p:nvPicPr>
          <p:cNvPr id="4" name="Picture 3"/>
          <p:cNvPicPr/>
          <p:nvPr/>
        </p:nvPicPr>
        <p:blipFill>
          <a:blip r:embed="rId2"/>
          <a:srcRect l="39423" t="38208" r="11859" b="37749"/>
          <a:stretch>
            <a:fillRect/>
          </a:stretch>
        </p:blipFill>
        <p:spPr bwMode="auto">
          <a:xfrm>
            <a:off x="1219200" y="1600200"/>
            <a:ext cx="79248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1447800"/>
            <a:ext cx="7498080" cy="1143000"/>
          </a:xfrm>
        </p:spPr>
        <p:txBody>
          <a:bodyPr>
            <a:noAutofit/>
          </a:bodyPr>
          <a:lstStyle/>
          <a:p>
            <a:r>
              <a:rPr lang="en-US" sz="2200" b="0" cap="none" dirty="0" smtClean="0">
                <a:solidFill>
                  <a:schemeClr val="dk1"/>
                </a:solidFill>
                <a:latin typeface="Times New Roman" pitchFamily="18" charset="0"/>
                <a:ea typeface="Roboto"/>
                <a:cs typeface="Times New Roman" pitchFamily="18" charset="0"/>
                <a:sym typeface="Roboto"/>
              </a:rPr>
              <a:t>Daily reporting includes:</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endParaRPr lang="en-US" sz="2200" dirty="0"/>
          </a:p>
        </p:txBody>
      </p:sp>
      <p:sp>
        <p:nvSpPr>
          <p:cNvPr id="3" name="Text Placeholder 2"/>
          <p:cNvSpPr>
            <a:spLocks noGrp="1"/>
          </p:cNvSpPr>
          <p:nvPr>
            <p:ph idx="1"/>
          </p:nvPr>
        </p:nvSpPr>
        <p:spPr>
          <a:xfrm>
            <a:off x="1143000" y="228600"/>
            <a:ext cx="7498080" cy="914400"/>
          </a:xfrm>
        </p:spPr>
        <p:txBody>
          <a:bodyPr anchor="ctr">
            <a:noAutofit/>
          </a:bodyPr>
          <a:lstStyle/>
          <a:p>
            <a:pPr>
              <a:spcBef>
                <a:spcPct val="0"/>
              </a:spcBef>
              <a:buNone/>
            </a:pPr>
            <a:r>
              <a:rPr lang="en-US" sz="2400" dirty="0" smtClean="0">
                <a:solidFill>
                  <a:schemeClr val="dk1"/>
                </a:solidFill>
                <a:effectLst>
                  <a:outerShdw blurRad="50000" dist="30000" dir="5400000" algn="tl" rotWithShape="0">
                    <a:srgbClr val="000000">
                      <a:alpha val="30000"/>
                    </a:srgbClr>
                  </a:outerShdw>
                </a:effectLst>
                <a:latin typeface="Times New Roman" pitchFamily="18" charset="0"/>
                <a:ea typeface="Roboto"/>
                <a:cs typeface="Times New Roman" pitchFamily="18" charset="0"/>
                <a:sym typeface="Roboto"/>
              </a:rPr>
              <a:t>   Internal Control Process: Departmental Control Function Check List (DCFCL)</a:t>
            </a:r>
          </a:p>
        </p:txBody>
      </p:sp>
      <p:sp>
        <p:nvSpPr>
          <p:cNvPr id="4" name="Rectangle 3"/>
          <p:cNvSpPr/>
          <p:nvPr/>
        </p:nvSpPr>
        <p:spPr>
          <a:xfrm>
            <a:off x="685800" y="2209800"/>
            <a:ext cx="4495800" cy="396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spcBef>
                <a:spcPts val="0"/>
              </a:spcBef>
              <a:spcAft>
                <a:spcPts val="0"/>
              </a:spcAft>
              <a:buFont typeface="+mj-lt"/>
              <a:buAutoNum type="arabicPeriod"/>
            </a:pPr>
            <a:r>
              <a:rPr lang="en-US" dirty="0" smtClean="0">
                <a:latin typeface="Times New Roman" pitchFamily="18" charset="0"/>
                <a:cs typeface="Times New Roman" pitchFamily="18" charset="0"/>
              </a:rPr>
              <a:t>Cash Transaction</a:t>
            </a:r>
          </a:p>
          <a:p>
            <a:pPr marL="342900" indent="-342900">
              <a:spcBef>
                <a:spcPts val="0"/>
              </a:spcBef>
              <a:spcAft>
                <a:spcPts val="0"/>
              </a:spcAft>
              <a:buFont typeface="+mj-lt"/>
              <a:buAutoNum type="arabicPeriod"/>
            </a:pPr>
            <a:r>
              <a:rPr lang="en-US" dirty="0" smtClean="0">
                <a:latin typeface="Times New Roman" pitchFamily="18" charset="0"/>
                <a:cs typeface="Times New Roman" pitchFamily="18" charset="0"/>
              </a:rPr>
              <a:t>Cash Currency Checking (Including Foreign Exchange)</a:t>
            </a:r>
          </a:p>
          <a:p>
            <a:pPr marL="342900" indent="-342900">
              <a:spcBef>
                <a:spcPts val="0"/>
              </a:spcBef>
              <a:spcAft>
                <a:spcPts val="0"/>
              </a:spcAft>
              <a:buFont typeface="+mj-lt"/>
              <a:buAutoNum type="arabicPeriod"/>
            </a:pPr>
            <a:r>
              <a:rPr lang="en-US" dirty="0" smtClean="0">
                <a:latin typeface="Times New Roman" pitchFamily="18" charset="0"/>
                <a:cs typeface="Times New Roman" pitchFamily="18" charset="0"/>
              </a:rPr>
              <a:t>Prize bond</a:t>
            </a:r>
          </a:p>
          <a:p>
            <a:pPr marL="342900" indent="-342900">
              <a:spcBef>
                <a:spcPts val="0"/>
              </a:spcBef>
              <a:spcAft>
                <a:spcPts val="0"/>
              </a:spcAft>
              <a:buFont typeface="+mj-lt"/>
              <a:buAutoNum type="arabicPeriod"/>
            </a:pPr>
            <a:r>
              <a:rPr lang="en-US" dirty="0" smtClean="0">
                <a:latin typeface="Times New Roman" pitchFamily="18" charset="0"/>
                <a:cs typeface="Times New Roman" pitchFamily="18" charset="0"/>
              </a:rPr>
              <a:t>Remittance</a:t>
            </a:r>
          </a:p>
          <a:p>
            <a:pPr marL="342900" indent="-342900">
              <a:spcBef>
                <a:spcPts val="0"/>
              </a:spcBef>
              <a:spcAft>
                <a:spcPts val="0"/>
              </a:spcAft>
              <a:buFont typeface="+mj-lt"/>
              <a:buAutoNum type="arabicPeriod"/>
            </a:pPr>
            <a:r>
              <a:rPr lang="en-US" dirty="0" smtClean="0">
                <a:latin typeface="Times New Roman" pitchFamily="18" charset="0"/>
                <a:cs typeface="Times New Roman" pitchFamily="18" charset="0"/>
              </a:rPr>
              <a:t>Securities Stationary</a:t>
            </a:r>
          </a:p>
          <a:p>
            <a:pPr marL="342900" indent="-342900">
              <a:spcBef>
                <a:spcPts val="0"/>
              </a:spcBef>
              <a:spcAft>
                <a:spcPts val="0"/>
              </a:spcAft>
              <a:buFont typeface="+mj-lt"/>
              <a:buAutoNum type="arabicPeriod"/>
            </a:pPr>
            <a:r>
              <a:rPr lang="en-US" dirty="0" smtClean="0">
                <a:latin typeface="Times New Roman" pitchFamily="18" charset="0"/>
                <a:cs typeface="Times New Roman" pitchFamily="18" charset="0"/>
              </a:rPr>
              <a:t>Savings Certificate</a:t>
            </a:r>
          </a:p>
          <a:p>
            <a:pPr marL="342900" indent="-342900">
              <a:spcBef>
                <a:spcPts val="0"/>
              </a:spcBef>
              <a:spcAft>
                <a:spcPts val="0"/>
              </a:spcAft>
              <a:buFont typeface="+mj-lt"/>
              <a:buAutoNum type="arabicPeriod"/>
            </a:pPr>
            <a:r>
              <a:rPr lang="en-US" dirty="0" smtClean="0">
                <a:latin typeface="Times New Roman" pitchFamily="18" charset="0"/>
                <a:cs typeface="Times New Roman" pitchFamily="18" charset="0"/>
              </a:rPr>
              <a:t>Transfer Transaction</a:t>
            </a:r>
          </a:p>
          <a:p>
            <a:pPr marL="342900" indent="-342900">
              <a:spcBef>
                <a:spcPts val="0"/>
              </a:spcBef>
              <a:spcAft>
                <a:spcPts val="0"/>
              </a:spcAft>
              <a:buFont typeface="+mj-lt"/>
              <a:buAutoNum type="arabicPeriod"/>
            </a:pPr>
            <a:r>
              <a:rPr lang="en-US" dirty="0" smtClean="0">
                <a:latin typeface="Times New Roman" pitchFamily="18" charset="0"/>
                <a:cs typeface="Times New Roman" pitchFamily="18" charset="0"/>
              </a:rPr>
              <a:t>Clearing (Inward)</a:t>
            </a:r>
          </a:p>
          <a:p>
            <a:pPr marL="342900" indent="-342900">
              <a:spcBef>
                <a:spcPts val="0"/>
              </a:spcBef>
              <a:spcAft>
                <a:spcPts val="0"/>
              </a:spcAft>
              <a:buFont typeface="+mj-lt"/>
              <a:buAutoNum type="arabicPeriod"/>
            </a:pPr>
            <a:r>
              <a:rPr lang="en-US" dirty="0" smtClean="0">
                <a:latin typeface="Times New Roman" pitchFamily="18" charset="0"/>
                <a:cs typeface="Times New Roman" pitchFamily="18" charset="0"/>
              </a:rPr>
              <a:t>Clearing (Outward)</a:t>
            </a:r>
          </a:p>
          <a:p>
            <a:pPr marL="342900" indent="-342900">
              <a:spcBef>
                <a:spcPts val="0"/>
              </a:spcBef>
              <a:spcAft>
                <a:spcPts val="0"/>
              </a:spcAft>
              <a:buFont typeface="+mj-lt"/>
              <a:buAutoNum type="arabicPeriod"/>
            </a:pPr>
            <a:r>
              <a:rPr lang="en-US" dirty="0" smtClean="0">
                <a:latin typeface="Times New Roman" pitchFamily="18" charset="0"/>
                <a:cs typeface="Times New Roman" pitchFamily="18" charset="0"/>
              </a:rPr>
              <a:t>Return Instrument</a:t>
            </a:r>
          </a:p>
          <a:p>
            <a:pPr marL="342900" indent="-342900">
              <a:spcBef>
                <a:spcPts val="0"/>
              </a:spcBef>
              <a:spcAft>
                <a:spcPts val="0"/>
              </a:spcAft>
              <a:buFont typeface="+mj-lt"/>
              <a:buAutoNum type="arabicPeriod"/>
            </a:pPr>
            <a:r>
              <a:rPr lang="en-US" dirty="0" smtClean="0">
                <a:latin typeface="Times New Roman" pitchFamily="18" charset="0"/>
                <a:cs typeface="Times New Roman" pitchFamily="18" charset="0"/>
              </a:rPr>
              <a:t>Daily Summary, Clean Cash, Cash Ledger, GL</a:t>
            </a:r>
          </a:p>
          <a:p>
            <a:pPr marL="342900" indent="-342900">
              <a:spcBef>
                <a:spcPts val="0"/>
              </a:spcBef>
              <a:spcAft>
                <a:spcPts val="0"/>
              </a:spcAft>
              <a:buFont typeface="+mj-lt"/>
              <a:buAutoNum type="arabicPeriod"/>
            </a:pPr>
            <a:r>
              <a:rPr lang="en-US" dirty="0" smtClean="0">
                <a:latin typeface="Times New Roman" pitchFamily="18" charset="0"/>
                <a:cs typeface="Times New Roman" pitchFamily="18" charset="0"/>
              </a:rPr>
              <a:t>Anti Money Laundering Rules Regulation</a:t>
            </a:r>
          </a:p>
        </p:txBody>
      </p:sp>
      <p:sp>
        <p:nvSpPr>
          <p:cNvPr id="5" name="Rectangle 4"/>
          <p:cNvSpPr/>
          <p:nvPr/>
        </p:nvSpPr>
        <p:spPr>
          <a:xfrm>
            <a:off x="5181600" y="2209800"/>
            <a:ext cx="3733800" cy="3962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spcBef>
                <a:spcPts val="0"/>
              </a:spcBef>
              <a:spcAft>
                <a:spcPts val="0"/>
              </a:spcAft>
              <a:buAutoNum type="arabicPeriod" startAt="13"/>
            </a:pPr>
            <a:r>
              <a:rPr lang="en-US" dirty="0" smtClean="0">
                <a:latin typeface="Times New Roman" pitchFamily="18" charset="0"/>
                <a:cs typeface="Times New Roman" pitchFamily="18" charset="0"/>
              </a:rPr>
              <a:t>Account Opening</a:t>
            </a:r>
          </a:p>
          <a:p>
            <a:pPr marL="342900" indent="-342900">
              <a:spcBef>
                <a:spcPts val="0"/>
              </a:spcBef>
              <a:spcAft>
                <a:spcPts val="0"/>
              </a:spcAft>
              <a:buAutoNum type="arabicPeriod" startAt="13"/>
            </a:pPr>
            <a:r>
              <a:rPr lang="en-US" dirty="0" smtClean="0">
                <a:latin typeface="Times New Roman" pitchFamily="18" charset="0"/>
                <a:cs typeface="Times New Roman" pitchFamily="18" charset="0"/>
              </a:rPr>
              <a:t>Voucher</a:t>
            </a:r>
          </a:p>
          <a:p>
            <a:pPr marL="342900" indent="-342900">
              <a:spcBef>
                <a:spcPts val="0"/>
              </a:spcBef>
              <a:spcAft>
                <a:spcPts val="0"/>
              </a:spcAft>
              <a:buAutoNum type="arabicPeriod" startAt="13"/>
            </a:pPr>
            <a:r>
              <a:rPr lang="en-US" dirty="0" smtClean="0">
                <a:latin typeface="Times New Roman" pitchFamily="18" charset="0"/>
                <a:cs typeface="Times New Roman" pitchFamily="18" charset="0"/>
              </a:rPr>
              <a:t>Ledger, Supplementary Register etc.</a:t>
            </a:r>
          </a:p>
          <a:p>
            <a:pPr marL="342900" indent="-342900">
              <a:spcBef>
                <a:spcPts val="0"/>
              </a:spcBef>
              <a:spcAft>
                <a:spcPts val="0"/>
              </a:spcAft>
              <a:buAutoNum type="arabicPeriod" startAt="13"/>
            </a:pPr>
            <a:r>
              <a:rPr lang="en-US" dirty="0" smtClean="0">
                <a:latin typeface="Times New Roman" pitchFamily="18" charset="0"/>
                <a:cs typeface="Times New Roman" pitchFamily="18" charset="0"/>
              </a:rPr>
              <a:t>Inter branch transaction</a:t>
            </a:r>
          </a:p>
          <a:p>
            <a:pPr marL="342900" indent="-342900">
              <a:spcBef>
                <a:spcPts val="0"/>
              </a:spcBef>
              <a:spcAft>
                <a:spcPts val="0"/>
              </a:spcAft>
              <a:buAutoNum type="arabicPeriod" startAt="13"/>
            </a:pPr>
            <a:r>
              <a:rPr lang="en-US" dirty="0" smtClean="0">
                <a:latin typeface="Times New Roman" pitchFamily="18" charset="0"/>
                <a:cs typeface="Times New Roman" pitchFamily="18" charset="0"/>
              </a:rPr>
              <a:t>Loan and Advances</a:t>
            </a:r>
          </a:p>
          <a:p>
            <a:pPr marL="342900" indent="-342900">
              <a:spcBef>
                <a:spcPts val="0"/>
              </a:spcBef>
              <a:spcAft>
                <a:spcPts val="0"/>
              </a:spcAft>
              <a:buAutoNum type="arabicPeriod" startAt="13"/>
            </a:pPr>
            <a:r>
              <a:rPr lang="en-US" dirty="0" smtClean="0">
                <a:latin typeface="Times New Roman" pitchFamily="18" charset="0"/>
                <a:cs typeface="Times New Roman" pitchFamily="18" charset="0"/>
              </a:rPr>
              <a:t>Extra responsibility to computerized branch</a:t>
            </a:r>
          </a:p>
          <a:p>
            <a:pPr marL="342900" indent="-342900">
              <a:spcBef>
                <a:spcPts val="0"/>
              </a:spcBef>
              <a:spcAft>
                <a:spcPts val="0"/>
              </a:spcAft>
              <a:buAutoNum type="arabicPeriod" startAt="13"/>
            </a:pPr>
            <a:r>
              <a:rPr lang="en-US" dirty="0" smtClean="0">
                <a:latin typeface="Times New Roman" pitchFamily="18" charset="0"/>
                <a:cs typeface="Times New Roman" pitchFamily="18" charset="0"/>
              </a:rPr>
              <a:t>Extra responsibility to AD branch</a:t>
            </a:r>
          </a:p>
          <a:p>
            <a:pPr marL="342900" indent="-342900">
              <a:spcBef>
                <a:spcPts val="0"/>
              </a:spcBef>
              <a:spcAft>
                <a:spcPts val="0"/>
              </a:spcAft>
              <a:buAutoNum type="arabicPeriod" startAt="13"/>
            </a:pPr>
            <a:r>
              <a:rPr lang="en-US" dirty="0" smtClean="0">
                <a:latin typeface="Times New Roman" pitchFamily="18" charset="0"/>
                <a:cs typeface="Times New Roman" pitchFamily="18" charset="0"/>
              </a:rPr>
              <a:t>Lost Cheque/ Instrument</a:t>
            </a:r>
          </a:p>
          <a:p>
            <a:pPr marL="342900" indent="-342900">
              <a:spcBef>
                <a:spcPts val="0"/>
              </a:spcBef>
              <a:spcAft>
                <a:spcPts val="0"/>
              </a:spcAft>
              <a:buAutoNum type="arabicPeriod" startAt="13"/>
            </a:pPr>
            <a:r>
              <a:rPr lang="en-US" dirty="0" smtClean="0">
                <a:latin typeface="Times New Roman" pitchFamily="18" charset="0"/>
                <a:cs typeface="Times New Roman" pitchFamily="18" charset="0"/>
              </a:rPr>
              <a:t>Cleaning</a:t>
            </a:r>
          </a:p>
          <a:p>
            <a:pPr marL="342900" indent="-342900">
              <a:spcBef>
                <a:spcPts val="0"/>
              </a:spcBef>
              <a:spcAft>
                <a:spcPts val="0"/>
              </a:spcAft>
              <a:buAutoNum type="arabicPeriod" startAt="13"/>
            </a:pPr>
            <a:r>
              <a:rPr lang="en-US" dirty="0" smtClean="0">
                <a:latin typeface="Times New Roman" pitchFamily="18" charset="0"/>
                <a:cs typeface="Times New Roman" pitchFamily="18" charset="0"/>
              </a:rPr>
              <a:t>Certificate of Branch Head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320" y="1676400"/>
            <a:ext cx="7498080" cy="3276600"/>
          </a:xfrm>
        </p:spPr>
        <p:txBody>
          <a:bodyPr>
            <a:noAutofit/>
          </a:bodyPr>
          <a:lstStyle/>
          <a:p>
            <a:r>
              <a:rPr lang="en-US" sz="2200" dirty="0" smtClean="0">
                <a:solidFill>
                  <a:schemeClr val="dk1"/>
                </a:solidFill>
                <a:latin typeface="Times New Roman" pitchFamily="18" charset="0"/>
                <a:ea typeface="Roboto"/>
                <a:cs typeface="Times New Roman" pitchFamily="18" charset="0"/>
                <a:sym typeface="Roboto"/>
              </a:rPr>
              <a:t>Weekly Reporting Includes:</a:t>
            </a:r>
            <a:br>
              <a:rPr lang="en-US" sz="2200" dirty="0" smtClean="0">
                <a:solidFill>
                  <a:schemeClr val="dk1"/>
                </a:solidFill>
                <a:latin typeface="Times New Roman" pitchFamily="18" charset="0"/>
                <a:ea typeface="Roboto"/>
                <a:cs typeface="Times New Roman" pitchFamily="18" charset="0"/>
                <a:sym typeface="Roboto"/>
              </a:rPr>
            </a:br>
            <a:r>
              <a:rPr lang="en-US" sz="2200" dirty="0" smtClean="0">
                <a:solidFill>
                  <a:schemeClr val="dk1"/>
                </a:solidFill>
                <a:latin typeface="Times New Roman" pitchFamily="18" charset="0"/>
                <a:ea typeface="Roboto"/>
                <a:cs typeface="Times New Roman" pitchFamily="18" charset="0"/>
                <a:sym typeface="Roboto"/>
              </a:rPr>
              <a:t/>
            </a:r>
            <a:br>
              <a:rPr lang="en-US" sz="2200" dirty="0" smtClean="0">
                <a:solidFill>
                  <a:schemeClr val="dk1"/>
                </a:solidFill>
                <a:latin typeface="Times New Roman" pitchFamily="18" charset="0"/>
                <a:ea typeface="Roboto"/>
                <a:cs typeface="Times New Roman" pitchFamily="18" charset="0"/>
                <a:sym typeface="Roboto"/>
              </a:rPr>
            </a:br>
            <a:r>
              <a:rPr lang="en-US" sz="2200" dirty="0" smtClean="0">
                <a:solidFill>
                  <a:schemeClr val="dk1"/>
                </a:solidFill>
                <a:latin typeface="Times New Roman" pitchFamily="18" charset="0"/>
                <a:ea typeface="Roboto"/>
                <a:cs typeface="Times New Roman" pitchFamily="18" charset="0"/>
                <a:sym typeface="Roboto"/>
              </a:rPr>
              <a:t>1.Weekly Statement</a:t>
            </a:r>
            <a:br>
              <a:rPr lang="en-US" sz="2200" dirty="0" smtClean="0">
                <a:solidFill>
                  <a:schemeClr val="dk1"/>
                </a:solidFill>
                <a:latin typeface="Times New Roman" pitchFamily="18" charset="0"/>
                <a:ea typeface="Roboto"/>
                <a:cs typeface="Times New Roman" pitchFamily="18" charset="0"/>
                <a:sym typeface="Roboto"/>
              </a:rPr>
            </a:br>
            <a:r>
              <a:rPr lang="en-US" sz="2200" dirty="0" smtClean="0">
                <a:solidFill>
                  <a:schemeClr val="dk1"/>
                </a:solidFill>
                <a:latin typeface="Times New Roman" pitchFamily="18" charset="0"/>
                <a:ea typeface="Roboto"/>
                <a:cs typeface="Times New Roman" pitchFamily="18" charset="0"/>
                <a:sym typeface="Roboto"/>
              </a:rPr>
              <a:t>2.Ledger Balancing</a:t>
            </a:r>
            <a:br>
              <a:rPr lang="en-US" sz="2200" dirty="0" smtClean="0">
                <a:solidFill>
                  <a:schemeClr val="dk1"/>
                </a:solidFill>
                <a:latin typeface="Times New Roman" pitchFamily="18" charset="0"/>
                <a:ea typeface="Roboto"/>
                <a:cs typeface="Times New Roman" pitchFamily="18" charset="0"/>
                <a:sym typeface="Roboto"/>
              </a:rPr>
            </a:br>
            <a:r>
              <a:rPr lang="en-US" sz="2200" dirty="0" smtClean="0">
                <a:solidFill>
                  <a:schemeClr val="dk1"/>
                </a:solidFill>
                <a:latin typeface="Times New Roman" pitchFamily="18" charset="0"/>
                <a:ea typeface="Roboto"/>
                <a:cs typeface="Times New Roman" pitchFamily="18" charset="0"/>
                <a:sym typeface="Roboto"/>
              </a:rPr>
              <a:t>3.TT and MT</a:t>
            </a:r>
            <a:br>
              <a:rPr lang="en-US" sz="2200" dirty="0" smtClean="0">
                <a:solidFill>
                  <a:schemeClr val="dk1"/>
                </a:solidFill>
                <a:latin typeface="Times New Roman" pitchFamily="18" charset="0"/>
                <a:ea typeface="Roboto"/>
                <a:cs typeface="Times New Roman" pitchFamily="18" charset="0"/>
                <a:sym typeface="Roboto"/>
              </a:rPr>
            </a:br>
            <a:r>
              <a:rPr lang="en-US" sz="2200" dirty="0" smtClean="0">
                <a:solidFill>
                  <a:schemeClr val="dk1"/>
                </a:solidFill>
                <a:latin typeface="Times New Roman" pitchFamily="18" charset="0"/>
                <a:ea typeface="Roboto"/>
                <a:cs typeface="Times New Roman" pitchFamily="18" charset="0"/>
                <a:sym typeface="Roboto"/>
              </a:rPr>
              <a:t>4.Instrument Collection</a:t>
            </a:r>
            <a:br>
              <a:rPr lang="en-US" sz="2200" dirty="0" smtClean="0">
                <a:solidFill>
                  <a:schemeClr val="dk1"/>
                </a:solidFill>
                <a:latin typeface="Times New Roman" pitchFamily="18" charset="0"/>
                <a:ea typeface="Roboto"/>
                <a:cs typeface="Times New Roman" pitchFamily="18" charset="0"/>
                <a:sym typeface="Roboto"/>
              </a:rPr>
            </a:br>
            <a:r>
              <a:rPr lang="en-US" sz="2200" dirty="0" smtClean="0">
                <a:solidFill>
                  <a:schemeClr val="dk1"/>
                </a:solidFill>
                <a:latin typeface="Times New Roman" pitchFamily="18" charset="0"/>
                <a:ea typeface="Roboto"/>
                <a:cs typeface="Times New Roman" pitchFamily="18" charset="0"/>
                <a:sym typeface="Roboto"/>
              </a:rPr>
              <a:t>5.Suspense A/c</a:t>
            </a:r>
            <a:br>
              <a:rPr lang="en-US" sz="2200" dirty="0" smtClean="0">
                <a:solidFill>
                  <a:schemeClr val="dk1"/>
                </a:solidFill>
                <a:latin typeface="Times New Roman" pitchFamily="18" charset="0"/>
                <a:ea typeface="Roboto"/>
                <a:cs typeface="Times New Roman" pitchFamily="18" charset="0"/>
                <a:sym typeface="Roboto"/>
              </a:rPr>
            </a:br>
            <a:r>
              <a:rPr lang="en-US" sz="2200" dirty="0" smtClean="0">
                <a:solidFill>
                  <a:schemeClr val="dk1"/>
                </a:solidFill>
                <a:latin typeface="Times New Roman" pitchFamily="18" charset="0"/>
                <a:ea typeface="Roboto"/>
                <a:cs typeface="Times New Roman" pitchFamily="18" charset="0"/>
                <a:sym typeface="Roboto"/>
              </a:rPr>
              <a:t>6.Security of the premises (Personnel Movement)</a:t>
            </a:r>
            <a:br>
              <a:rPr lang="en-US" sz="2200" dirty="0" smtClean="0">
                <a:solidFill>
                  <a:schemeClr val="dk1"/>
                </a:solidFill>
                <a:latin typeface="Times New Roman" pitchFamily="18" charset="0"/>
                <a:ea typeface="Roboto"/>
                <a:cs typeface="Times New Roman" pitchFamily="18" charset="0"/>
                <a:sym typeface="Roboto"/>
              </a:rPr>
            </a:br>
            <a:r>
              <a:rPr lang="en-US" sz="2200" dirty="0" smtClean="0">
                <a:solidFill>
                  <a:schemeClr val="dk1"/>
                </a:solidFill>
                <a:latin typeface="Times New Roman" pitchFamily="18" charset="0"/>
                <a:ea typeface="Roboto"/>
                <a:cs typeface="Times New Roman" pitchFamily="18" charset="0"/>
                <a:sym typeface="Roboto"/>
              </a:rPr>
              <a:t>7.Certificate of Branch Head</a:t>
            </a:r>
            <a:endParaRPr lang="en-US" sz="2200" dirty="0"/>
          </a:p>
        </p:txBody>
      </p:sp>
      <p:sp>
        <p:nvSpPr>
          <p:cNvPr id="3" name="Text Placeholder 2"/>
          <p:cNvSpPr>
            <a:spLocks noGrp="1"/>
          </p:cNvSpPr>
          <p:nvPr>
            <p:ph idx="1"/>
          </p:nvPr>
        </p:nvSpPr>
        <p:spPr>
          <a:xfrm>
            <a:off x="1143000" y="228600"/>
            <a:ext cx="7498080" cy="914400"/>
          </a:xfrm>
        </p:spPr>
        <p:txBody>
          <a:bodyPr anchor="ctr">
            <a:noAutofit/>
          </a:bodyPr>
          <a:lstStyle/>
          <a:p>
            <a:pPr>
              <a:spcBef>
                <a:spcPct val="0"/>
              </a:spcBef>
              <a:buNone/>
            </a:pPr>
            <a:r>
              <a:rPr lang="en-US" sz="2400" dirty="0" smtClean="0">
                <a:solidFill>
                  <a:schemeClr val="dk1"/>
                </a:solidFill>
                <a:effectLst>
                  <a:outerShdw blurRad="50000" dist="30000" dir="5400000" algn="tl" rotWithShape="0">
                    <a:srgbClr val="000000">
                      <a:alpha val="30000"/>
                    </a:srgbClr>
                  </a:outerShdw>
                </a:effectLst>
                <a:latin typeface="Times New Roman" pitchFamily="18" charset="0"/>
                <a:ea typeface="Roboto"/>
                <a:cs typeface="Times New Roman" pitchFamily="18" charset="0"/>
                <a:sym typeface="Roboto"/>
              </a:rPr>
              <a:t>   Internal Control Process: Departmental Control Function Check List (DCFCL)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359898"/>
            <a:ext cx="7696200" cy="1472184"/>
          </a:xfrm>
        </p:spPr>
        <p:txBody>
          <a:bodyPr>
            <a:normAutofit/>
          </a:bodyPr>
          <a:lstStyle/>
          <a:p>
            <a:r>
              <a:rPr lang="en-US" sz="2400" dirty="0" smtClean="0">
                <a:latin typeface="Times New Roman" pitchFamily="18" charset="0"/>
                <a:cs typeface="Times New Roman" pitchFamily="18" charset="0"/>
              </a:rPr>
              <a:t>Internal Control Process:</a:t>
            </a:r>
            <a:r>
              <a:rPr lang="en-US" sz="2400" dirty="0" smtClean="0">
                <a:solidFill>
                  <a:srgbClr val="7030A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Departmental Control Function Check List (DCFCL)</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5" name="Subtitle 4"/>
          <p:cNvSpPr>
            <a:spLocks noGrp="1"/>
          </p:cNvSpPr>
          <p:nvPr>
            <p:ph type="subTitle" idx="1"/>
          </p:nvPr>
        </p:nvSpPr>
        <p:spPr>
          <a:xfrm>
            <a:off x="1143000" y="1850064"/>
            <a:ext cx="7696200" cy="4855536"/>
          </a:xfrm>
        </p:spPr>
        <p:txBody>
          <a:bodyPr>
            <a:normAutofit fontScale="70000" lnSpcReduction="20000"/>
          </a:bodyPr>
          <a:lstStyle/>
          <a:p>
            <a:r>
              <a:rPr lang="en-US" sz="2800" b="1" dirty="0" smtClean="0">
                <a:latin typeface="Times New Roman" pitchFamily="18" charset="0"/>
                <a:cs typeface="Times New Roman" pitchFamily="18" charset="0"/>
              </a:rPr>
              <a:t>Monthly Reporting Includes:</a:t>
            </a:r>
          </a:p>
          <a:p>
            <a:pPr marL="342900" indent="-342900">
              <a:spcBef>
                <a:spcPts val="0"/>
              </a:spcBef>
              <a:buFont typeface="Arial" pitchFamily="34" charset="0"/>
              <a:buChar char="•"/>
            </a:pPr>
            <a:r>
              <a:rPr lang="en-US" sz="2800" dirty="0" smtClean="0">
                <a:latin typeface="Times New Roman" pitchFamily="18" charset="0"/>
                <a:cs typeface="Times New Roman" pitchFamily="18" charset="0"/>
              </a:rPr>
              <a:t>Cash/Foreign Currency/ Prize bond, </a:t>
            </a:r>
            <a:r>
              <a:rPr lang="en-US" sz="2800" dirty="0" err="1" smtClean="0">
                <a:latin typeface="Times New Roman" pitchFamily="18" charset="0"/>
                <a:cs typeface="Times New Roman" pitchFamily="18" charset="0"/>
              </a:rPr>
              <a:t>Cheque</a:t>
            </a:r>
            <a:r>
              <a:rPr lang="en-US" sz="2800" dirty="0" smtClean="0">
                <a:latin typeface="Times New Roman" pitchFamily="18" charset="0"/>
                <a:cs typeface="Times New Roman" pitchFamily="18" charset="0"/>
              </a:rPr>
              <a:t> book, DD block, Pay order block, FDR block, CDR block, traveler </a:t>
            </a:r>
            <a:r>
              <a:rPr lang="en-US" sz="2800" dirty="0" err="1" smtClean="0">
                <a:latin typeface="Times New Roman" pitchFamily="18" charset="0"/>
                <a:cs typeface="Times New Roman" pitchFamily="18" charset="0"/>
              </a:rPr>
              <a:t>cheque</a:t>
            </a:r>
            <a:r>
              <a:rPr lang="en-US" sz="2800" dirty="0" smtClean="0">
                <a:latin typeface="Times New Roman" pitchFamily="18" charset="0"/>
                <a:cs typeface="Times New Roman" pitchFamily="18" charset="0"/>
              </a:rPr>
              <a:t>, Saving certificate</a:t>
            </a:r>
          </a:p>
          <a:p>
            <a:pPr marL="342900" indent="-342900">
              <a:spcBef>
                <a:spcPts val="0"/>
              </a:spcBef>
              <a:buFont typeface="Arial" pitchFamily="34" charset="0"/>
              <a:buChar char="•"/>
            </a:pPr>
            <a:r>
              <a:rPr lang="en-US" sz="2800" dirty="0" smtClean="0">
                <a:latin typeface="Times New Roman" pitchFamily="18" charset="0"/>
                <a:cs typeface="Times New Roman" pitchFamily="18" charset="0"/>
              </a:rPr>
              <a:t>Account Documentation</a:t>
            </a:r>
          </a:p>
          <a:p>
            <a:pPr marL="342900" indent="-342900">
              <a:spcBef>
                <a:spcPts val="0"/>
              </a:spcBef>
              <a:buFont typeface="Arial" pitchFamily="34" charset="0"/>
              <a:buChar char="•"/>
            </a:pPr>
            <a:r>
              <a:rPr lang="en-US" sz="2800" dirty="0" smtClean="0">
                <a:latin typeface="Times New Roman" pitchFamily="18" charset="0"/>
                <a:cs typeface="Times New Roman" pitchFamily="18" charset="0"/>
              </a:rPr>
              <a:t>Account information and Specimen signature card.</a:t>
            </a:r>
          </a:p>
          <a:p>
            <a:pPr marL="342900" indent="-342900">
              <a:spcBef>
                <a:spcPts val="0"/>
              </a:spcBef>
              <a:buFont typeface="Arial" pitchFamily="34" charset="0"/>
              <a:buChar char="•"/>
            </a:pPr>
            <a:r>
              <a:rPr lang="en-US" sz="2800" dirty="0" smtClean="0">
                <a:latin typeface="Times New Roman" pitchFamily="18" charset="0"/>
                <a:cs typeface="Times New Roman" pitchFamily="18" charset="0"/>
              </a:rPr>
              <a:t>Ledger balancing</a:t>
            </a:r>
          </a:p>
          <a:p>
            <a:pPr marL="342900" indent="-342900">
              <a:spcBef>
                <a:spcPts val="0"/>
              </a:spcBef>
              <a:buFont typeface="Arial" pitchFamily="34" charset="0"/>
              <a:buChar char="•"/>
            </a:pPr>
            <a:r>
              <a:rPr lang="en-US" sz="2800" dirty="0" smtClean="0">
                <a:latin typeface="Times New Roman" pitchFamily="18" charset="0"/>
                <a:cs typeface="Times New Roman" pitchFamily="18" charset="0"/>
              </a:rPr>
              <a:t>Petty cash</a:t>
            </a:r>
          </a:p>
          <a:p>
            <a:pPr marL="342900" indent="-342900">
              <a:spcBef>
                <a:spcPts val="0"/>
              </a:spcBef>
              <a:buFont typeface="Arial" pitchFamily="34" charset="0"/>
              <a:buChar char="•"/>
            </a:pPr>
            <a:r>
              <a:rPr lang="en-US" sz="2800" dirty="0" smtClean="0">
                <a:latin typeface="Times New Roman" pitchFamily="18" charset="0"/>
                <a:cs typeface="Times New Roman" pitchFamily="18" charset="0"/>
              </a:rPr>
              <a:t>TT, MT</a:t>
            </a:r>
          </a:p>
          <a:p>
            <a:pPr marL="342900" indent="-342900">
              <a:spcBef>
                <a:spcPts val="0"/>
              </a:spcBef>
              <a:buFont typeface="Arial" pitchFamily="34" charset="0"/>
              <a:buChar char="•"/>
            </a:pPr>
            <a:r>
              <a:rPr lang="en-US" sz="2800" dirty="0" smtClean="0">
                <a:latin typeface="Times New Roman" pitchFamily="18" charset="0"/>
                <a:cs typeface="Times New Roman" pitchFamily="18" charset="0"/>
              </a:rPr>
              <a:t>Interest Provision</a:t>
            </a:r>
          </a:p>
          <a:p>
            <a:pPr marL="342900" indent="-342900">
              <a:spcBef>
                <a:spcPts val="0"/>
              </a:spcBef>
              <a:buFont typeface="Arial" pitchFamily="34" charset="0"/>
              <a:buChar char="•"/>
            </a:pPr>
            <a:r>
              <a:rPr lang="en-US" sz="2800" dirty="0" smtClean="0">
                <a:latin typeface="Times New Roman" pitchFamily="18" charset="0"/>
                <a:cs typeface="Times New Roman" pitchFamily="18" charset="0"/>
              </a:rPr>
              <a:t>Inactive/ Inoperative accounts</a:t>
            </a:r>
          </a:p>
          <a:p>
            <a:pPr marL="342900" indent="-342900">
              <a:spcBef>
                <a:spcPts val="0"/>
              </a:spcBef>
              <a:buFont typeface="Arial" pitchFamily="34" charset="0"/>
              <a:buChar char="•"/>
            </a:pPr>
            <a:r>
              <a:rPr lang="en-US" sz="2800" dirty="0" smtClean="0">
                <a:latin typeface="Times New Roman" pitchFamily="18" charset="0"/>
                <a:cs typeface="Times New Roman" pitchFamily="18" charset="0"/>
              </a:rPr>
              <a:t>Stamp and Stamped form</a:t>
            </a:r>
          </a:p>
          <a:p>
            <a:pPr marL="342900" indent="-342900">
              <a:spcBef>
                <a:spcPts val="0"/>
              </a:spcBef>
              <a:buFont typeface="Arial" pitchFamily="34" charset="0"/>
              <a:buChar char="•"/>
            </a:pPr>
            <a:r>
              <a:rPr lang="en-US" sz="2800" dirty="0" smtClean="0">
                <a:latin typeface="Times New Roman" pitchFamily="18" charset="0"/>
                <a:cs typeface="Times New Roman" pitchFamily="18" charset="0"/>
              </a:rPr>
              <a:t>Inter branch transaction</a:t>
            </a:r>
          </a:p>
          <a:p>
            <a:pPr marL="342900" indent="-342900">
              <a:spcBef>
                <a:spcPts val="0"/>
              </a:spcBef>
              <a:buFont typeface="Arial" pitchFamily="34" charset="0"/>
              <a:buChar char="•"/>
            </a:pPr>
            <a:r>
              <a:rPr lang="en-US" sz="2800" dirty="0" smtClean="0">
                <a:latin typeface="Times New Roman" pitchFamily="18" charset="0"/>
                <a:cs typeface="Times New Roman" pitchFamily="18" charset="0"/>
              </a:rPr>
              <a:t>CIB statement, SBS-1</a:t>
            </a:r>
          </a:p>
          <a:p>
            <a:pPr marL="342900" indent="-342900">
              <a:spcBef>
                <a:spcPts val="0"/>
              </a:spcBef>
              <a:buFont typeface="Arial" pitchFamily="34" charset="0"/>
              <a:buChar char="•"/>
            </a:pPr>
            <a:r>
              <a:rPr lang="en-US" sz="2800" dirty="0" smtClean="0">
                <a:latin typeface="Times New Roman" pitchFamily="18" charset="0"/>
                <a:cs typeface="Times New Roman" pitchFamily="18" charset="0"/>
              </a:rPr>
              <a:t>Other Monthly statement</a:t>
            </a:r>
          </a:p>
          <a:p>
            <a:pPr marL="342900" indent="-342900">
              <a:spcBef>
                <a:spcPts val="0"/>
              </a:spcBef>
              <a:buFont typeface="Arial" pitchFamily="34" charset="0"/>
              <a:buChar char="•"/>
            </a:pPr>
            <a:r>
              <a:rPr lang="en-US" sz="2900" dirty="0" smtClean="0">
                <a:latin typeface="Times New Roman" pitchFamily="18" charset="0"/>
                <a:cs typeface="Times New Roman" pitchFamily="18" charset="0"/>
              </a:rPr>
              <a:t>Extra responsibility to computerized branch</a:t>
            </a:r>
          </a:p>
          <a:p>
            <a:pPr marL="342900" indent="-342900">
              <a:spcBef>
                <a:spcPts val="0"/>
              </a:spcBef>
              <a:buFont typeface="Arial" pitchFamily="34" charset="0"/>
              <a:buChar char="•"/>
            </a:pPr>
            <a:r>
              <a:rPr lang="en-US" sz="2900" dirty="0" smtClean="0">
                <a:latin typeface="Times New Roman" pitchFamily="18" charset="0"/>
                <a:cs typeface="Times New Roman" pitchFamily="18" charset="0"/>
              </a:rPr>
              <a:t>Daily and Monthly DCFCL</a:t>
            </a:r>
          </a:p>
          <a:p>
            <a:pPr marL="342900" indent="-342900">
              <a:spcBef>
                <a:spcPts val="0"/>
              </a:spcBef>
              <a:buFont typeface="Arial" pitchFamily="34" charset="0"/>
              <a:buChar char="•"/>
            </a:pPr>
            <a:r>
              <a:rPr lang="en-US" sz="2900" dirty="0" smtClean="0">
                <a:latin typeface="Times New Roman" pitchFamily="18" charset="0"/>
                <a:cs typeface="Times New Roman" pitchFamily="18" charset="0"/>
              </a:rPr>
              <a:t>Branch performance evaluation</a:t>
            </a:r>
          </a:p>
          <a:p>
            <a:pPr marL="342900" indent="-342900">
              <a:spcBef>
                <a:spcPts val="0"/>
              </a:spcBef>
              <a:buFont typeface="Arial" pitchFamily="34" charset="0"/>
              <a:buChar char="•"/>
            </a:pPr>
            <a:r>
              <a:rPr lang="en-US" sz="2900" dirty="0" smtClean="0">
                <a:latin typeface="Times New Roman" pitchFamily="18" charset="0"/>
                <a:cs typeface="Times New Roman" pitchFamily="18" charset="0"/>
              </a:rPr>
              <a:t>Certificate of Branch Head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2400" dirty="0" smtClean="0">
                <a:latin typeface="Times New Roman" pitchFamily="18" charset="0"/>
                <a:cs typeface="Times New Roman" pitchFamily="18" charset="0"/>
              </a:rPr>
              <a:t>Internal Control Process:</a:t>
            </a:r>
            <a:r>
              <a:rPr lang="en-US" sz="2400" dirty="0" smtClean="0">
                <a:solidFill>
                  <a:srgbClr val="7030A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Departmental Control Function Check List (DCFCL)</a:t>
            </a:r>
            <a:endParaRPr lang="en-US" sz="2400" dirty="0">
              <a:latin typeface="Times New Roman" pitchFamily="18" charset="0"/>
              <a:cs typeface="Times New Roman" pitchFamily="18" charset="0"/>
            </a:endParaRPr>
          </a:p>
        </p:txBody>
      </p:sp>
      <p:sp>
        <p:nvSpPr>
          <p:cNvPr id="5" name="Subtitle 4"/>
          <p:cNvSpPr>
            <a:spLocks noGrp="1"/>
          </p:cNvSpPr>
          <p:nvPr>
            <p:ph type="subTitle" idx="1"/>
          </p:nvPr>
        </p:nvSpPr>
        <p:spPr>
          <a:xfrm>
            <a:off x="1432560" y="1981200"/>
            <a:ext cx="7406640" cy="2667000"/>
          </a:xfrm>
        </p:spPr>
        <p:txBody>
          <a:bodyPr>
            <a:noAutofit/>
          </a:bodyPr>
          <a:lstStyle/>
          <a:p>
            <a:r>
              <a:rPr lang="en-US" sz="2000" b="1" dirty="0" smtClean="0">
                <a:latin typeface="Times New Roman" pitchFamily="18" charset="0"/>
                <a:cs typeface="Times New Roman" pitchFamily="18" charset="0"/>
              </a:rPr>
              <a:t>Quarterly Reporting Includes:</a:t>
            </a:r>
          </a:p>
          <a:p>
            <a:pPr marL="342900" indent="-342900">
              <a:spcBef>
                <a:spcPts val="0"/>
              </a:spcBef>
              <a:buFont typeface="+mj-lt"/>
              <a:buAutoNum type="arabicPeriod"/>
            </a:pPr>
            <a:endParaRPr lang="en-US" sz="2000" dirty="0" smtClean="0">
              <a:latin typeface="Times New Roman" pitchFamily="18" charset="0"/>
              <a:cs typeface="Times New Roman" pitchFamily="18" charset="0"/>
            </a:endParaRPr>
          </a:p>
          <a:p>
            <a:pPr marL="342900" indent="-342900">
              <a:spcBef>
                <a:spcPts val="0"/>
              </a:spcBef>
              <a:buFont typeface="Arial" pitchFamily="34" charset="0"/>
              <a:buChar char="•"/>
            </a:pPr>
            <a:r>
              <a:rPr lang="en-US" sz="2000" dirty="0" smtClean="0">
                <a:latin typeface="Times New Roman" pitchFamily="18" charset="0"/>
                <a:cs typeface="Times New Roman" pitchFamily="18" charset="0"/>
              </a:rPr>
              <a:t>Monthly DCFCL examination and amendment.</a:t>
            </a:r>
          </a:p>
          <a:p>
            <a:pPr marL="342900" indent="-342900">
              <a:spcBef>
                <a:spcPts val="0"/>
              </a:spcBef>
              <a:buFont typeface="Arial" pitchFamily="34" charset="0"/>
              <a:buChar char="•"/>
            </a:pPr>
            <a:r>
              <a:rPr lang="en-US" sz="2000" dirty="0" smtClean="0">
                <a:latin typeface="Times New Roman" pitchFamily="18" charset="0"/>
                <a:cs typeface="Times New Roman" pitchFamily="18" charset="0"/>
              </a:rPr>
              <a:t>Quarterly statement.</a:t>
            </a:r>
          </a:p>
          <a:p>
            <a:pPr marL="342900" indent="-342900">
              <a:spcBef>
                <a:spcPts val="0"/>
              </a:spcBef>
              <a:buFont typeface="Arial" pitchFamily="34" charset="0"/>
              <a:buChar char="•"/>
            </a:pPr>
            <a:r>
              <a:rPr lang="en-US" sz="2000" dirty="0" smtClean="0">
                <a:latin typeface="Times New Roman" pitchFamily="18" charset="0"/>
                <a:cs typeface="Times New Roman" pitchFamily="18" charset="0"/>
              </a:rPr>
              <a:t>Loan Classification</a:t>
            </a:r>
          </a:p>
          <a:p>
            <a:pPr marL="342900" indent="-342900">
              <a:spcBef>
                <a:spcPts val="0"/>
              </a:spcBef>
              <a:buFont typeface="Arial" pitchFamily="34" charset="0"/>
              <a:buChar char="•"/>
            </a:pPr>
            <a:r>
              <a:rPr lang="en-US" sz="2000" dirty="0" smtClean="0">
                <a:latin typeface="Times New Roman" pitchFamily="18" charset="0"/>
                <a:cs typeface="Times New Roman" pitchFamily="18" charset="0"/>
              </a:rPr>
              <a:t>Classified loan recovery and marked unclassified.</a:t>
            </a:r>
          </a:p>
          <a:p>
            <a:pPr marL="342900" indent="-342900">
              <a:spcBef>
                <a:spcPts val="0"/>
              </a:spcBef>
              <a:buFont typeface="Arial" pitchFamily="34" charset="0"/>
              <a:buChar char="•"/>
            </a:pPr>
            <a:r>
              <a:rPr lang="en-US" sz="2000" dirty="0" smtClean="0">
                <a:latin typeface="Times New Roman" pitchFamily="18" charset="0"/>
                <a:cs typeface="Times New Roman" pitchFamily="18" charset="0"/>
              </a:rPr>
              <a:t>Interest charge on Loan Account.</a:t>
            </a:r>
          </a:p>
          <a:p>
            <a:pPr marL="342900" indent="-342900">
              <a:spcBef>
                <a:spcPts val="0"/>
              </a:spcBef>
              <a:buFont typeface="Arial" pitchFamily="34" charset="0"/>
              <a:buChar char="•"/>
            </a:pPr>
            <a:r>
              <a:rPr lang="en-US" sz="2000" dirty="0" smtClean="0">
                <a:latin typeface="Times New Roman" pitchFamily="18" charset="0"/>
                <a:cs typeface="Times New Roman" pitchFamily="18" charset="0"/>
              </a:rPr>
              <a:t>Controlling direction.</a:t>
            </a:r>
          </a:p>
          <a:p>
            <a:endParaRPr lang="en-US"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435608" y="1447800"/>
            <a:ext cx="7498080" cy="2590800"/>
          </a:xfrm>
        </p:spPr>
        <p:txBody>
          <a:bodyPr>
            <a:normAutofit/>
          </a:bodyPr>
          <a:lstStyle/>
          <a:p>
            <a:pPr algn="just">
              <a:buNone/>
            </a:pPr>
            <a:r>
              <a:rPr lang="en-US" sz="2000" dirty="0" smtClean="0">
                <a:solidFill>
                  <a:schemeClr val="dk1"/>
                </a:solidFill>
                <a:latin typeface="Times New Roman" pitchFamily="18" charset="0"/>
                <a:ea typeface="Roboto"/>
                <a:cs typeface="Times New Roman" pitchFamily="18" charset="0"/>
                <a:sym typeface="Roboto"/>
              </a:rPr>
              <a:t>	Loan Documentation is a very important aspect of banking business. Defective documentation is a part of non-compliance of the terms and conditions of a loan which stands as a hindrance/bar for recovery of the loan. So, compliance of the principles and each terms and conditions of a loan along with proper documentation shall have to be ensured before disbursing the loan.</a:t>
            </a:r>
          </a:p>
        </p:txBody>
      </p:sp>
      <p:sp>
        <p:nvSpPr>
          <p:cNvPr id="8" name="Title 3"/>
          <p:cNvSpPr>
            <a:spLocks noGrp="1"/>
          </p:cNvSpPr>
          <p:nvPr>
            <p:ph type="title"/>
          </p:nvPr>
        </p:nvSpPr>
        <p:spPr/>
        <p:txBody>
          <a:bodyPr>
            <a:normAutofit/>
          </a:bodyPr>
          <a:lstStyle/>
          <a:p>
            <a:r>
              <a:rPr lang="en-US" sz="2400" dirty="0" smtClean="0">
                <a:latin typeface="Times New Roman" pitchFamily="18" charset="0"/>
                <a:cs typeface="Times New Roman" pitchFamily="18" charset="0"/>
              </a:rPr>
              <a:t>Internal Control Process:</a:t>
            </a:r>
            <a:r>
              <a:rPr lang="en-US" sz="2400" dirty="0" smtClean="0">
                <a:solidFill>
                  <a:srgbClr val="7030A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Departmental Control Function Check List (DCFCL)</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latin typeface="Times New Roman" pitchFamily="18" charset="0"/>
                <a:cs typeface="Times New Roman" pitchFamily="18" charset="0"/>
              </a:rPr>
              <a:t>Internal Control Process: Internal Control Process: Loan Documentation Check List</a:t>
            </a:r>
            <a:endParaRPr lang="en-US" sz="2400" dirty="0"/>
          </a:p>
        </p:txBody>
      </p:sp>
      <p:sp>
        <p:nvSpPr>
          <p:cNvPr id="6" name="Content Placeholder 5"/>
          <p:cNvSpPr>
            <a:spLocks noGrp="1"/>
          </p:cNvSpPr>
          <p:nvPr>
            <p:ph idx="1"/>
          </p:nvPr>
        </p:nvSpPr>
        <p:spPr/>
        <p:txBody>
          <a:bodyPr>
            <a:normAutofit/>
          </a:bodyPr>
          <a:lstStyle/>
          <a:p>
            <a:pPr algn="just">
              <a:buNone/>
            </a:pPr>
            <a:r>
              <a:rPr lang="en-US" sz="2000" dirty="0" smtClean="0">
                <a:latin typeface="Times New Roman" pitchFamily="18" charset="0"/>
                <a:cs typeface="Times New Roman" pitchFamily="18" charset="0"/>
              </a:rPr>
              <a:t>	The Loan Documentation Check List (LDCL) of all loans and advances accounts shall be completed accordingly. One copy of LDCL shall be preserved in the respective loan file and three copies shall be sent to respective Zonal Office within 7(seven) days of loan disbursement. Zonal Office will preserve one copy for their own record and follow-up. They will send one copy to Divisional office and another copy to Monitoring Division of Head Office within the next 7(seven) days. Each Divisional Office as well as Zonal Office will strictly monitor the lending activities of the branches and implementation of Loan Documentation Check List.</a:t>
            </a:r>
            <a:endParaRPr lang="en-US"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152400"/>
            <a:ext cx="7498080" cy="1143000"/>
          </a:xfrm>
        </p:spPr>
        <p:txBody>
          <a:bodyPr>
            <a:normAutofit/>
          </a:bodyPr>
          <a:lstStyle/>
          <a:p>
            <a:r>
              <a:rPr lang="en-US" sz="2400" dirty="0" smtClean="0">
                <a:latin typeface="Times New Roman" pitchFamily="18" charset="0"/>
                <a:cs typeface="Times New Roman" pitchFamily="18" charset="0"/>
              </a:rPr>
              <a:t>Internal Control Process: Internal Control Process: Loan Documentation Check List</a:t>
            </a:r>
            <a:endParaRPr lang="en-US" sz="2400" dirty="0"/>
          </a:p>
        </p:txBody>
      </p:sp>
      <p:sp>
        <p:nvSpPr>
          <p:cNvPr id="6" name="Google Shape;150;p25"/>
          <p:cNvSpPr txBox="1">
            <a:spLocks/>
          </p:cNvSpPr>
          <p:nvPr/>
        </p:nvSpPr>
        <p:spPr>
          <a:xfrm>
            <a:off x="914400" y="1219200"/>
            <a:ext cx="8229600" cy="5486400"/>
          </a:xfrm>
          <a:prstGeom prst="rect">
            <a:avLst/>
          </a:prstGeom>
        </p:spPr>
        <p:txBody>
          <a:bodyPr spcFirstLastPara="1" wrap="square" lIns="91425" tIns="91425" rIns="91425" bIns="91425" anchor="t" anchorCtr="0">
            <a:noAutofit/>
          </a:bodyPr>
          <a:lstStyle/>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19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Loan document checklist document broadly categorized of following</a:t>
            </a:r>
            <a:r>
              <a:rPr kumimoji="0" lang="en-US" sz="19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en-US" sz="19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sector:</a:t>
            </a:r>
            <a:endParaRPr kumimoji="0" lang="en-US" sz="19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
                <a:schemeClr val="accent1"/>
              </a:buClr>
              <a:buSzPct val="80000"/>
              <a:buFont typeface="Courier New" pitchFamily="49" charset="0"/>
              <a:buChar char="o"/>
              <a:tabLst/>
              <a:defRPr/>
            </a:pPr>
            <a:r>
              <a:rPr kumimoji="0" lang="en-US" sz="19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GENERAL DOCUMENTS</a:t>
            </a:r>
          </a:p>
          <a:p>
            <a:pPr marL="342900" marR="0" lvl="0" indent="-342900" algn="l" defTabSz="914400" rtl="0" eaLnBrk="1" fontAlgn="auto" latinLnBrk="0" hangingPunct="1">
              <a:lnSpc>
                <a:spcPct val="100000"/>
              </a:lnSpc>
              <a:spcBef>
                <a:spcPts val="0"/>
              </a:spcBef>
              <a:spcAft>
                <a:spcPts val="0"/>
              </a:spcAft>
              <a:buClr>
                <a:schemeClr val="accent1"/>
              </a:buClr>
              <a:buSzPct val="80000"/>
              <a:buFont typeface="Courier New" pitchFamily="49" charset="0"/>
              <a:buChar char="o"/>
              <a:tabLst/>
              <a:defRPr/>
            </a:pPr>
            <a:r>
              <a:rPr kumimoji="0" lang="en-US" sz="19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LIEN</a:t>
            </a:r>
          </a:p>
          <a:p>
            <a:pPr marL="342900" marR="0" lvl="0" indent="-342900" algn="l" defTabSz="914400" rtl="0" eaLnBrk="1" fontAlgn="auto" latinLnBrk="0" hangingPunct="1">
              <a:lnSpc>
                <a:spcPct val="100000"/>
              </a:lnSpc>
              <a:spcBef>
                <a:spcPts val="0"/>
              </a:spcBef>
              <a:spcAft>
                <a:spcPts val="0"/>
              </a:spcAft>
              <a:buClr>
                <a:schemeClr val="accent1"/>
              </a:buClr>
              <a:buSzPct val="80000"/>
              <a:buFont typeface="Courier New" pitchFamily="49" charset="0"/>
              <a:buChar char="o"/>
              <a:tabLst/>
              <a:defRPr/>
            </a:pPr>
            <a:r>
              <a:rPr kumimoji="0" lang="en-US" sz="19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PLEDGE OF DEPOSITS/S. PATRA</a:t>
            </a:r>
            <a:endParaRPr kumimoji="0" lang="en-GB" sz="19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
                <a:schemeClr val="accent1"/>
              </a:buClr>
              <a:buSzPct val="80000"/>
              <a:buFont typeface="Courier New" pitchFamily="49" charset="0"/>
              <a:buChar char="o"/>
              <a:tabLst/>
              <a:defRPr/>
            </a:pPr>
            <a:r>
              <a:rPr kumimoji="0" lang="en-US" sz="19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PLEDGE OF SHARES</a:t>
            </a:r>
          </a:p>
          <a:p>
            <a:pPr marL="342900" marR="0" lvl="0" indent="-342900" algn="l" defTabSz="914400" rtl="0" eaLnBrk="1" fontAlgn="auto" latinLnBrk="0" hangingPunct="1">
              <a:lnSpc>
                <a:spcPct val="100000"/>
              </a:lnSpc>
              <a:spcBef>
                <a:spcPts val="0"/>
              </a:spcBef>
              <a:spcAft>
                <a:spcPts val="0"/>
              </a:spcAft>
              <a:buClr>
                <a:schemeClr val="accent1"/>
              </a:buClr>
              <a:buSzPct val="80000"/>
              <a:buFont typeface="Courier New" pitchFamily="49" charset="0"/>
              <a:buChar char="o"/>
              <a:tabLst/>
              <a:defRPr/>
            </a:pPr>
            <a:r>
              <a:rPr kumimoji="0" lang="en-US" sz="19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PLEDGE OF INVENTORY</a:t>
            </a:r>
          </a:p>
          <a:p>
            <a:pPr marL="342900" marR="0" lvl="0" indent="-342900" algn="l" defTabSz="914400" rtl="0" eaLnBrk="1" fontAlgn="auto" latinLnBrk="0" hangingPunct="1">
              <a:lnSpc>
                <a:spcPct val="100000"/>
              </a:lnSpc>
              <a:spcBef>
                <a:spcPts val="0"/>
              </a:spcBef>
              <a:spcAft>
                <a:spcPts val="0"/>
              </a:spcAft>
              <a:buClr>
                <a:schemeClr val="accent1"/>
              </a:buClr>
              <a:buSzPct val="80000"/>
              <a:buFont typeface="Courier New" pitchFamily="49" charset="0"/>
              <a:buChar char="o"/>
              <a:tabLst/>
              <a:defRPr/>
            </a:pPr>
            <a:r>
              <a:rPr kumimoji="0" lang="en-US" sz="19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HYPOTHECATION OF INVENTORY</a:t>
            </a:r>
          </a:p>
          <a:p>
            <a:pPr marL="342900" marR="0" lvl="0" indent="-342900" algn="l" defTabSz="914400" rtl="0" eaLnBrk="1" fontAlgn="auto" latinLnBrk="0" hangingPunct="1">
              <a:lnSpc>
                <a:spcPct val="100000"/>
              </a:lnSpc>
              <a:spcBef>
                <a:spcPts val="0"/>
              </a:spcBef>
              <a:spcAft>
                <a:spcPts val="0"/>
              </a:spcAft>
              <a:buClr>
                <a:schemeClr val="accent1"/>
              </a:buClr>
              <a:buSzPct val="80000"/>
              <a:buFont typeface="Courier New" pitchFamily="49" charset="0"/>
              <a:buChar char="o"/>
              <a:tabLst/>
              <a:defRPr/>
            </a:pPr>
            <a:r>
              <a:rPr kumimoji="0" lang="en-US" sz="19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CC (HYPO) </a:t>
            </a:r>
          </a:p>
          <a:p>
            <a:pPr marL="342900" marR="0" lvl="0" indent="-342900" algn="l" defTabSz="914400" rtl="0" eaLnBrk="1" fontAlgn="auto" latinLnBrk="0" hangingPunct="1">
              <a:lnSpc>
                <a:spcPct val="100000"/>
              </a:lnSpc>
              <a:spcBef>
                <a:spcPts val="0"/>
              </a:spcBef>
              <a:spcAft>
                <a:spcPts val="0"/>
              </a:spcAft>
              <a:buClr>
                <a:schemeClr val="accent1"/>
              </a:buClr>
              <a:buSzPct val="80000"/>
              <a:buFont typeface="Courier New" pitchFamily="49" charset="0"/>
              <a:buChar char="o"/>
              <a:tabLst/>
              <a:defRPr/>
            </a:pPr>
            <a:r>
              <a:rPr kumimoji="0" lang="en-US" sz="19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HYPOTHECATION OF</a:t>
            </a:r>
            <a:r>
              <a:rPr kumimoji="0" lang="en-GB" sz="19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19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RECEIVABLES/BOOK DEBTS</a:t>
            </a:r>
          </a:p>
          <a:p>
            <a:pPr marL="342900" marR="0" lvl="0" indent="-342900" algn="l" defTabSz="914400" rtl="0" eaLnBrk="1" fontAlgn="auto" latinLnBrk="0" hangingPunct="1">
              <a:lnSpc>
                <a:spcPct val="100000"/>
              </a:lnSpc>
              <a:spcBef>
                <a:spcPts val="0"/>
              </a:spcBef>
              <a:spcAft>
                <a:spcPts val="0"/>
              </a:spcAft>
              <a:buClr>
                <a:schemeClr val="accent1"/>
              </a:buClr>
              <a:buSzPct val="80000"/>
              <a:buFont typeface="Courier New" pitchFamily="49" charset="0"/>
              <a:buChar char="o"/>
              <a:tabLst/>
              <a:defRPr/>
            </a:pPr>
            <a:r>
              <a:rPr kumimoji="0" lang="en-US" sz="19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HYPOTHECATION OF MACHINERY AND EQUIPMENT</a:t>
            </a:r>
          </a:p>
          <a:p>
            <a:pPr marL="342900" marR="0" lvl="0" indent="-342900" algn="l" defTabSz="914400" rtl="0" eaLnBrk="1" fontAlgn="auto" latinLnBrk="0" hangingPunct="1">
              <a:lnSpc>
                <a:spcPct val="100000"/>
              </a:lnSpc>
              <a:spcBef>
                <a:spcPts val="0"/>
              </a:spcBef>
              <a:spcAft>
                <a:spcPts val="0"/>
              </a:spcAft>
              <a:buClr>
                <a:schemeClr val="accent1"/>
              </a:buClr>
              <a:buSzPct val="80000"/>
              <a:buFont typeface="Courier New" pitchFamily="49" charset="0"/>
              <a:buChar char="o"/>
              <a:tabLst/>
              <a:defRPr/>
            </a:pPr>
            <a:r>
              <a:rPr kumimoji="0" lang="en-US" sz="19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ASSIGNMENT</a:t>
            </a:r>
          </a:p>
          <a:p>
            <a:pPr marL="342900" marR="0" lvl="0" indent="-342900" algn="l" defTabSz="914400" rtl="0" eaLnBrk="1" fontAlgn="auto" latinLnBrk="0" hangingPunct="1">
              <a:lnSpc>
                <a:spcPct val="100000"/>
              </a:lnSpc>
              <a:spcBef>
                <a:spcPts val="0"/>
              </a:spcBef>
              <a:spcAft>
                <a:spcPts val="0"/>
              </a:spcAft>
              <a:buClr>
                <a:schemeClr val="accent1"/>
              </a:buClr>
              <a:buSzPct val="80000"/>
              <a:buFont typeface="Courier New" pitchFamily="49" charset="0"/>
              <a:buChar char="o"/>
              <a:tabLst/>
              <a:defRPr/>
            </a:pPr>
            <a:r>
              <a:rPr kumimoji="0" lang="en-US" sz="19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MORTGAGE</a:t>
            </a:r>
          </a:p>
          <a:p>
            <a:pPr marL="342900" marR="0" lvl="0" indent="-342900" algn="l" defTabSz="914400" rtl="0" eaLnBrk="1" fontAlgn="auto" latinLnBrk="0" hangingPunct="1">
              <a:lnSpc>
                <a:spcPct val="100000"/>
              </a:lnSpc>
              <a:spcBef>
                <a:spcPts val="0"/>
              </a:spcBef>
              <a:spcAft>
                <a:spcPts val="0"/>
              </a:spcAft>
              <a:buClr>
                <a:schemeClr val="accent1"/>
              </a:buClr>
              <a:buSzPct val="80000"/>
              <a:buFont typeface="Courier New" pitchFamily="49" charset="0"/>
              <a:buChar char="o"/>
              <a:tabLst/>
              <a:defRPr/>
            </a:pPr>
            <a:r>
              <a:rPr kumimoji="0" lang="en-US" sz="19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GUARANTEE</a:t>
            </a:r>
            <a:endParaRPr kumimoji="0" lang="en-GB" sz="19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
                <a:schemeClr val="accent1"/>
              </a:buClr>
              <a:buSzPct val="80000"/>
              <a:buFont typeface="Courier New" pitchFamily="49" charset="0"/>
              <a:buChar char="o"/>
              <a:tabLst/>
              <a:defRPr/>
            </a:pPr>
            <a:r>
              <a:rPr kumimoji="0" lang="en-US" sz="19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TERM LOAN AGREEMENT /HPSM</a:t>
            </a:r>
          </a:p>
          <a:p>
            <a:pPr marL="342900" marR="0" lvl="0" indent="-342900" algn="l" defTabSz="914400" rtl="0" eaLnBrk="1" fontAlgn="auto" latinLnBrk="0" hangingPunct="1">
              <a:lnSpc>
                <a:spcPct val="100000"/>
              </a:lnSpc>
              <a:spcBef>
                <a:spcPts val="0"/>
              </a:spcBef>
              <a:spcAft>
                <a:spcPts val="0"/>
              </a:spcAft>
              <a:buClr>
                <a:schemeClr val="accent1"/>
              </a:buClr>
              <a:buSzPct val="80000"/>
              <a:buFont typeface="Courier New" pitchFamily="49" charset="0"/>
              <a:buChar char="o"/>
              <a:tabLst/>
              <a:defRPr/>
            </a:pPr>
            <a:r>
              <a:rPr kumimoji="0" lang="en-US" sz="19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SECURITY SHARING AGREEMENT</a:t>
            </a:r>
          </a:p>
          <a:p>
            <a:pPr marL="342900" marR="0" lvl="0" indent="-342900" algn="l" defTabSz="914400" rtl="0" eaLnBrk="1" fontAlgn="auto" latinLnBrk="0" hangingPunct="1">
              <a:lnSpc>
                <a:spcPct val="100000"/>
              </a:lnSpc>
              <a:spcBef>
                <a:spcPts val="0"/>
              </a:spcBef>
              <a:spcAft>
                <a:spcPts val="0"/>
              </a:spcAft>
              <a:buClr>
                <a:schemeClr val="accent1"/>
              </a:buClr>
              <a:buSzPct val="80000"/>
              <a:buFont typeface="Courier New" pitchFamily="49" charset="0"/>
              <a:buChar char="o"/>
              <a:tabLst/>
              <a:defRPr/>
            </a:pPr>
            <a:r>
              <a:rPr kumimoji="0" lang="en-US" sz="19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SYNDICATION</a:t>
            </a:r>
          </a:p>
          <a:p>
            <a:pPr marL="342900" marR="0" lvl="0" indent="-342900" algn="l" defTabSz="914400" rtl="0" eaLnBrk="1" fontAlgn="auto" latinLnBrk="0" hangingPunct="1">
              <a:lnSpc>
                <a:spcPct val="100000"/>
              </a:lnSpc>
              <a:spcBef>
                <a:spcPts val="0"/>
              </a:spcBef>
              <a:spcAft>
                <a:spcPts val="0"/>
              </a:spcAft>
              <a:buClr>
                <a:schemeClr val="accent1"/>
              </a:buClr>
              <a:buSzPct val="80000"/>
              <a:buFont typeface="Courier New" pitchFamily="49" charset="0"/>
              <a:buChar char="o"/>
              <a:tabLst/>
              <a:defRPr/>
            </a:pPr>
            <a:r>
              <a:rPr kumimoji="0" lang="en-US" sz="19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OVERGRAFT (GENERAL)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latin typeface="Times New Roman" pitchFamily="18" charset="0"/>
                <a:cs typeface="Times New Roman" pitchFamily="18" charset="0"/>
              </a:rPr>
              <a:t>Internal Control Process: Internal Control Process: Loan Documentation Check List</a:t>
            </a:r>
            <a:endParaRPr lang="en-US" sz="2400" dirty="0"/>
          </a:p>
        </p:txBody>
      </p:sp>
      <p:sp>
        <p:nvSpPr>
          <p:cNvPr id="5" name="Content Placeholder 4"/>
          <p:cNvSpPr>
            <a:spLocks noGrp="1"/>
          </p:cNvSpPr>
          <p:nvPr>
            <p:ph idx="1"/>
          </p:nvPr>
        </p:nvSpPr>
        <p:spPr>
          <a:xfrm>
            <a:off x="990600" y="1524000"/>
            <a:ext cx="8153400" cy="4800600"/>
          </a:xfrm>
        </p:spPr>
        <p:txBody>
          <a:bodyPr spcFirstLastPara="1" wrap="square" lIns="91425" tIns="91425" rIns="91425" bIns="91425" anchor="t" anchorCtr="0">
            <a:noAutofit/>
          </a:bodyPr>
          <a:lstStyle/>
          <a:p>
            <a:pPr algn="just">
              <a:buNone/>
            </a:pPr>
            <a:r>
              <a:rPr lang="en-US" sz="1900" b="1" dirty="0" smtClean="0">
                <a:latin typeface="Times New Roman" pitchFamily="18" charset="0"/>
                <a:cs typeface="Times New Roman" pitchFamily="18" charset="0"/>
              </a:rPr>
              <a:t>Loan document checklist document broadly categorized of following sector:</a:t>
            </a:r>
          </a:p>
          <a:p>
            <a:pPr marL="342900" indent="-342900">
              <a:spcBef>
                <a:spcPts val="0"/>
              </a:spcBef>
              <a:buFont typeface="+mj-lt"/>
              <a:buAutoNum type="arabicPeriod"/>
            </a:pPr>
            <a:endParaRPr lang="en-US" sz="1900" b="1" dirty="0" smtClean="0">
              <a:latin typeface="Times New Roman" pitchFamily="18" charset="0"/>
              <a:cs typeface="Times New Roman" pitchFamily="18" charset="0"/>
            </a:endParaRPr>
          </a:p>
          <a:p>
            <a:pPr marL="342900" indent="-342900">
              <a:spcBef>
                <a:spcPts val="0"/>
              </a:spcBef>
              <a:buFont typeface="Courier New" pitchFamily="49" charset="0"/>
              <a:buChar char="o"/>
            </a:pPr>
            <a:r>
              <a:rPr lang="en-US" sz="1900" b="1" dirty="0" smtClean="0">
                <a:latin typeface="Times New Roman" pitchFamily="18" charset="0"/>
                <a:cs typeface="Times New Roman" pitchFamily="18" charset="0"/>
              </a:rPr>
              <a:t>SOD (Work Order) Investment against Work Order</a:t>
            </a:r>
          </a:p>
          <a:p>
            <a:pPr marL="342900" indent="-342900">
              <a:spcBef>
                <a:spcPts val="0"/>
              </a:spcBef>
              <a:buFont typeface="Courier New" pitchFamily="49" charset="0"/>
              <a:buChar char="o"/>
            </a:pPr>
            <a:r>
              <a:rPr lang="en-US" sz="1900" b="1" dirty="0" smtClean="0">
                <a:latin typeface="Times New Roman" pitchFamily="18" charset="0"/>
                <a:cs typeface="Times New Roman" pitchFamily="18" charset="0"/>
              </a:rPr>
              <a:t>SOD (FO) Investment against Financial Obligation</a:t>
            </a:r>
          </a:p>
          <a:p>
            <a:pPr marL="342900" indent="-342900">
              <a:spcBef>
                <a:spcPts val="0"/>
              </a:spcBef>
              <a:buFont typeface="Courier New" pitchFamily="49" charset="0"/>
              <a:buChar char="o"/>
            </a:pPr>
            <a:r>
              <a:rPr lang="en-US" sz="1900" b="1" dirty="0" smtClean="0">
                <a:latin typeface="Times New Roman" pitchFamily="18" charset="0"/>
                <a:cs typeface="Times New Roman" pitchFamily="18" charset="0"/>
              </a:rPr>
              <a:t>SOD (Scheme Deposit) Investment against Deposit Scheme</a:t>
            </a:r>
          </a:p>
          <a:p>
            <a:pPr marL="342900" indent="-342900">
              <a:spcBef>
                <a:spcPts val="0"/>
              </a:spcBef>
              <a:buFont typeface="Courier New" pitchFamily="49" charset="0"/>
              <a:buChar char="o"/>
            </a:pPr>
            <a:r>
              <a:rPr lang="en-US" sz="1900" b="1" dirty="0" smtClean="0">
                <a:latin typeface="Times New Roman" pitchFamily="18" charset="0"/>
                <a:cs typeface="Times New Roman" pitchFamily="18" charset="0"/>
              </a:rPr>
              <a:t>Home Loan for Purchase of Flat or Floor Space Investment under HIP</a:t>
            </a:r>
          </a:p>
          <a:p>
            <a:pPr marL="342900" indent="-342900">
              <a:spcBef>
                <a:spcPts val="0"/>
              </a:spcBef>
              <a:buFont typeface="Courier New" pitchFamily="49" charset="0"/>
              <a:buChar char="o"/>
            </a:pPr>
            <a:r>
              <a:rPr lang="en-US" sz="1900" b="1" dirty="0" smtClean="0">
                <a:latin typeface="Times New Roman" pitchFamily="18" charset="0"/>
                <a:cs typeface="Times New Roman" pitchFamily="18" charset="0"/>
              </a:rPr>
              <a:t>SME/Small Loan</a:t>
            </a:r>
          </a:p>
          <a:p>
            <a:pPr marL="342900" indent="-342900">
              <a:spcBef>
                <a:spcPts val="0"/>
              </a:spcBef>
              <a:buFont typeface="Courier New" pitchFamily="49" charset="0"/>
              <a:buChar char="o"/>
            </a:pPr>
            <a:r>
              <a:rPr lang="en-US" sz="1900" b="1" dirty="0" smtClean="0">
                <a:latin typeface="Times New Roman" pitchFamily="18" charset="0"/>
                <a:cs typeface="Times New Roman" pitchFamily="18" charset="0"/>
              </a:rPr>
              <a:t>Lease Finance</a:t>
            </a:r>
          </a:p>
          <a:p>
            <a:pPr marL="342900" indent="-342900">
              <a:spcBef>
                <a:spcPts val="0"/>
              </a:spcBef>
              <a:buFont typeface="Courier New" pitchFamily="49" charset="0"/>
              <a:buChar char="o"/>
            </a:pPr>
            <a:r>
              <a:rPr lang="en-US" sz="1900" b="1" dirty="0" smtClean="0">
                <a:latin typeface="Times New Roman" pitchFamily="18" charset="0"/>
                <a:cs typeface="Times New Roman" pitchFamily="18" charset="0"/>
              </a:rPr>
              <a:t>Hire Purchase Loan House Building Loan (for</a:t>
            </a:r>
            <a:r>
              <a:rPr lang="en-GB" sz="1900" b="1" dirty="0" smtClean="0">
                <a:latin typeface="Times New Roman" pitchFamily="18" charset="0"/>
                <a:cs typeface="Times New Roman" pitchFamily="18" charset="0"/>
              </a:rPr>
              <a:t> </a:t>
            </a:r>
            <a:r>
              <a:rPr lang="en-US" sz="1900" b="1" dirty="0" smtClean="0">
                <a:latin typeface="Times New Roman" pitchFamily="18" charset="0"/>
                <a:cs typeface="Times New Roman" pitchFamily="18" charset="0"/>
              </a:rPr>
              <a:t>construction)</a:t>
            </a:r>
          </a:p>
          <a:p>
            <a:pPr marL="342900" indent="-342900">
              <a:spcBef>
                <a:spcPts val="0"/>
              </a:spcBef>
              <a:buFont typeface="Courier New" pitchFamily="49" charset="0"/>
              <a:buChar char="o"/>
            </a:pPr>
            <a:r>
              <a:rPr lang="en-US" sz="1900" b="1" dirty="0" smtClean="0">
                <a:latin typeface="Times New Roman" pitchFamily="18" charset="0"/>
                <a:cs typeface="Times New Roman" pitchFamily="18" charset="0"/>
              </a:rPr>
              <a:t>House Building Loan (to Developer)</a:t>
            </a:r>
            <a:endParaRPr lang="en-GB" sz="19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operates</a:t>
            </a:r>
            <a:endParaRPr lang="en-US" dirty="0"/>
          </a:p>
        </p:txBody>
      </p:sp>
      <p:sp>
        <p:nvSpPr>
          <p:cNvPr id="3" name="Content Placeholder 2"/>
          <p:cNvSpPr>
            <a:spLocks noGrp="1"/>
          </p:cNvSpPr>
          <p:nvPr>
            <p:ph idx="1"/>
          </p:nvPr>
        </p:nvSpPr>
        <p:spPr/>
        <p:txBody>
          <a:bodyPr>
            <a:normAutofit/>
          </a:bodyPr>
          <a:lstStyle/>
          <a:p>
            <a:r>
              <a:rPr lang="en-US" sz="2400" dirty="0" smtClean="0"/>
              <a:t>Board of Directors concerned with sound corporate governance &amp; who ensure that the bank is appropriately as well as effectively managed &amp; controlled.</a:t>
            </a:r>
          </a:p>
          <a:p>
            <a:r>
              <a:rPr lang="en-US" sz="2400" dirty="0" smtClean="0"/>
              <a:t>Managements who actively manages and operates the company in a sound &amp; prudent manner.</a:t>
            </a:r>
          </a:p>
          <a:p>
            <a:r>
              <a:rPr lang="en-US" sz="2400" dirty="0" smtClean="0"/>
              <a:t>Organizational and Procedural Controls supported by an effective management information system to soundly and prudently manage the company’s exposure to risk.</a:t>
            </a:r>
          </a:p>
          <a:p>
            <a:r>
              <a:rPr lang="en-US" sz="2400" dirty="0" smtClean="0"/>
              <a:t>An independent audit mechanism to monitor the effectiveness of the organizational and procedural controls.</a:t>
            </a:r>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latin typeface="Times New Roman" pitchFamily="18" charset="0"/>
                <a:cs typeface="Times New Roman" pitchFamily="18" charset="0"/>
              </a:rPr>
              <a:t>Internal Control Process: Internal Control Process: Loan Documentation Check List</a:t>
            </a:r>
            <a:endParaRPr lang="en-US" sz="2400" dirty="0"/>
          </a:p>
        </p:txBody>
      </p:sp>
      <p:pic>
        <p:nvPicPr>
          <p:cNvPr id="6" name="Content Placeholder 5"/>
          <p:cNvPicPr>
            <a:picLocks noGrp="1"/>
          </p:cNvPicPr>
          <p:nvPr>
            <p:ph idx="1"/>
          </p:nvPr>
        </p:nvPicPr>
        <p:blipFill>
          <a:blip r:embed="rId2"/>
          <a:srcRect l="29968" t="39886" r="12821" b="20512"/>
          <a:stretch>
            <a:fillRect/>
          </a:stretch>
        </p:blipFill>
        <p:spPr bwMode="auto">
          <a:xfrm>
            <a:off x="990600" y="1447800"/>
            <a:ext cx="7848599"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latin typeface="Times New Roman" pitchFamily="18" charset="0"/>
                <a:cs typeface="Times New Roman" pitchFamily="18" charset="0"/>
              </a:rPr>
              <a:t>Internal Control Process: Self Assessment of Anti-Fraud Internal Controls Report</a:t>
            </a:r>
            <a:endParaRPr lang="en-US" sz="2400" dirty="0"/>
          </a:p>
        </p:txBody>
      </p:sp>
      <p:pic>
        <p:nvPicPr>
          <p:cNvPr id="5" name="Picture 4"/>
          <p:cNvPicPr/>
          <p:nvPr/>
        </p:nvPicPr>
        <p:blipFill>
          <a:blip r:embed="rId2"/>
          <a:srcRect l="40224" t="41409" r="12340" b="23932"/>
          <a:stretch>
            <a:fillRect/>
          </a:stretch>
        </p:blipFill>
        <p:spPr bwMode="auto">
          <a:xfrm>
            <a:off x="1295400" y="1752600"/>
            <a:ext cx="7239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latin typeface="Times New Roman" pitchFamily="18" charset="0"/>
                <a:cs typeface="Times New Roman" pitchFamily="18" charset="0"/>
              </a:rPr>
              <a:t>Internal Control Process: Branch Grading According to Risk</a:t>
            </a:r>
            <a:endParaRPr lang="en-US" sz="2400" dirty="0"/>
          </a:p>
        </p:txBody>
      </p:sp>
      <p:graphicFrame>
        <p:nvGraphicFramePr>
          <p:cNvPr id="6" name="Table 5"/>
          <p:cNvGraphicFramePr>
            <a:graphicFrameLocks noGrp="1"/>
          </p:cNvGraphicFramePr>
          <p:nvPr/>
        </p:nvGraphicFramePr>
        <p:xfrm>
          <a:off x="1600200" y="1733550"/>
          <a:ext cx="6781800" cy="3067052"/>
        </p:xfrm>
        <a:graphic>
          <a:graphicData uri="http://schemas.openxmlformats.org/drawingml/2006/table">
            <a:tbl>
              <a:tblPr firstRow="1" bandRow="1"/>
              <a:tblGrid>
                <a:gridCol w="3390900"/>
                <a:gridCol w="3390900"/>
              </a:tblGrid>
              <a:tr h="440796">
                <a:tc>
                  <a:txBody>
                    <a:bodyPr/>
                    <a:lstStyle/>
                    <a:p>
                      <a:pPr marL="0" marR="0" algn="l">
                        <a:lnSpc>
                          <a:spcPct val="115000"/>
                        </a:lnSpc>
                        <a:spcBef>
                          <a:spcPts val="0"/>
                        </a:spcBef>
                        <a:spcAft>
                          <a:spcPts val="0"/>
                        </a:spcAft>
                      </a:pPr>
                      <a:r>
                        <a:rPr lang="en-US" sz="2000" b="1" dirty="0">
                          <a:latin typeface="Garamond"/>
                          <a:ea typeface="Times New Roman"/>
                          <a:cs typeface="Calibri"/>
                        </a:rPr>
                        <a:t>Risk Components</a:t>
                      </a:r>
                      <a:r>
                        <a:rPr lang="en-US" sz="2000" b="1" dirty="0">
                          <a:latin typeface="SutonnyMJ"/>
                          <a:ea typeface="Times New Roman"/>
                          <a:cs typeface="Times New Roman"/>
                        </a:rPr>
                        <a:t> </a:t>
                      </a:r>
                      <a:endParaRPr lang="en-US" sz="20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latin typeface="Garamond"/>
                          <a:ea typeface="Times New Roman"/>
                          <a:cs typeface="Calibri"/>
                        </a:rPr>
                        <a:t>Risk Weight </a:t>
                      </a:r>
                      <a:endParaRPr lang="en-US" sz="2000" dirty="0">
                        <a:latin typeface="Calibri"/>
                        <a:ea typeface="Times New Roman"/>
                        <a:cs typeface="Times New Roman"/>
                      </a:endParaRPr>
                    </a:p>
                  </a:txBody>
                  <a:tcPr marL="68580" marR="68580" marT="0" marB="0"/>
                </a:tc>
              </a:tr>
              <a:tr h="440796">
                <a:tc>
                  <a:txBody>
                    <a:bodyPr/>
                    <a:lstStyle/>
                    <a:p>
                      <a:pPr marL="0" marR="0" algn="l">
                        <a:lnSpc>
                          <a:spcPct val="115000"/>
                        </a:lnSpc>
                        <a:spcBef>
                          <a:spcPts val="0"/>
                        </a:spcBef>
                        <a:spcAft>
                          <a:spcPts val="0"/>
                        </a:spcAft>
                      </a:pPr>
                      <a:r>
                        <a:rPr lang="en-US" sz="2000" dirty="0">
                          <a:latin typeface="Garamond"/>
                          <a:ea typeface="Times New Roman"/>
                          <a:cs typeface="Calibri"/>
                        </a:rPr>
                        <a:t>Loans and Advances</a:t>
                      </a:r>
                      <a:endParaRPr lang="en-US" sz="20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latin typeface="Garamond"/>
                          <a:ea typeface="Times New Roman"/>
                          <a:cs typeface="Calibri"/>
                        </a:rPr>
                        <a:t>45%</a:t>
                      </a:r>
                      <a:endParaRPr lang="en-US" sz="2000" dirty="0">
                        <a:latin typeface="Calibri"/>
                        <a:ea typeface="Times New Roman"/>
                        <a:cs typeface="Times New Roman"/>
                      </a:endParaRPr>
                    </a:p>
                  </a:txBody>
                  <a:tcPr marL="68580" marR="68580" marT="0" marB="0"/>
                </a:tc>
              </a:tr>
              <a:tr h="422276">
                <a:tc>
                  <a:txBody>
                    <a:bodyPr/>
                    <a:lstStyle/>
                    <a:p>
                      <a:pPr marL="0" marR="0" algn="l">
                        <a:lnSpc>
                          <a:spcPct val="115000"/>
                        </a:lnSpc>
                        <a:spcBef>
                          <a:spcPts val="0"/>
                        </a:spcBef>
                        <a:spcAft>
                          <a:spcPts val="0"/>
                        </a:spcAft>
                      </a:pPr>
                      <a:r>
                        <a:rPr lang="en-US" sz="2000" dirty="0">
                          <a:latin typeface="Garamond"/>
                          <a:ea typeface="Times New Roman"/>
                          <a:cs typeface="Calibri"/>
                        </a:rPr>
                        <a:t>Foreign Exchange Business</a:t>
                      </a:r>
                      <a:endParaRPr lang="en-US" sz="20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latin typeface="Garamond"/>
                          <a:ea typeface="Times New Roman"/>
                          <a:cs typeface="Calibri"/>
                        </a:rPr>
                        <a:t>30%</a:t>
                      </a:r>
                      <a:endParaRPr lang="en-US" sz="2000" dirty="0">
                        <a:latin typeface="Calibri"/>
                        <a:ea typeface="Times New Roman"/>
                        <a:cs typeface="Times New Roman"/>
                      </a:endParaRPr>
                    </a:p>
                  </a:txBody>
                  <a:tcPr marL="68580" marR="68580" marT="0" marB="0"/>
                </a:tc>
              </a:tr>
              <a:tr h="440796">
                <a:tc>
                  <a:txBody>
                    <a:bodyPr/>
                    <a:lstStyle/>
                    <a:p>
                      <a:pPr marL="0" marR="0" algn="l">
                        <a:lnSpc>
                          <a:spcPct val="115000"/>
                        </a:lnSpc>
                        <a:spcBef>
                          <a:spcPts val="0"/>
                        </a:spcBef>
                        <a:spcAft>
                          <a:spcPts val="0"/>
                        </a:spcAft>
                      </a:pPr>
                      <a:r>
                        <a:rPr lang="en-US" sz="2000" dirty="0">
                          <a:latin typeface="Garamond"/>
                          <a:ea typeface="Times New Roman"/>
                          <a:cs typeface="Calibri"/>
                        </a:rPr>
                        <a:t>Deposits</a:t>
                      </a:r>
                      <a:endParaRPr lang="en-US" sz="20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latin typeface="Garamond"/>
                          <a:ea typeface="Times New Roman"/>
                          <a:cs typeface="Calibri"/>
                        </a:rPr>
                        <a:t>5%</a:t>
                      </a:r>
                      <a:endParaRPr lang="en-US" sz="2000" dirty="0">
                        <a:latin typeface="Calibri"/>
                        <a:ea typeface="Times New Roman"/>
                        <a:cs typeface="Times New Roman"/>
                      </a:endParaRPr>
                    </a:p>
                  </a:txBody>
                  <a:tcPr marL="68580" marR="68580" marT="0" marB="0"/>
                </a:tc>
              </a:tr>
              <a:tr h="440796">
                <a:tc>
                  <a:txBody>
                    <a:bodyPr/>
                    <a:lstStyle/>
                    <a:p>
                      <a:pPr marL="0" marR="0" algn="l">
                        <a:lnSpc>
                          <a:spcPct val="115000"/>
                        </a:lnSpc>
                        <a:spcBef>
                          <a:spcPts val="0"/>
                        </a:spcBef>
                        <a:spcAft>
                          <a:spcPts val="0"/>
                        </a:spcAft>
                      </a:pPr>
                      <a:r>
                        <a:rPr lang="en-US" sz="2000" dirty="0">
                          <a:latin typeface="Garamond"/>
                          <a:ea typeface="Times New Roman"/>
                          <a:cs typeface="Calibri"/>
                        </a:rPr>
                        <a:t>Income Statement</a:t>
                      </a:r>
                      <a:endParaRPr lang="en-US" sz="20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latin typeface="Garamond"/>
                          <a:ea typeface="Times New Roman"/>
                          <a:cs typeface="Calibri"/>
                        </a:rPr>
                        <a:t>10%</a:t>
                      </a:r>
                      <a:endParaRPr lang="en-US" sz="2000" dirty="0">
                        <a:latin typeface="Calibri"/>
                        <a:ea typeface="Times New Roman"/>
                        <a:cs typeface="Times New Roman"/>
                      </a:endParaRPr>
                    </a:p>
                  </a:txBody>
                  <a:tcPr marL="68580" marR="68580" marT="0" marB="0"/>
                </a:tc>
              </a:tr>
              <a:tr h="440796">
                <a:tc>
                  <a:txBody>
                    <a:bodyPr/>
                    <a:lstStyle/>
                    <a:p>
                      <a:pPr marL="0" marR="0" algn="l">
                        <a:lnSpc>
                          <a:spcPct val="115000"/>
                        </a:lnSpc>
                        <a:spcBef>
                          <a:spcPts val="0"/>
                        </a:spcBef>
                        <a:spcAft>
                          <a:spcPts val="0"/>
                        </a:spcAft>
                      </a:pPr>
                      <a:r>
                        <a:rPr lang="en-US" sz="2000" dirty="0">
                          <a:latin typeface="Garamond"/>
                          <a:ea typeface="Times New Roman"/>
                          <a:cs typeface="Calibri"/>
                        </a:rPr>
                        <a:t>Others</a:t>
                      </a:r>
                      <a:endParaRPr lang="en-US" sz="20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dirty="0">
                          <a:latin typeface="Garamond"/>
                          <a:ea typeface="Times New Roman"/>
                          <a:cs typeface="Calibri"/>
                        </a:rPr>
                        <a:t>10%</a:t>
                      </a:r>
                      <a:endParaRPr lang="en-US" sz="2000" dirty="0">
                        <a:latin typeface="Calibri"/>
                        <a:ea typeface="Times New Roman"/>
                        <a:cs typeface="Times New Roman"/>
                      </a:endParaRPr>
                    </a:p>
                  </a:txBody>
                  <a:tcPr marL="68580" marR="68580" marT="0" marB="0"/>
                </a:tc>
              </a:tr>
              <a:tr h="440796">
                <a:tc>
                  <a:txBody>
                    <a:bodyPr/>
                    <a:lstStyle/>
                    <a:p>
                      <a:pPr marL="0" marR="0" algn="l">
                        <a:lnSpc>
                          <a:spcPct val="115000"/>
                        </a:lnSpc>
                        <a:spcBef>
                          <a:spcPts val="0"/>
                        </a:spcBef>
                        <a:spcAft>
                          <a:spcPts val="0"/>
                        </a:spcAft>
                      </a:pPr>
                      <a:r>
                        <a:rPr lang="en-US" sz="2000" b="1" dirty="0">
                          <a:latin typeface="Garamond"/>
                          <a:ea typeface="Times New Roman"/>
                          <a:cs typeface="Calibri"/>
                        </a:rPr>
                        <a:t>Total</a:t>
                      </a:r>
                      <a:endParaRPr lang="en-US" sz="20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latin typeface="Garamond"/>
                          <a:ea typeface="Times New Roman"/>
                          <a:cs typeface="Calibri"/>
                        </a:rPr>
                        <a:t>100%</a:t>
                      </a:r>
                      <a:endParaRPr lang="en-US" sz="2000"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latin typeface="Times New Roman" pitchFamily="18" charset="0"/>
                <a:cs typeface="Times New Roman" pitchFamily="18" charset="0"/>
              </a:rPr>
              <a:t>Internal Control Process: Branch Grading According to Risk</a:t>
            </a:r>
            <a:endParaRPr lang="en-US" sz="2400" dirty="0"/>
          </a:p>
        </p:txBody>
      </p:sp>
      <p:graphicFrame>
        <p:nvGraphicFramePr>
          <p:cNvPr id="5" name="Table 4"/>
          <p:cNvGraphicFramePr>
            <a:graphicFrameLocks noGrp="1"/>
          </p:cNvGraphicFramePr>
          <p:nvPr/>
        </p:nvGraphicFramePr>
        <p:xfrm>
          <a:off x="1447800" y="1524000"/>
          <a:ext cx="7315200" cy="5057537"/>
        </p:xfrm>
        <a:graphic>
          <a:graphicData uri="http://schemas.openxmlformats.org/drawingml/2006/table">
            <a:tbl>
              <a:tblPr firstRow="1" bandRow="1"/>
              <a:tblGrid>
                <a:gridCol w="4572000"/>
                <a:gridCol w="2743200"/>
              </a:tblGrid>
              <a:tr h="762000">
                <a:tc>
                  <a:txBody>
                    <a:bodyPr/>
                    <a:lstStyle/>
                    <a:p>
                      <a:pPr marL="0" marR="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800" b="1" dirty="0" smtClean="0">
                          <a:latin typeface="Times New Roman" pitchFamily="18" charset="0"/>
                          <a:ea typeface="Times New Roman"/>
                          <a:cs typeface="Times New Roman" pitchFamily="18" charset="0"/>
                        </a:rPr>
                        <a:t>Risk Components: Loans </a:t>
                      </a:r>
                      <a:r>
                        <a:rPr lang="en-US" sz="1800" b="1" dirty="0">
                          <a:latin typeface="Times New Roman" pitchFamily="18" charset="0"/>
                          <a:ea typeface="Times New Roman"/>
                          <a:cs typeface="Times New Roman" pitchFamily="18" charset="0"/>
                        </a:rPr>
                        <a:t>and Advances</a:t>
                      </a:r>
                      <a:endParaRPr lang="en-US" sz="180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1">
                          <a:latin typeface="Times New Roman" pitchFamily="18" charset="0"/>
                          <a:ea typeface="Times New Roman"/>
                          <a:cs typeface="Times New Roman" pitchFamily="18" charset="0"/>
                        </a:rPr>
                        <a:t>Risk Weight imposed</a:t>
                      </a:r>
                      <a:endParaRPr lang="en-US" sz="1800">
                        <a:latin typeface="Times New Roman" pitchFamily="18" charset="0"/>
                        <a:ea typeface="Times New Roman"/>
                        <a:cs typeface="Times New Roman" pitchFamily="18" charset="0"/>
                      </a:endParaRPr>
                    </a:p>
                  </a:txBody>
                  <a:tcPr marL="68580" marR="68580" marT="0" marB="0"/>
                </a:tc>
              </a:tr>
              <a:tr h="356853">
                <a:tc>
                  <a:txBody>
                    <a:bodyPr/>
                    <a:lstStyle/>
                    <a:p>
                      <a:pPr marL="0" marR="0">
                        <a:lnSpc>
                          <a:spcPct val="115000"/>
                        </a:lnSpc>
                        <a:spcBef>
                          <a:spcPts val="0"/>
                        </a:spcBef>
                        <a:spcAft>
                          <a:spcPts val="0"/>
                        </a:spcAft>
                      </a:pPr>
                      <a:r>
                        <a:rPr lang="en-US" sz="1800" dirty="0">
                          <a:latin typeface="Times New Roman" pitchFamily="18" charset="0"/>
                          <a:ea typeface="Times New Roman"/>
                          <a:cs typeface="Times New Roman" pitchFamily="18" charset="0"/>
                        </a:rPr>
                        <a:t>Total loans &amp; advances</a:t>
                      </a:r>
                    </a:p>
                  </a:txBody>
                  <a:tcPr marL="68580" marR="68580" marT="0" marB="0"/>
                </a:tc>
                <a:tc>
                  <a:txBody>
                    <a:bodyPr/>
                    <a:lstStyle/>
                    <a:p>
                      <a:pPr marL="0" marR="0" algn="ctr">
                        <a:lnSpc>
                          <a:spcPct val="115000"/>
                        </a:lnSpc>
                        <a:spcBef>
                          <a:spcPts val="0"/>
                        </a:spcBef>
                        <a:spcAft>
                          <a:spcPts val="0"/>
                        </a:spcAft>
                      </a:pPr>
                      <a:r>
                        <a:rPr lang="en-US" sz="1800">
                          <a:latin typeface="Times New Roman" pitchFamily="18" charset="0"/>
                          <a:ea typeface="Times New Roman"/>
                          <a:cs typeface="Times New Roman" pitchFamily="18" charset="0"/>
                        </a:rPr>
                        <a:t>25%</a:t>
                      </a:r>
                    </a:p>
                  </a:txBody>
                  <a:tcPr marL="68580" marR="68580" marT="0" marB="0"/>
                </a:tc>
              </a:tr>
              <a:tr h="356853">
                <a:tc>
                  <a:txBody>
                    <a:bodyPr/>
                    <a:lstStyle/>
                    <a:p>
                      <a:pPr marL="0" marR="0">
                        <a:lnSpc>
                          <a:spcPct val="115000"/>
                        </a:lnSpc>
                        <a:spcBef>
                          <a:spcPts val="0"/>
                        </a:spcBef>
                        <a:spcAft>
                          <a:spcPts val="0"/>
                        </a:spcAft>
                      </a:pPr>
                      <a:r>
                        <a:rPr lang="en-US" sz="1800" u="none" dirty="0">
                          <a:latin typeface="Times New Roman" pitchFamily="18" charset="0"/>
                          <a:ea typeface="Times New Roman"/>
                          <a:cs typeface="Times New Roman" pitchFamily="18" charset="0"/>
                        </a:rPr>
                        <a:t>No. </a:t>
                      </a:r>
                      <a:r>
                        <a:rPr lang="en-US" sz="1800" dirty="0">
                          <a:latin typeface="Times New Roman" pitchFamily="18" charset="0"/>
                          <a:ea typeface="Times New Roman"/>
                          <a:cs typeface="Times New Roman" pitchFamily="18" charset="0"/>
                        </a:rPr>
                        <a:t>of borrowers</a:t>
                      </a:r>
                    </a:p>
                  </a:txBody>
                  <a:tcPr marL="68580" marR="68580" marT="0" marB="0"/>
                </a:tc>
                <a:tc>
                  <a:txBody>
                    <a:bodyPr/>
                    <a:lstStyle/>
                    <a:p>
                      <a:pPr marL="0" marR="0" algn="ctr">
                        <a:lnSpc>
                          <a:spcPct val="115000"/>
                        </a:lnSpc>
                        <a:spcBef>
                          <a:spcPts val="0"/>
                        </a:spcBef>
                        <a:spcAft>
                          <a:spcPts val="0"/>
                        </a:spcAft>
                      </a:pPr>
                      <a:r>
                        <a:rPr lang="en-US" sz="1800" dirty="0">
                          <a:latin typeface="Times New Roman" pitchFamily="18" charset="0"/>
                          <a:ea typeface="Times New Roman"/>
                          <a:cs typeface="Times New Roman" pitchFamily="18" charset="0"/>
                        </a:rPr>
                        <a:t>1%</a:t>
                      </a:r>
                    </a:p>
                  </a:txBody>
                  <a:tcPr marL="68580" marR="68580" marT="0" marB="0"/>
                </a:tc>
              </a:tr>
              <a:tr h="356853">
                <a:tc>
                  <a:txBody>
                    <a:bodyPr/>
                    <a:lstStyle/>
                    <a:p>
                      <a:pPr marL="0" marR="0">
                        <a:lnSpc>
                          <a:spcPct val="115000"/>
                        </a:lnSpc>
                        <a:spcBef>
                          <a:spcPts val="0"/>
                        </a:spcBef>
                        <a:spcAft>
                          <a:spcPts val="0"/>
                        </a:spcAft>
                      </a:pPr>
                      <a:r>
                        <a:rPr lang="en-US" sz="1800">
                          <a:latin typeface="Times New Roman" pitchFamily="18" charset="0"/>
                          <a:ea typeface="Times New Roman"/>
                          <a:cs typeface="Times New Roman" pitchFamily="18" charset="0"/>
                        </a:rPr>
                        <a:t>Classified loans</a:t>
                      </a:r>
                    </a:p>
                  </a:txBody>
                  <a:tcPr marL="68580" marR="68580" marT="0" marB="0"/>
                </a:tc>
                <a:tc>
                  <a:txBody>
                    <a:bodyPr/>
                    <a:lstStyle/>
                    <a:p>
                      <a:pPr marL="0" marR="0" algn="ctr">
                        <a:lnSpc>
                          <a:spcPct val="115000"/>
                        </a:lnSpc>
                        <a:spcBef>
                          <a:spcPts val="0"/>
                        </a:spcBef>
                        <a:spcAft>
                          <a:spcPts val="0"/>
                        </a:spcAft>
                      </a:pPr>
                      <a:r>
                        <a:rPr lang="en-US" sz="1800" dirty="0">
                          <a:latin typeface="Times New Roman" pitchFamily="18" charset="0"/>
                          <a:ea typeface="Times New Roman"/>
                          <a:cs typeface="Times New Roman" pitchFamily="18" charset="0"/>
                        </a:rPr>
                        <a:t>3%</a:t>
                      </a:r>
                    </a:p>
                  </a:txBody>
                  <a:tcPr marL="68580" marR="68580" marT="0" marB="0"/>
                </a:tc>
              </a:tr>
              <a:tr h="356853">
                <a:tc>
                  <a:txBody>
                    <a:bodyPr/>
                    <a:lstStyle/>
                    <a:p>
                      <a:pPr marL="0" marR="0">
                        <a:lnSpc>
                          <a:spcPct val="115000"/>
                        </a:lnSpc>
                        <a:spcBef>
                          <a:spcPts val="0"/>
                        </a:spcBef>
                        <a:spcAft>
                          <a:spcPts val="0"/>
                        </a:spcAft>
                      </a:pPr>
                      <a:r>
                        <a:rPr lang="en-US" sz="1800" dirty="0">
                          <a:latin typeface="Times New Roman" pitchFamily="18" charset="0"/>
                          <a:ea typeface="Times New Roman"/>
                          <a:cs typeface="Times New Roman" pitchFamily="18" charset="0"/>
                        </a:rPr>
                        <a:t>Amount of required provision</a:t>
                      </a:r>
                    </a:p>
                  </a:txBody>
                  <a:tcPr marL="68580" marR="68580" marT="0" marB="0"/>
                </a:tc>
                <a:tc>
                  <a:txBody>
                    <a:bodyPr/>
                    <a:lstStyle/>
                    <a:p>
                      <a:pPr marL="0" marR="0" algn="ctr">
                        <a:lnSpc>
                          <a:spcPct val="115000"/>
                        </a:lnSpc>
                        <a:spcBef>
                          <a:spcPts val="0"/>
                        </a:spcBef>
                        <a:spcAft>
                          <a:spcPts val="0"/>
                        </a:spcAft>
                      </a:pPr>
                      <a:r>
                        <a:rPr lang="en-US" sz="1800" dirty="0">
                          <a:latin typeface="Times New Roman" pitchFamily="18" charset="0"/>
                          <a:ea typeface="Times New Roman"/>
                          <a:cs typeface="Times New Roman" pitchFamily="18" charset="0"/>
                        </a:rPr>
                        <a:t>1%</a:t>
                      </a:r>
                    </a:p>
                  </a:txBody>
                  <a:tcPr marL="68580" marR="68580" marT="0" marB="0"/>
                </a:tc>
              </a:tr>
              <a:tr h="356853">
                <a:tc>
                  <a:txBody>
                    <a:bodyPr/>
                    <a:lstStyle/>
                    <a:p>
                      <a:pPr marL="0" marR="0">
                        <a:lnSpc>
                          <a:spcPct val="115000"/>
                        </a:lnSpc>
                        <a:spcBef>
                          <a:spcPts val="0"/>
                        </a:spcBef>
                        <a:spcAft>
                          <a:spcPts val="0"/>
                        </a:spcAft>
                      </a:pPr>
                      <a:r>
                        <a:rPr lang="en-US" sz="1800">
                          <a:latin typeface="Times New Roman" pitchFamily="18" charset="0"/>
                          <a:ea typeface="Times New Roman"/>
                          <a:cs typeface="Times New Roman" pitchFamily="18" charset="0"/>
                        </a:rPr>
                        <a:t>Loan outstanding without collateral</a:t>
                      </a:r>
                    </a:p>
                  </a:txBody>
                  <a:tcPr marL="68580" marR="68580" marT="0" marB="0"/>
                </a:tc>
                <a:tc>
                  <a:txBody>
                    <a:bodyPr/>
                    <a:lstStyle/>
                    <a:p>
                      <a:pPr marL="0" marR="0" algn="ctr">
                        <a:lnSpc>
                          <a:spcPct val="115000"/>
                        </a:lnSpc>
                        <a:spcBef>
                          <a:spcPts val="0"/>
                        </a:spcBef>
                        <a:spcAft>
                          <a:spcPts val="0"/>
                        </a:spcAft>
                      </a:pPr>
                      <a:r>
                        <a:rPr lang="en-US" sz="1800" dirty="0">
                          <a:latin typeface="Times New Roman" pitchFamily="18" charset="0"/>
                          <a:ea typeface="Times New Roman"/>
                          <a:cs typeface="Times New Roman" pitchFamily="18" charset="0"/>
                        </a:rPr>
                        <a:t>5%</a:t>
                      </a:r>
                    </a:p>
                  </a:txBody>
                  <a:tcPr marL="68580" marR="68580" marT="0" marB="0"/>
                </a:tc>
              </a:tr>
              <a:tr h="356853">
                <a:tc>
                  <a:txBody>
                    <a:bodyPr/>
                    <a:lstStyle/>
                    <a:p>
                      <a:pPr marL="0" marR="0">
                        <a:lnSpc>
                          <a:spcPct val="115000"/>
                        </a:lnSpc>
                        <a:spcBef>
                          <a:spcPts val="0"/>
                        </a:spcBef>
                        <a:spcAft>
                          <a:spcPts val="0"/>
                        </a:spcAft>
                      </a:pPr>
                      <a:r>
                        <a:rPr lang="en-US" sz="1800" dirty="0">
                          <a:latin typeface="Times New Roman" pitchFamily="18" charset="0"/>
                          <a:ea typeface="Times New Roman"/>
                          <a:cs typeface="Times New Roman" pitchFamily="18" charset="0"/>
                        </a:rPr>
                        <a:t>Rescheduled loans outstanding</a:t>
                      </a:r>
                    </a:p>
                  </a:txBody>
                  <a:tcPr marL="68580" marR="68580" marT="0" marB="0"/>
                </a:tc>
                <a:tc>
                  <a:txBody>
                    <a:bodyPr/>
                    <a:lstStyle/>
                    <a:p>
                      <a:pPr marL="0" marR="0" algn="ctr">
                        <a:lnSpc>
                          <a:spcPct val="115000"/>
                        </a:lnSpc>
                        <a:spcBef>
                          <a:spcPts val="0"/>
                        </a:spcBef>
                        <a:spcAft>
                          <a:spcPts val="0"/>
                        </a:spcAft>
                      </a:pPr>
                      <a:r>
                        <a:rPr lang="en-US" sz="1800" dirty="0">
                          <a:latin typeface="Times New Roman" pitchFamily="18" charset="0"/>
                          <a:ea typeface="Times New Roman"/>
                          <a:cs typeface="Times New Roman" pitchFamily="18" charset="0"/>
                        </a:rPr>
                        <a:t>2%</a:t>
                      </a:r>
                    </a:p>
                  </a:txBody>
                  <a:tcPr marL="68580" marR="68580" marT="0" marB="0"/>
                </a:tc>
              </a:tr>
              <a:tr h="356853">
                <a:tc>
                  <a:txBody>
                    <a:bodyPr/>
                    <a:lstStyle/>
                    <a:p>
                      <a:pPr marL="0" marR="0">
                        <a:lnSpc>
                          <a:spcPct val="115000"/>
                        </a:lnSpc>
                        <a:spcBef>
                          <a:spcPts val="0"/>
                        </a:spcBef>
                        <a:spcAft>
                          <a:spcPts val="0"/>
                        </a:spcAft>
                      </a:pPr>
                      <a:r>
                        <a:rPr lang="en-US" sz="1800" u="none" dirty="0">
                          <a:latin typeface="Times New Roman" pitchFamily="18" charset="0"/>
                          <a:ea typeface="Times New Roman"/>
                          <a:cs typeface="Times New Roman" pitchFamily="18" charset="0"/>
                        </a:rPr>
                        <a:t>No. </a:t>
                      </a:r>
                      <a:r>
                        <a:rPr lang="en-US" sz="1800" dirty="0">
                          <a:latin typeface="Times New Roman" pitchFamily="18" charset="0"/>
                          <a:ea typeface="Times New Roman"/>
                          <a:cs typeface="Times New Roman" pitchFamily="18" charset="0"/>
                        </a:rPr>
                        <a:t>of suit</a:t>
                      </a:r>
                    </a:p>
                  </a:txBody>
                  <a:tcPr marL="68580" marR="68580" marT="0" marB="0"/>
                </a:tc>
                <a:tc>
                  <a:txBody>
                    <a:bodyPr/>
                    <a:lstStyle/>
                    <a:p>
                      <a:pPr marL="0" marR="0" algn="ctr">
                        <a:lnSpc>
                          <a:spcPct val="115000"/>
                        </a:lnSpc>
                        <a:spcBef>
                          <a:spcPts val="0"/>
                        </a:spcBef>
                        <a:spcAft>
                          <a:spcPts val="0"/>
                        </a:spcAft>
                      </a:pPr>
                      <a:r>
                        <a:rPr lang="en-US" sz="1800" dirty="0">
                          <a:latin typeface="Times New Roman" pitchFamily="18" charset="0"/>
                          <a:ea typeface="Times New Roman"/>
                          <a:cs typeface="Times New Roman" pitchFamily="18" charset="0"/>
                        </a:rPr>
                        <a:t>1%</a:t>
                      </a:r>
                    </a:p>
                  </a:txBody>
                  <a:tcPr marL="68580" marR="68580" marT="0" marB="0"/>
                </a:tc>
              </a:tr>
              <a:tr h="356853">
                <a:tc>
                  <a:txBody>
                    <a:bodyPr/>
                    <a:lstStyle/>
                    <a:p>
                      <a:pPr marL="0" marR="0">
                        <a:lnSpc>
                          <a:spcPct val="115000"/>
                        </a:lnSpc>
                        <a:spcBef>
                          <a:spcPts val="0"/>
                        </a:spcBef>
                        <a:spcAft>
                          <a:spcPts val="0"/>
                        </a:spcAft>
                      </a:pPr>
                      <a:r>
                        <a:rPr lang="en-US" sz="1800">
                          <a:latin typeface="Times New Roman" pitchFamily="18" charset="0"/>
                          <a:ea typeface="Times New Roman"/>
                          <a:cs typeface="Times New Roman" pitchFamily="18" charset="0"/>
                        </a:rPr>
                        <a:t>Amount of suit</a:t>
                      </a:r>
                    </a:p>
                  </a:txBody>
                  <a:tcPr marL="68580" marR="68580" marT="0" marB="0"/>
                </a:tc>
                <a:tc>
                  <a:txBody>
                    <a:bodyPr/>
                    <a:lstStyle/>
                    <a:p>
                      <a:pPr marL="0" marR="0" algn="ctr">
                        <a:lnSpc>
                          <a:spcPct val="115000"/>
                        </a:lnSpc>
                        <a:spcBef>
                          <a:spcPts val="0"/>
                        </a:spcBef>
                        <a:spcAft>
                          <a:spcPts val="0"/>
                        </a:spcAft>
                      </a:pPr>
                      <a:r>
                        <a:rPr lang="en-US" sz="1800" dirty="0">
                          <a:latin typeface="Times New Roman" pitchFamily="18" charset="0"/>
                          <a:ea typeface="Times New Roman"/>
                          <a:cs typeface="Times New Roman" pitchFamily="18" charset="0"/>
                        </a:rPr>
                        <a:t>1%</a:t>
                      </a:r>
                    </a:p>
                  </a:txBody>
                  <a:tcPr marL="68580" marR="68580" marT="0" marB="0"/>
                </a:tc>
              </a:tr>
              <a:tr h="356853">
                <a:tc>
                  <a:txBody>
                    <a:bodyPr/>
                    <a:lstStyle/>
                    <a:p>
                      <a:pPr marL="0" marR="0">
                        <a:lnSpc>
                          <a:spcPct val="115000"/>
                        </a:lnSpc>
                        <a:spcBef>
                          <a:spcPts val="0"/>
                        </a:spcBef>
                        <a:spcAft>
                          <a:spcPts val="0"/>
                        </a:spcAft>
                      </a:pPr>
                      <a:r>
                        <a:rPr lang="en-US" sz="1800" dirty="0">
                          <a:latin typeface="Times New Roman" pitchFamily="18" charset="0"/>
                          <a:ea typeface="Times New Roman"/>
                          <a:cs typeface="Times New Roman" pitchFamily="18" charset="0"/>
                        </a:rPr>
                        <a:t>Excess over limit outstanding</a:t>
                      </a:r>
                    </a:p>
                  </a:txBody>
                  <a:tcPr marL="68580" marR="68580" marT="0" marB="0"/>
                </a:tc>
                <a:tc>
                  <a:txBody>
                    <a:bodyPr/>
                    <a:lstStyle/>
                    <a:p>
                      <a:pPr marL="0" marR="0" algn="ctr">
                        <a:lnSpc>
                          <a:spcPct val="115000"/>
                        </a:lnSpc>
                        <a:spcBef>
                          <a:spcPts val="0"/>
                        </a:spcBef>
                        <a:spcAft>
                          <a:spcPts val="0"/>
                        </a:spcAft>
                      </a:pPr>
                      <a:r>
                        <a:rPr lang="en-US" sz="1800" dirty="0">
                          <a:latin typeface="Times New Roman" pitchFamily="18" charset="0"/>
                          <a:ea typeface="Times New Roman"/>
                          <a:cs typeface="Times New Roman" pitchFamily="18" charset="0"/>
                        </a:rPr>
                        <a:t>4%</a:t>
                      </a:r>
                    </a:p>
                  </a:txBody>
                  <a:tcPr marL="68580" marR="68580" marT="0" marB="0"/>
                </a:tc>
              </a:tr>
              <a:tr h="370154">
                <a:tc>
                  <a:txBody>
                    <a:bodyPr/>
                    <a:lstStyle/>
                    <a:p>
                      <a:pPr marL="0" marR="0">
                        <a:lnSpc>
                          <a:spcPct val="115000"/>
                        </a:lnSpc>
                        <a:spcBef>
                          <a:spcPts val="0"/>
                        </a:spcBef>
                        <a:spcAft>
                          <a:spcPts val="0"/>
                        </a:spcAft>
                      </a:pPr>
                      <a:r>
                        <a:rPr lang="en-US" sz="1800">
                          <a:latin typeface="Times New Roman" pitchFamily="18" charset="0"/>
                          <a:ea typeface="Times New Roman"/>
                          <a:cs typeface="Times New Roman" pitchFamily="18" charset="0"/>
                        </a:rPr>
                        <a:t>Amt. involved in documentation error</a:t>
                      </a:r>
                    </a:p>
                  </a:txBody>
                  <a:tcPr marL="68580" marR="68580" marT="0" marB="0"/>
                </a:tc>
                <a:tc>
                  <a:txBody>
                    <a:bodyPr/>
                    <a:lstStyle/>
                    <a:p>
                      <a:pPr marL="0" marR="0" algn="ctr">
                        <a:lnSpc>
                          <a:spcPct val="115000"/>
                        </a:lnSpc>
                        <a:spcBef>
                          <a:spcPts val="0"/>
                        </a:spcBef>
                        <a:spcAft>
                          <a:spcPts val="0"/>
                        </a:spcAft>
                      </a:pPr>
                      <a:r>
                        <a:rPr lang="en-US" sz="1800" dirty="0">
                          <a:latin typeface="Times New Roman" pitchFamily="18" charset="0"/>
                          <a:ea typeface="Times New Roman"/>
                          <a:cs typeface="Times New Roman" pitchFamily="18" charset="0"/>
                        </a:rPr>
                        <a:t>1%</a:t>
                      </a:r>
                    </a:p>
                  </a:txBody>
                  <a:tcPr marL="68580" marR="68580" marT="0" marB="0"/>
                </a:tc>
              </a:tr>
              <a:tr h="356853">
                <a:tc>
                  <a:txBody>
                    <a:bodyPr/>
                    <a:lstStyle/>
                    <a:p>
                      <a:pPr marL="0" marR="0">
                        <a:lnSpc>
                          <a:spcPct val="115000"/>
                        </a:lnSpc>
                        <a:spcBef>
                          <a:spcPts val="0"/>
                        </a:spcBef>
                        <a:spcAft>
                          <a:spcPts val="0"/>
                        </a:spcAft>
                      </a:pPr>
                      <a:r>
                        <a:rPr lang="en-US" sz="1800">
                          <a:latin typeface="Times New Roman" pitchFamily="18" charset="0"/>
                          <a:ea typeface="Times New Roman"/>
                          <a:cs typeface="Times New Roman" pitchFamily="18" charset="0"/>
                        </a:rPr>
                        <a:t>Writ against bank</a:t>
                      </a:r>
                    </a:p>
                  </a:txBody>
                  <a:tcPr marL="68580" marR="68580" marT="0" marB="0"/>
                </a:tc>
                <a:tc>
                  <a:txBody>
                    <a:bodyPr/>
                    <a:lstStyle/>
                    <a:p>
                      <a:pPr marL="0" marR="0" algn="ctr">
                        <a:lnSpc>
                          <a:spcPct val="115000"/>
                        </a:lnSpc>
                        <a:spcBef>
                          <a:spcPts val="0"/>
                        </a:spcBef>
                        <a:spcAft>
                          <a:spcPts val="0"/>
                        </a:spcAft>
                      </a:pPr>
                      <a:r>
                        <a:rPr lang="en-US" sz="1800" dirty="0">
                          <a:latin typeface="Times New Roman" pitchFamily="18" charset="0"/>
                          <a:ea typeface="Times New Roman"/>
                          <a:cs typeface="Times New Roman" pitchFamily="18" charset="0"/>
                        </a:rPr>
                        <a:t>1%</a:t>
                      </a:r>
                    </a:p>
                  </a:txBody>
                  <a:tcPr marL="68580" marR="68580" marT="0" marB="0"/>
                </a:tc>
              </a:tr>
              <a:tr h="356853">
                <a:tc>
                  <a:txBody>
                    <a:bodyPr/>
                    <a:lstStyle/>
                    <a:p>
                      <a:pPr marL="0" marR="0">
                        <a:lnSpc>
                          <a:spcPct val="115000"/>
                        </a:lnSpc>
                        <a:spcBef>
                          <a:spcPts val="0"/>
                        </a:spcBef>
                        <a:spcAft>
                          <a:spcPts val="0"/>
                        </a:spcAft>
                      </a:pPr>
                      <a:r>
                        <a:rPr lang="en-US" sz="1800" b="1">
                          <a:latin typeface="Times New Roman" pitchFamily="18" charset="0"/>
                          <a:ea typeface="Times New Roman"/>
                          <a:cs typeface="Times New Roman" pitchFamily="18" charset="0"/>
                        </a:rPr>
                        <a:t>Total</a:t>
                      </a:r>
                      <a:endParaRPr lang="en-US" sz="1800">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1" dirty="0">
                          <a:latin typeface="Times New Roman" pitchFamily="18" charset="0"/>
                          <a:ea typeface="Times New Roman"/>
                          <a:cs typeface="Times New Roman" pitchFamily="18" charset="0"/>
                        </a:rPr>
                        <a:t>45%</a:t>
                      </a:r>
                      <a:endParaRPr lang="en-US" sz="1800" dirty="0">
                        <a:latin typeface="Times New Roman" pitchFamily="18" charset="0"/>
                        <a:ea typeface="Times New Roman"/>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latin typeface="Times New Roman" pitchFamily="18" charset="0"/>
                <a:cs typeface="Times New Roman" pitchFamily="18" charset="0"/>
              </a:rPr>
              <a:t>Internal Control Process: Branch Grading According to Risk</a:t>
            </a:r>
            <a:endParaRPr lang="en-US" sz="2400" dirty="0"/>
          </a:p>
        </p:txBody>
      </p:sp>
      <p:graphicFrame>
        <p:nvGraphicFramePr>
          <p:cNvPr id="6" name="Table 5"/>
          <p:cNvGraphicFramePr>
            <a:graphicFrameLocks noGrp="1"/>
          </p:cNvGraphicFramePr>
          <p:nvPr/>
        </p:nvGraphicFramePr>
        <p:xfrm>
          <a:off x="1371600" y="1371600"/>
          <a:ext cx="7543800" cy="5054897"/>
        </p:xfrm>
        <a:graphic>
          <a:graphicData uri="http://schemas.openxmlformats.org/drawingml/2006/table">
            <a:tbl>
              <a:tblPr firstRow="1" bandRow="1"/>
              <a:tblGrid>
                <a:gridCol w="4714875"/>
                <a:gridCol w="2828925"/>
              </a:tblGrid>
              <a:tr h="1008473">
                <a:tc>
                  <a:txBody>
                    <a:bodyPr/>
                    <a:lstStyle/>
                    <a:p>
                      <a:pPr marL="0" marR="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800" b="1" dirty="0" smtClean="0">
                          <a:latin typeface="Garamond"/>
                          <a:ea typeface="Times New Roman"/>
                          <a:cs typeface="Calibri"/>
                        </a:rPr>
                        <a:t>Risk Components:</a:t>
                      </a:r>
                      <a:r>
                        <a:rPr lang="en-US" sz="1800" b="1" dirty="0" smtClean="0">
                          <a:latin typeface="SutonnyMJ"/>
                          <a:ea typeface="Times New Roman"/>
                          <a:cs typeface="Times New Roman"/>
                        </a:rPr>
                        <a:t> </a:t>
                      </a:r>
                    </a:p>
                    <a:p>
                      <a:pPr marL="0" marR="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800" b="1" dirty="0" smtClean="0">
                          <a:latin typeface="Garamond"/>
                          <a:ea typeface="Times New Roman"/>
                          <a:cs typeface="Calibri"/>
                        </a:rPr>
                        <a:t>Foreign Exchange Business</a:t>
                      </a:r>
                      <a:endParaRPr lang="en-US" sz="1800" b="1" dirty="0" smtClean="0">
                        <a:latin typeface="Calibri"/>
                        <a:ea typeface="Times New Roman"/>
                        <a:cs typeface="Times New Roman"/>
                      </a:endParaRPr>
                    </a:p>
                    <a:p>
                      <a:pPr marL="0" marR="0" indent="0" algn="l" defTabSz="914400" rtl="0" eaLnBrk="1" fontAlgn="auto" latinLnBrk="0" hangingPunct="1">
                        <a:lnSpc>
                          <a:spcPct val="115000"/>
                        </a:lnSpc>
                        <a:spcBef>
                          <a:spcPts val="0"/>
                        </a:spcBef>
                        <a:spcAft>
                          <a:spcPts val="0"/>
                        </a:spcAft>
                        <a:buClr>
                          <a:srgbClr val="000000"/>
                        </a:buClr>
                        <a:buSzTx/>
                        <a:buFont typeface="Arial"/>
                        <a:buNone/>
                        <a:tabLst/>
                        <a:defRPr/>
                      </a:pPr>
                      <a:endParaRPr lang="en-US" sz="18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latin typeface="Garamond"/>
                          <a:ea typeface="Times New Roman"/>
                          <a:cs typeface="Calibri"/>
                        </a:rPr>
                        <a:t>Risk Weight imposed</a:t>
                      </a:r>
                      <a:endParaRPr lang="en-US" sz="1800" dirty="0">
                        <a:latin typeface="Calibri"/>
                        <a:ea typeface="Times New Roman"/>
                        <a:cs typeface="Times New Roman"/>
                      </a:endParaRPr>
                    </a:p>
                  </a:txBody>
                  <a:tcPr marL="68580" marR="68580" marT="0" marB="0"/>
                </a:tc>
              </a:tr>
              <a:tr h="336158">
                <a:tc>
                  <a:txBody>
                    <a:bodyPr/>
                    <a:lstStyle/>
                    <a:p>
                      <a:pPr marL="0" marR="0">
                        <a:lnSpc>
                          <a:spcPct val="115000"/>
                        </a:lnSpc>
                        <a:spcBef>
                          <a:spcPts val="0"/>
                        </a:spcBef>
                        <a:spcAft>
                          <a:spcPts val="0"/>
                        </a:spcAft>
                      </a:pPr>
                      <a:r>
                        <a:rPr lang="en-US" sz="1800">
                          <a:latin typeface="Garamond"/>
                          <a:ea typeface="Times New Roman"/>
                          <a:cs typeface="Calibri"/>
                        </a:rPr>
                        <a:t>Bill purchased &amp; discounted (L)</a:t>
                      </a:r>
                      <a:endParaRPr lang="en-US" sz="18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Garamond"/>
                          <a:ea typeface="Times New Roman"/>
                          <a:cs typeface="Calibri"/>
                        </a:rPr>
                        <a:t>5%</a:t>
                      </a:r>
                      <a:endParaRPr lang="en-US" sz="1800" dirty="0">
                        <a:latin typeface="Calibri"/>
                        <a:ea typeface="Times New Roman"/>
                        <a:cs typeface="Times New Roman"/>
                      </a:endParaRPr>
                    </a:p>
                  </a:txBody>
                  <a:tcPr marL="68580" marR="68580" marT="0" marB="0"/>
                </a:tc>
              </a:tr>
              <a:tr h="336158">
                <a:tc>
                  <a:txBody>
                    <a:bodyPr/>
                    <a:lstStyle/>
                    <a:p>
                      <a:pPr marL="0" marR="0">
                        <a:lnSpc>
                          <a:spcPct val="115000"/>
                        </a:lnSpc>
                        <a:spcBef>
                          <a:spcPts val="0"/>
                        </a:spcBef>
                        <a:spcAft>
                          <a:spcPts val="0"/>
                        </a:spcAft>
                      </a:pPr>
                      <a:r>
                        <a:rPr lang="en-US" sz="1800">
                          <a:latin typeface="Garamond"/>
                          <a:ea typeface="Times New Roman"/>
                          <a:cs typeface="Calibri"/>
                        </a:rPr>
                        <a:t>Bill purchased &amp; discounted (F)</a:t>
                      </a:r>
                      <a:endParaRPr lang="en-US" sz="18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latin typeface="Garamond"/>
                          <a:ea typeface="Times New Roman"/>
                          <a:cs typeface="Calibri"/>
                        </a:rPr>
                        <a:t>2%</a:t>
                      </a:r>
                      <a:endParaRPr lang="en-US" sz="1800">
                        <a:latin typeface="Calibri"/>
                        <a:ea typeface="Times New Roman"/>
                        <a:cs typeface="Times New Roman"/>
                      </a:endParaRPr>
                    </a:p>
                  </a:txBody>
                  <a:tcPr marL="68580" marR="68580" marT="0" marB="0"/>
                </a:tc>
              </a:tr>
              <a:tr h="336158">
                <a:tc>
                  <a:txBody>
                    <a:bodyPr/>
                    <a:lstStyle/>
                    <a:p>
                      <a:pPr marL="0" marR="0">
                        <a:lnSpc>
                          <a:spcPct val="115000"/>
                        </a:lnSpc>
                        <a:spcBef>
                          <a:spcPts val="0"/>
                        </a:spcBef>
                        <a:spcAft>
                          <a:spcPts val="0"/>
                        </a:spcAft>
                      </a:pPr>
                      <a:r>
                        <a:rPr lang="en-US" sz="1800" dirty="0">
                          <a:latin typeface="Garamond"/>
                          <a:ea typeface="Times New Roman"/>
                          <a:cs typeface="Calibri"/>
                        </a:rPr>
                        <a:t>Amount of forced loans</a:t>
                      </a:r>
                      <a:endParaRPr lang="en-US" sz="18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latin typeface="Garamond"/>
                          <a:ea typeface="Times New Roman"/>
                          <a:cs typeface="Calibri"/>
                        </a:rPr>
                        <a:t>4%</a:t>
                      </a:r>
                      <a:endParaRPr lang="en-US" sz="1800">
                        <a:latin typeface="Calibri"/>
                        <a:ea typeface="Times New Roman"/>
                        <a:cs typeface="Times New Roman"/>
                      </a:endParaRPr>
                    </a:p>
                  </a:txBody>
                  <a:tcPr marL="68580" marR="68580" marT="0" marB="0"/>
                </a:tc>
              </a:tr>
              <a:tr h="336158">
                <a:tc>
                  <a:txBody>
                    <a:bodyPr/>
                    <a:lstStyle/>
                    <a:p>
                      <a:pPr marL="0" marR="0">
                        <a:lnSpc>
                          <a:spcPct val="115000"/>
                        </a:lnSpc>
                        <a:spcBef>
                          <a:spcPts val="0"/>
                        </a:spcBef>
                        <a:spcAft>
                          <a:spcPts val="0"/>
                        </a:spcAft>
                      </a:pPr>
                      <a:r>
                        <a:rPr lang="en-US" sz="1800" dirty="0">
                          <a:latin typeface="Garamond"/>
                          <a:ea typeface="Times New Roman"/>
                          <a:cs typeface="Calibri"/>
                        </a:rPr>
                        <a:t>LTR against corporate guarantee</a:t>
                      </a:r>
                      <a:endParaRPr lang="en-US" sz="18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latin typeface="Garamond"/>
                          <a:ea typeface="Times New Roman"/>
                          <a:cs typeface="Calibri"/>
                        </a:rPr>
                        <a:t>5%</a:t>
                      </a:r>
                      <a:endParaRPr lang="en-US" sz="1800">
                        <a:latin typeface="Calibri"/>
                        <a:ea typeface="Times New Roman"/>
                        <a:cs typeface="Times New Roman"/>
                      </a:endParaRPr>
                    </a:p>
                  </a:txBody>
                  <a:tcPr marL="68580" marR="68580" marT="0" marB="0"/>
                </a:tc>
              </a:tr>
              <a:tr h="336158">
                <a:tc>
                  <a:txBody>
                    <a:bodyPr/>
                    <a:lstStyle/>
                    <a:p>
                      <a:pPr marL="0" marR="0">
                        <a:lnSpc>
                          <a:spcPct val="115000"/>
                        </a:lnSpc>
                        <a:spcBef>
                          <a:spcPts val="0"/>
                        </a:spcBef>
                        <a:spcAft>
                          <a:spcPts val="0"/>
                        </a:spcAft>
                      </a:pPr>
                      <a:r>
                        <a:rPr lang="en-US" sz="1800">
                          <a:latin typeface="Garamond"/>
                          <a:ea typeface="Times New Roman"/>
                          <a:cs typeface="Calibri"/>
                        </a:rPr>
                        <a:t>Amount of unpaid bills (L)</a:t>
                      </a:r>
                      <a:endParaRPr lang="en-US" sz="18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latin typeface="Garamond"/>
                          <a:ea typeface="Times New Roman"/>
                          <a:cs typeface="Calibri"/>
                        </a:rPr>
                        <a:t>2%</a:t>
                      </a:r>
                      <a:endParaRPr lang="en-US" sz="1800">
                        <a:latin typeface="Calibri"/>
                        <a:ea typeface="Times New Roman"/>
                        <a:cs typeface="Times New Roman"/>
                      </a:endParaRPr>
                    </a:p>
                  </a:txBody>
                  <a:tcPr marL="68580" marR="68580" marT="0" marB="0"/>
                </a:tc>
              </a:tr>
              <a:tr h="336158">
                <a:tc>
                  <a:txBody>
                    <a:bodyPr/>
                    <a:lstStyle/>
                    <a:p>
                      <a:pPr marL="0" marR="0">
                        <a:lnSpc>
                          <a:spcPct val="115000"/>
                        </a:lnSpc>
                        <a:spcBef>
                          <a:spcPts val="0"/>
                        </a:spcBef>
                        <a:spcAft>
                          <a:spcPts val="0"/>
                        </a:spcAft>
                      </a:pPr>
                      <a:r>
                        <a:rPr lang="en-US" sz="1800">
                          <a:latin typeface="Garamond"/>
                          <a:ea typeface="Times New Roman"/>
                          <a:cs typeface="Calibri"/>
                        </a:rPr>
                        <a:t>Amount of unpaid bills (F)</a:t>
                      </a:r>
                      <a:endParaRPr lang="en-US" sz="18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latin typeface="Garamond"/>
                          <a:ea typeface="Times New Roman"/>
                          <a:cs typeface="Calibri"/>
                        </a:rPr>
                        <a:t>1%</a:t>
                      </a:r>
                      <a:endParaRPr lang="en-US" sz="1800">
                        <a:latin typeface="Calibri"/>
                        <a:ea typeface="Times New Roman"/>
                        <a:cs typeface="Times New Roman"/>
                      </a:endParaRPr>
                    </a:p>
                  </a:txBody>
                  <a:tcPr marL="68580" marR="68580" marT="0" marB="0"/>
                </a:tc>
              </a:tr>
              <a:tr h="336158">
                <a:tc>
                  <a:txBody>
                    <a:bodyPr/>
                    <a:lstStyle/>
                    <a:p>
                      <a:pPr marL="0" marR="0">
                        <a:lnSpc>
                          <a:spcPct val="115000"/>
                        </a:lnSpc>
                        <a:spcBef>
                          <a:spcPts val="0"/>
                        </a:spcBef>
                        <a:spcAft>
                          <a:spcPts val="0"/>
                        </a:spcAft>
                      </a:pPr>
                      <a:r>
                        <a:rPr lang="en-US" sz="1800">
                          <a:latin typeface="Garamond"/>
                          <a:ea typeface="Times New Roman"/>
                          <a:cs typeface="Calibri"/>
                        </a:rPr>
                        <a:t>No. of L/C (inc. B/B)</a:t>
                      </a:r>
                      <a:endParaRPr lang="en-US" sz="18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latin typeface="Garamond"/>
                          <a:ea typeface="Times New Roman"/>
                          <a:cs typeface="Calibri"/>
                        </a:rPr>
                        <a:t>1%</a:t>
                      </a:r>
                      <a:endParaRPr lang="en-US" sz="1800">
                        <a:latin typeface="Calibri"/>
                        <a:ea typeface="Times New Roman"/>
                        <a:cs typeface="Times New Roman"/>
                      </a:endParaRPr>
                    </a:p>
                  </a:txBody>
                  <a:tcPr marL="68580" marR="68580" marT="0" marB="0"/>
                </a:tc>
              </a:tr>
              <a:tr h="336158">
                <a:tc>
                  <a:txBody>
                    <a:bodyPr/>
                    <a:lstStyle/>
                    <a:p>
                      <a:pPr marL="0" marR="0">
                        <a:lnSpc>
                          <a:spcPct val="115000"/>
                        </a:lnSpc>
                        <a:spcBef>
                          <a:spcPts val="0"/>
                        </a:spcBef>
                        <a:spcAft>
                          <a:spcPts val="0"/>
                        </a:spcAft>
                      </a:pPr>
                      <a:r>
                        <a:rPr lang="en-US" sz="1800">
                          <a:latin typeface="Garamond"/>
                          <a:ea typeface="Times New Roman"/>
                          <a:cs typeface="Calibri"/>
                        </a:rPr>
                        <a:t>Amount of L/C (inc. B/B)</a:t>
                      </a:r>
                      <a:endParaRPr lang="en-US" sz="18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latin typeface="Garamond"/>
                          <a:ea typeface="Times New Roman"/>
                          <a:cs typeface="Calibri"/>
                        </a:rPr>
                        <a:t>4%</a:t>
                      </a:r>
                      <a:endParaRPr lang="en-US" sz="1800">
                        <a:latin typeface="Calibri"/>
                        <a:ea typeface="Times New Roman"/>
                        <a:cs typeface="Times New Roman"/>
                      </a:endParaRPr>
                    </a:p>
                  </a:txBody>
                  <a:tcPr marL="68580" marR="68580" marT="0" marB="0"/>
                </a:tc>
              </a:tr>
              <a:tr h="336158">
                <a:tc>
                  <a:txBody>
                    <a:bodyPr/>
                    <a:lstStyle/>
                    <a:p>
                      <a:pPr marL="0" marR="0">
                        <a:lnSpc>
                          <a:spcPct val="115000"/>
                        </a:lnSpc>
                        <a:spcBef>
                          <a:spcPts val="0"/>
                        </a:spcBef>
                        <a:spcAft>
                          <a:spcPts val="0"/>
                        </a:spcAft>
                      </a:pPr>
                      <a:r>
                        <a:rPr lang="en-US" sz="1800">
                          <a:latin typeface="Garamond"/>
                          <a:ea typeface="Times New Roman"/>
                          <a:cs typeface="Calibri"/>
                        </a:rPr>
                        <a:t>Export proceeds unrealized</a:t>
                      </a:r>
                      <a:endParaRPr lang="en-US" sz="18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latin typeface="Garamond"/>
                          <a:ea typeface="Times New Roman"/>
                          <a:cs typeface="Calibri"/>
                        </a:rPr>
                        <a:t>3%</a:t>
                      </a:r>
                      <a:endParaRPr lang="en-US" sz="1800">
                        <a:latin typeface="Calibri"/>
                        <a:ea typeface="Times New Roman"/>
                        <a:cs typeface="Times New Roman"/>
                      </a:endParaRPr>
                    </a:p>
                  </a:txBody>
                  <a:tcPr marL="68580" marR="68580" marT="0" marB="0"/>
                </a:tc>
              </a:tr>
              <a:tr h="348686">
                <a:tc>
                  <a:txBody>
                    <a:bodyPr/>
                    <a:lstStyle/>
                    <a:p>
                      <a:pPr marL="0" marR="0">
                        <a:lnSpc>
                          <a:spcPct val="115000"/>
                        </a:lnSpc>
                        <a:spcBef>
                          <a:spcPts val="0"/>
                        </a:spcBef>
                        <a:spcAft>
                          <a:spcPts val="0"/>
                        </a:spcAft>
                      </a:pPr>
                      <a:r>
                        <a:rPr lang="en-US" sz="1800">
                          <a:latin typeface="Garamond"/>
                          <a:ea typeface="Times New Roman"/>
                          <a:cs typeface="Calibri"/>
                        </a:rPr>
                        <a:t>Letter of guarantees (L)</a:t>
                      </a:r>
                      <a:endParaRPr lang="en-US" sz="18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latin typeface="Garamond"/>
                          <a:ea typeface="Times New Roman"/>
                          <a:cs typeface="Calibri"/>
                        </a:rPr>
                        <a:t>2%</a:t>
                      </a:r>
                      <a:endParaRPr lang="en-US" sz="1800">
                        <a:latin typeface="Calibri"/>
                        <a:ea typeface="Times New Roman"/>
                        <a:cs typeface="Times New Roman"/>
                      </a:endParaRPr>
                    </a:p>
                  </a:txBody>
                  <a:tcPr marL="68580" marR="68580" marT="0" marB="0"/>
                </a:tc>
              </a:tr>
              <a:tr h="336158">
                <a:tc>
                  <a:txBody>
                    <a:bodyPr/>
                    <a:lstStyle/>
                    <a:p>
                      <a:pPr marL="0" marR="0">
                        <a:lnSpc>
                          <a:spcPct val="115000"/>
                        </a:lnSpc>
                        <a:spcBef>
                          <a:spcPts val="0"/>
                        </a:spcBef>
                        <a:spcAft>
                          <a:spcPts val="0"/>
                        </a:spcAft>
                      </a:pPr>
                      <a:r>
                        <a:rPr lang="en-US" sz="1800">
                          <a:latin typeface="Garamond"/>
                          <a:ea typeface="Times New Roman"/>
                          <a:cs typeface="Calibri"/>
                        </a:rPr>
                        <a:t>Letter of guarantees (F)</a:t>
                      </a:r>
                      <a:endParaRPr lang="en-US" sz="18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latin typeface="Garamond"/>
                          <a:ea typeface="Times New Roman"/>
                          <a:cs typeface="Calibri"/>
                        </a:rPr>
                        <a:t>1%</a:t>
                      </a:r>
                      <a:endParaRPr lang="en-US" sz="1800">
                        <a:latin typeface="Calibri"/>
                        <a:ea typeface="Times New Roman"/>
                        <a:cs typeface="Times New Roman"/>
                      </a:endParaRPr>
                    </a:p>
                  </a:txBody>
                  <a:tcPr marL="68580" marR="68580" marT="0" marB="0"/>
                </a:tc>
              </a:tr>
              <a:tr h="336158">
                <a:tc>
                  <a:txBody>
                    <a:bodyPr/>
                    <a:lstStyle/>
                    <a:p>
                      <a:pPr marL="0" marR="0">
                        <a:lnSpc>
                          <a:spcPct val="115000"/>
                        </a:lnSpc>
                        <a:spcBef>
                          <a:spcPts val="0"/>
                        </a:spcBef>
                        <a:spcAft>
                          <a:spcPts val="0"/>
                        </a:spcAft>
                      </a:pPr>
                      <a:r>
                        <a:rPr lang="en-US" sz="1800" b="1" dirty="0">
                          <a:latin typeface="Garamond"/>
                          <a:ea typeface="Times New Roman"/>
                          <a:cs typeface="Calibri"/>
                        </a:rPr>
                        <a:t>Total</a:t>
                      </a:r>
                      <a:endParaRPr lang="en-US" sz="18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latin typeface="Garamond"/>
                          <a:ea typeface="Times New Roman"/>
                          <a:cs typeface="Calibri"/>
                        </a:rPr>
                        <a:t>30%</a:t>
                      </a:r>
                      <a:endParaRPr lang="en-US" sz="1800"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latin typeface="Times New Roman" pitchFamily="18" charset="0"/>
                <a:cs typeface="Times New Roman" pitchFamily="18" charset="0"/>
              </a:rPr>
              <a:t>Internal Control Process: Branch Grading According to Risk</a:t>
            </a:r>
            <a:endParaRPr lang="en-US" sz="2400" dirty="0"/>
          </a:p>
        </p:txBody>
      </p:sp>
      <p:graphicFrame>
        <p:nvGraphicFramePr>
          <p:cNvPr id="5" name="Table 4"/>
          <p:cNvGraphicFramePr>
            <a:graphicFrameLocks noGrp="1"/>
          </p:cNvGraphicFramePr>
          <p:nvPr/>
        </p:nvGraphicFramePr>
        <p:xfrm>
          <a:off x="1371600" y="1295400"/>
          <a:ext cx="7391400" cy="1989005"/>
        </p:xfrm>
        <a:graphic>
          <a:graphicData uri="http://schemas.openxmlformats.org/drawingml/2006/table">
            <a:tbl>
              <a:tblPr firstRow="1" bandRow="1"/>
              <a:tblGrid>
                <a:gridCol w="4619625"/>
                <a:gridCol w="2771775"/>
              </a:tblGrid>
              <a:tr h="795602">
                <a:tc>
                  <a:txBody>
                    <a:bodyPr/>
                    <a:lstStyle/>
                    <a:p>
                      <a:pPr marL="0" marR="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800" b="1" dirty="0" smtClean="0">
                          <a:latin typeface="Times New Roman" pitchFamily="18" charset="0"/>
                          <a:ea typeface="Times New Roman"/>
                          <a:cs typeface="Times New Roman" pitchFamily="18" charset="0"/>
                        </a:rPr>
                        <a:t>Risk Components: Deposits</a:t>
                      </a:r>
                    </a:p>
                    <a:p>
                      <a:pPr marL="0" marR="0" indent="0" algn="l" defTabSz="914400" rtl="0" eaLnBrk="1" fontAlgn="auto" latinLnBrk="0" hangingPunct="1">
                        <a:lnSpc>
                          <a:spcPct val="115000"/>
                        </a:lnSpc>
                        <a:spcBef>
                          <a:spcPts val="0"/>
                        </a:spcBef>
                        <a:spcAft>
                          <a:spcPts val="0"/>
                        </a:spcAft>
                        <a:buClr>
                          <a:srgbClr val="000000"/>
                        </a:buClr>
                        <a:buSzTx/>
                        <a:buFont typeface="Arial"/>
                        <a:buNone/>
                        <a:tabLst/>
                        <a:defRPr/>
                      </a:pPr>
                      <a:endParaRPr lang="en-US" sz="1800" b="1"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1" dirty="0">
                          <a:latin typeface="Times New Roman" pitchFamily="18" charset="0"/>
                          <a:ea typeface="Times New Roman"/>
                          <a:cs typeface="Times New Roman" pitchFamily="18" charset="0"/>
                        </a:rPr>
                        <a:t>Risk Weight imposed</a:t>
                      </a:r>
                      <a:endParaRPr lang="en-US" sz="1800" dirty="0">
                        <a:latin typeface="Times New Roman" pitchFamily="18" charset="0"/>
                        <a:ea typeface="Times New Roman"/>
                        <a:cs typeface="Times New Roman" pitchFamily="18" charset="0"/>
                      </a:endParaRPr>
                    </a:p>
                  </a:txBody>
                  <a:tcPr marL="68580" marR="68580" marT="0" marB="0"/>
                </a:tc>
              </a:tr>
              <a:tr h="397801">
                <a:tc>
                  <a:txBody>
                    <a:bodyPr/>
                    <a:lstStyle/>
                    <a:p>
                      <a:pPr marL="0" marR="0">
                        <a:lnSpc>
                          <a:spcPct val="115000"/>
                        </a:lnSpc>
                        <a:spcBef>
                          <a:spcPts val="0"/>
                        </a:spcBef>
                        <a:spcAft>
                          <a:spcPts val="0"/>
                        </a:spcAft>
                      </a:pPr>
                      <a:r>
                        <a:rPr lang="en-US" sz="1800" dirty="0">
                          <a:latin typeface="Times New Roman" pitchFamily="18" charset="0"/>
                          <a:ea typeface="Times New Roman"/>
                          <a:cs typeface="Times New Roman" pitchFamily="18" charset="0"/>
                        </a:rPr>
                        <a:t>Total Deposits</a:t>
                      </a:r>
                    </a:p>
                  </a:txBody>
                  <a:tcPr marL="68580" marR="68580" marT="0" marB="0"/>
                </a:tc>
                <a:tc>
                  <a:txBody>
                    <a:bodyPr/>
                    <a:lstStyle/>
                    <a:p>
                      <a:pPr marL="0" marR="0" algn="ctr">
                        <a:lnSpc>
                          <a:spcPct val="115000"/>
                        </a:lnSpc>
                        <a:spcBef>
                          <a:spcPts val="0"/>
                        </a:spcBef>
                        <a:spcAft>
                          <a:spcPts val="0"/>
                        </a:spcAft>
                      </a:pPr>
                      <a:r>
                        <a:rPr lang="en-US" sz="1800" dirty="0">
                          <a:latin typeface="Times New Roman" pitchFamily="18" charset="0"/>
                          <a:ea typeface="Times New Roman"/>
                          <a:cs typeface="Times New Roman" pitchFamily="18" charset="0"/>
                        </a:rPr>
                        <a:t>4%</a:t>
                      </a:r>
                    </a:p>
                  </a:txBody>
                  <a:tcPr marL="68580" marR="68580" marT="0" marB="0"/>
                </a:tc>
              </a:tr>
              <a:tr h="397801">
                <a:tc>
                  <a:txBody>
                    <a:bodyPr/>
                    <a:lstStyle/>
                    <a:p>
                      <a:pPr marL="0" marR="0">
                        <a:lnSpc>
                          <a:spcPct val="115000"/>
                        </a:lnSpc>
                        <a:spcBef>
                          <a:spcPts val="0"/>
                        </a:spcBef>
                        <a:spcAft>
                          <a:spcPts val="0"/>
                        </a:spcAft>
                      </a:pPr>
                      <a:r>
                        <a:rPr lang="en-US" sz="1800" u="none" dirty="0">
                          <a:latin typeface="Times New Roman" pitchFamily="18" charset="0"/>
                          <a:ea typeface="Times New Roman"/>
                          <a:cs typeface="Times New Roman" pitchFamily="18" charset="0"/>
                        </a:rPr>
                        <a:t>No. of Depositors</a:t>
                      </a:r>
                    </a:p>
                  </a:txBody>
                  <a:tcPr marL="68580" marR="68580" marT="0" marB="0"/>
                </a:tc>
                <a:tc>
                  <a:txBody>
                    <a:bodyPr/>
                    <a:lstStyle/>
                    <a:p>
                      <a:pPr marL="0" marR="0" algn="ctr">
                        <a:lnSpc>
                          <a:spcPct val="115000"/>
                        </a:lnSpc>
                        <a:spcBef>
                          <a:spcPts val="0"/>
                        </a:spcBef>
                        <a:spcAft>
                          <a:spcPts val="0"/>
                        </a:spcAft>
                      </a:pPr>
                      <a:r>
                        <a:rPr lang="en-US" sz="1800" dirty="0">
                          <a:latin typeface="Times New Roman" pitchFamily="18" charset="0"/>
                          <a:ea typeface="Times New Roman"/>
                          <a:cs typeface="Times New Roman" pitchFamily="18" charset="0"/>
                        </a:rPr>
                        <a:t>1%</a:t>
                      </a:r>
                    </a:p>
                  </a:txBody>
                  <a:tcPr marL="68580" marR="68580" marT="0" marB="0"/>
                </a:tc>
              </a:tr>
              <a:tr h="397801">
                <a:tc>
                  <a:txBody>
                    <a:bodyPr/>
                    <a:lstStyle/>
                    <a:p>
                      <a:pPr marL="0" marR="0">
                        <a:lnSpc>
                          <a:spcPct val="115000"/>
                        </a:lnSpc>
                        <a:spcBef>
                          <a:spcPts val="0"/>
                        </a:spcBef>
                        <a:spcAft>
                          <a:spcPts val="0"/>
                        </a:spcAft>
                      </a:pPr>
                      <a:r>
                        <a:rPr lang="en-US" sz="1800" b="1">
                          <a:latin typeface="Times New Roman" pitchFamily="18" charset="0"/>
                          <a:ea typeface="Times New Roman"/>
                          <a:cs typeface="Times New Roman" pitchFamily="18" charset="0"/>
                        </a:rPr>
                        <a:t>Total</a:t>
                      </a:r>
                      <a:endParaRPr lang="en-US" sz="1800">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1" dirty="0">
                          <a:latin typeface="Times New Roman" pitchFamily="18" charset="0"/>
                          <a:ea typeface="Times New Roman"/>
                          <a:cs typeface="Times New Roman" pitchFamily="18" charset="0"/>
                        </a:rPr>
                        <a:t>5%</a:t>
                      </a:r>
                      <a:endParaRPr lang="en-US" sz="1800" dirty="0">
                        <a:latin typeface="Times New Roman" pitchFamily="18" charset="0"/>
                        <a:ea typeface="Times New Roman"/>
                        <a:cs typeface="Times New Roman" pitchFamily="18" charset="0"/>
                      </a:endParaRPr>
                    </a:p>
                  </a:txBody>
                  <a:tcPr marL="68580" marR="68580" marT="0" marB="0"/>
                </a:tc>
              </a:tr>
            </a:tbl>
          </a:graphicData>
        </a:graphic>
      </p:graphicFrame>
      <p:graphicFrame>
        <p:nvGraphicFramePr>
          <p:cNvPr id="7" name="Table 6"/>
          <p:cNvGraphicFramePr>
            <a:graphicFrameLocks noGrp="1"/>
          </p:cNvGraphicFramePr>
          <p:nvPr/>
        </p:nvGraphicFramePr>
        <p:xfrm>
          <a:off x="1371600" y="3581398"/>
          <a:ext cx="7391400" cy="2895600"/>
        </p:xfrm>
        <a:graphic>
          <a:graphicData uri="http://schemas.openxmlformats.org/drawingml/2006/table">
            <a:tbl>
              <a:tblPr firstRow="1" bandRow="1"/>
              <a:tblGrid>
                <a:gridCol w="4619625"/>
                <a:gridCol w="2771775"/>
              </a:tblGrid>
              <a:tr h="714715">
                <a:tc>
                  <a:txBody>
                    <a:bodyPr/>
                    <a:lstStyle/>
                    <a:p>
                      <a:pPr marL="0" marR="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800" b="1" dirty="0" smtClean="0">
                          <a:latin typeface="Times New Roman" pitchFamily="18" charset="0"/>
                          <a:ea typeface="Times New Roman"/>
                          <a:cs typeface="Times New Roman" pitchFamily="18" charset="0"/>
                        </a:rPr>
                        <a:t>Risk Components: Income Statement</a:t>
                      </a:r>
                    </a:p>
                    <a:p>
                      <a:pPr marL="0" marR="0" indent="0" algn="l" defTabSz="914400" rtl="0" eaLnBrk="1" fontAlgn="auto" latinLnBrk="0" hangingPunct="1">
                        <a:lnSpc>
                          <a:spcPct val="115000"/>
                        </a:lnSpc>
                        <a:spcBef>
                          <a:spcPts val="0"/>
                        </a:spcBef>
                        <a:spcAft>
                          <a:spcPts val="0"/>
                        </a:spcAft>
                        <a:buClr>
                          <a:srgbClr val="000000"/>
                        </a:buClr>
                        <a:buSzTx/>
                        <a:buFont typeface="Arial"/>
                        <a:buNone/>
                        <a:tabLst/>
                        <a:defRPr/>
                      </a:pPr>
                      <a:endParaRPr lang="en-US" sz="1800" b="1" dirty="0" smtClean="0">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1" dirty="0">
                          <a:latin typeface="Times New Roman" pitchFamily="18" charset="0"/>
                          <a:ea typeface="Times New Roman"/>
                          <a:cs typeface="Times New Roman" pitchFamily="18" charset="0"/>
                        </a:rPr>
                        <a:t>Risk Weight imposed</a:t>
                      </a:r>
                      <a:endParaRPr lang="en-US" sz="1800" dirty="0">
                        <a:latin typeface="Times New Roman" pitchFamily="18" charset="0"/>
                        <a:ea typeface="Times New Roman"/>
                        <a:cs typeface="Times New Roman" pitchFamily="18" charset="0"/>
                      </a:endParaRPr>
                    </a:p>
                  </a:txBody>
                  <a:tcPr marL="68580" marR="68580" marT="0" marB="0"/>
                </a:tc>
              </a:tr>
              <a:tr h="436177">
                <a:tc>
                  <a:txBody>
                    <a:bodyPr/>
                    <a:lstStyle/>
                    <a:p>
                      <a:pPr marL="0" marR="0">
                        <a:lnSpc>
                          <a:spcPct val="115000"/>
                        </a:lnSpc>
                        <a:spcBef>
                          <a:spcPts val="0"/>
                        </a:spcBef>
                        <a:spcAft>
                          <a:spcPts val="0"/>
                        </a:spcAft>
                      </a:pPr>
                      <a:r>
                        <a:rPr lang="en-US" sz="1800" dirty="0">
                          <a:latin typeface="Times New Roman" pitchFamily="18" charset="0"/>
                          <a:ea typeface="Times New Roman"/>
                          <a:cs typeface="Times New Roman" pitchFamily="18" charset="0"/>
                        </a:rPr>
                        <a:t>Interest income</a:t>
                      </a:r>
                    </a:p>
                  </a:txBody>
                  <a:tcPr marL="68580" marR="68580" marT="0" marB="0"/>
                </a:tc>
                <a:tc>
                  <a:txBody>
                    <a:bodyPr/>
                    <a:lstStyle/>
                    <a:p>
                      <a:pPr marL="0" marR="0" algn="ctr">
                        <a:lnSpc>
                          <a:spcPct val="115000"/>
                        </a:lnSpc>
                        <a:spcBef>
                          <a:spcPts val="0"/>
                        </a:spcBef>
                        <a:spcAft>
                          <a:spcPts val="0"/>
                        </a:spcAft>
                      </a:pPr>
                      <a:r>
                        <a:rPr lang="en-US" sz="1800" dirty="0">
                          <a:latin typeface="Times New Roman" pitchFamily="18" charset="0"/>
                          <a:ea typeface="Times New Roman"/>
                          <a:cs typeface="Times New Roman" pitchFamily="18" charset="0"/>
                        </a:rPr>
                        <a:t>3%</a:t>
                      </a:r>
                    </a:p>
                  </a:txBody>
                  <a:tcPr marL="68580" marR="68580" marT="0" marB="0"/>
                </a:tc>
              </a:tr>
              <a:tr h="436177">
                <a:tc>
                  <a:txBody>
                    <a:bodyPr/>
                    <a:lstStyle/>
                    <a:p>
                      <a:pPr marL="0" marR="0">
                        <a:lnSpc>
                          <a:spcPct val="115000"/>
                        </a:lnSpc>
                        <a:spcBef>
                          <a:spcPts val="0"/>
                        </a:spcBef>
                        <a:spcAft>
                          <a:spcPts val="0"/>
                        </a:spcAft>
                      </a:pPr>
                      <a:r>
                        <a:rPr lang="en-US" sz="1800" dirty="0">
                          <a:latin typeface="Times New Roman" pitchFamily="18" charset="0"/>
                          <a:ea typeface="Times New Roman"/>
                          <a:cs typeface="Times New Roman" pitchFamily="18" charset="0"/>
                        </a:rPr>
                        <a:t>Interest expenses  </a:t>
                      </a:r>
                    </a:p>
                  </a:txBody>
                  <a:tcPr marL="68580" marR="68580" marT="0" marB="0"/>
                </a:tc>
                <a:tc>
                  <a:txBody>
                    <a:bodyPr/>
                    <a:lstStyle/>
                    <a:p>
                      <a:pPr marL="0" marR="0" algn="ctr">
                        <a:lnSpc>
                          <a:spcPct val="115000"/>
                        </a:lnSpc>
                        <a:spcBef>
                          <a:spcPts val="0"/>
                        </a:spcBef>
                        <a:spcAft>
                          <a:spcPts val="0"/>
                        </a:spcAft>
                      </a:pPr>
                      <a:r>
                        <a:rPr lang="en-US" sz="1800" dirty="0">
                          <a:latin typeface="Times New Roman" pitchFamily="18" charset="0"/>
                          <a:ea typeface="Times New Roman"/>
                          <a:cs typeface="Times New Roman" pitchFamily="18" charset="0"/>
                        </a:rPr>
                        <a:t>2%</a:t>
                      </a:r>
                    </a:p>
                  </a:txBody>
                  <a:tcPr marL="68580" marR="68580" marT="0" marB="0"/>
                </a:tc>
              </a:tr>
              <a:tr h="436177">
                <a:tc>
                  <a:txBody>
                    <a:bodyPr/>
                    <a:lstStyle/>
                    <a:p>
                      <a:pPr marL="0" marR="0">
                        <a:lnSpc>
                          <a:spcPct val="115000"/>
                        </a:lnSpc>
                        <a:spcBef>
                          <a:spcPts val="0"/>
                        </a:spcBef>
                        <a:spcAft>
                          <a:spcPts val="0"/>
                        </a:spcAft>
                      </a:pPr>
                      <a:r>
                        <a:rPr lang="en-US" sz="1800" dirty="0">
                          <a:latin typeface="Times New Roman" pitchFamily="18" charset="0"/>
                          <a:ea typeface="Times New Roman"/>
                          <a:cs typeface="Times New Roman" pitchFamily="18" charset="0"/>
                        </a:rPr>
                        <a:t>Other expenses</a:t>
                      </a:r>
                    </a:p>
                  </a:txBody>
                  <a:tcPr marL="68580" marR="68580" marT="0" marB="0"/>
                </a:tc>
                <a:tc>
                  <a:txBody>
                    <a:bodyPr/>
                    <a:lstStyle/>
                    <a:p>
                      <a:pPr marL="0" marR="0" algn="ctr">
                        <a:lnSpc>
                          <a:spcPct val="115000"/>
                        </a:lnSpc>
                        <a:spcBef>
                          <a:spcPts val="0"/>
                        </a:spcBef>
                        <a:spcAft>
                          <a:spcPts val="0"/>
                        </a:spcAft>
                      </a:pPr>
                      <a:r>
                        <a:rPr lang="en-US" sz="1800" dirty="0">
                          <a:latin typeface="Times New Roman" pitchFamily="18" charset="0"/>
                          <a:ea typeface="Times New Roman"/>
                          <a:cs typeface="Times New Roman" pitchFamily="18" charset="0"/>
                        </a:rPr>
                        <a:t>1%</a:t>
                      </a:r>
                    </a:p>
                  </a:txBody>
                  <a:tcPr marL="68580" marR="68580" marT="0" marB="0"/>
                </a:tc>
              </a:tr>
              <a:tr h="436177">
                <a:tc>
                  <a:txBody>
                    <a:bodyPr/>
                    <a:lstStyle/>
                    <a:p>
                      <a:pPr marL="0" marR="0">
                        <a:lnSpc>
                          <a:spcPct val="115000"/>
                        </a:lnSpc>
                        <a:spcBef>
                          <a:spcPts val="0"/>
                        </a:spcBef>
                        <a:spcAft>
                          <a:spcPts val="0"/>
                        </a:spcAft>
                      </a:pPr>
                      <a:r>
                        <a:rPr lang="en-US" sz="1800" dirty="0">
                          <a:latin typeface="Times New Roman" pitchFamily="18" charset="0"/>
                          <a:ea typeface="Times New Roman"/>
                          <a:cs typeface="Times New Roman" pitchFamily="18" charset="0"/>
                        </a:rPr>
                        <a:t>Operating Profit/(Loss) (positive)</a:t>
                      </a:r>
                    </a:p>
                  </a:txBody>
                  <a:tcPr marL="68580" marR="68580" marT="0" marB="0"/>
                </a:tc>
                <a:tc>
                  <a:txBody>
                    <a:bodyPr/>
                    <a:lstStyle/>
                    <a:p>
                      <a:pPr marL="0" marR="0" algn="ctr">
                        <a:lnSpc>
                          <a:spcPct val="115000"/>
                        </a:lnSpc>
                        <a:spcBef>
                          <a:spcPts val="0"/>
                        </a:spcBef>
                        <a:spcAft>
                          <a:spcPts val="0"/>
                        </a:spcAft>
                      </a:pPr>
                      <a:r>
                        <a:rPr lang="en-US" sz="1800" dirty="0">
                          <a:latin typeface="Times New Roman" pitchFamily="18" charset="0"/>
                          <a:ea typeface="Times New Roman"/>
                          <a:cs typeface="Times New Roman" pitchFamily="18" charset="0"/>
                        </a:rPr>
                        <a:t>4%</a:t>
                      </a:r>
                    </a:p>
                  </a:txBody>
                  <a:tcPr marL="68580" marR="68580" marT="0" marB="0"/>
                </a:tc>
              </a:tr>
              <a:tr h="436177">
                <a:tc>
                  <a:txBody>
                    <a:bodyPr/>
                    <a:lstStyle/>
                    <a:p>
                      <a:pPr marL="0" marR="0">
                        <a:lnSpc>
                          <a:spcPct val="115000"/>
                        </a:lnSpc>
                        <a:spcBef>
                          <a:spcPts val="0"/>
                        </a:spcBef>
                        <a:spcAft>
                          <a:spcPts val="0"/>
                        </a:spcAft>
                      </a:pPr>
                      <a:r>
                        <a:rPr lang="en-US" sz="1800" b="1" dirty="0">
                          <a:latin typeface="Times New Roman" pitchFamily="18" charset="0"/>
                          <a:ea typeface="Times New Roman"/>
                          <a:cs typeface="Times New Roman" pitchFamily="18" charset="0"/>
                        </a:rPr>
                        <a:t>Total</a:t>
                      </a:r>
                      <a:endParaRPr lang="en-US" sz="180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1" dirty="0">
                          <a:latin typeface="Times New Roman" pitchFamily="18" charset="0"/>
                          <a:ea typeface="Times New Roman"/>
                          <a:cs typeface="Times New Roman" pitchFamily="18" charset="0"/>
                        </a:rPr>
                        <a:t>10%</a:t>
                      </a:r>
                      <a:endParaRPr lang="en-US" sz="1800" dirty="0">
                        <a:latin typeface="Times New Roman" pitchFamily="18" charset="0"/>
                        <a:ea typeface="Times New Roman"/>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latin typeface="Times New Roman" pitchFamily="18" charset="0"/>
                <a:cs typeface="Times New Roman" pitchFamily="18" charset="0"/>
              </a:rPr>
              <a:t>Internal Control Process: Branch Grading According to Risk</a:t>
            </a:r>
            <a:endParaRPr lang="en-US" sz="2400" dirty="0"/>
          </a:p>
        </p:txBody>
      </p:sp>
      <p:graphicFrame>
        <p:nvGraphicFramePr>
          <p:cNvPr id="6" name="Table 5"/>
          <p:cNvGraphicFramePr>
            <a:graphicFrameLocks noGrp="1"/>
          </p:cNvGraphicFramePr>
          <p:nvPr/>
        </p:nvGraphicFramePr>
        <p:xfrm>
          <a:off x="1524000" y="1600200"/>
          <a:ext cx="6858000" cy="4953003"/>
        </p:xfrm>
        <a:graphic>
          <a:graphicData uri="http://schemas.openxmlformats.org/drawingml/2006/table">
            <a:tbl>
              <a:tblPr firstRow="1" bandRow="1"/>
              <a:tblGrid>
                <a:gridCol w="4286250"/>
                <a:gridCol w="2571750"/>
              </a:tblGrid>
              <a:tr h="755277">
                <a:tc>
                  <a:txBody>
                    <a:bodyPr/>
                    <a:lstStyle/>
                    <a:p>
                      <a:pPr marL="0" marR="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800" b="1" dirty="0" smtClean="0">
                          <a:latin typeface="Times New Roman" pitchFamily="18" charset="0"/>
                          <a:ea typeface="Times New Roman"/>
                          <a:cs typeface="Times New Roman" pitchFamily="18" charset="0"/>
                        </a:rPr>
                        <a:t>Risk Components: Others</a:t>
                      </a:r>
                    </a:p>
                    <a:p>
                      <a:pPr marL="0" marR="0" indent="0" algn="l" defTabSz="914400" rtl="0" eaLnBrk="1" fontAlgn="auto" latinLnBrk="0" hangingPunct="1">
                        <a:lnSpc>
                          <a:spcPct val="115000"/>
                        </a:lnSpc>
                        <a:spcBef>
                          <a:spcPts val="0"/>
                        </a:spcBef>
                        <a:spcAft>
                          <a:spcPts val="0"/>
                        </a:spcAft>
                        <a:buClr>
                          <a:srgbClr val="000000"/>
                        </a:buClr>
                        <a:buSzTx/>
                        <a:buFont typeface="Arial"/>
                        <a:buNone/>
                        <a:tabLst/>
                        <a:defRPr/>
                      </a:pPr>
                      <a:endParaRPr lang="en-US" sz="1800" b="1" dirty="0" smtClean="0">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1" dirty="0">
                          <a:latin typeface="Times New Roman" pitchFamily="18" charset="0"/>
                          <a:ea typeface="Times New Roman"/>
                          <a:cs typeface="Times New Roman" pitchFamily="18" charset="0"/>
                        </a:rPr>
                        <a:t>Risk Weight imposed</a:t>
                      </a:r>
                      <a:endParaRPr lang="en-US" sz="1800" dirty="0">
                        <a:latin typeface="Times New Roman" pitchFamily="18" charset="0"/>
                        <a:ea typeface="Times New Roman"/>
                        <a:cs typeface="Times New Roman" pitchFamily="18" charset="0"/>
                      </a:endParaRPr>
                    </a:p>
                  </a:txBody>
                  <a:tcPr marL="68580" marR="68580" marT="0" marB="0"/>
                </a:tc>
              </a:tr>
              <a:tr h="466414">
                <a:tc>
                  <a:txBody>
                    <a:bodyPr/>
                    <a:lstStyle/>
                    <a:p>
                      <a:pPr marL="0" marR="0">
                        <a:lnSpc>
                          <a:spcPct val="115000"/>
                        </a:lnSpc>
                        <a:spcBef>
                          <a:spcPts val="0"/>
                        </a:spcBef>
                        <a:spcAft>
                          <a:spcPts val="0"/>
                        </a:spcAft>
                      </a:pPr>
                      <a:r>
                        <a:rPr lang="en-US" sz="1800" dirty="0">
                          <a:latin typeface="Times New Roman" pitchFamily="18" charset="0"/>
                          <a:ea typeface="Times New Roman"/>
                          <a:cs typeface="Times New Roman" pitchFamily="18" charset="0"/>
                        </a:rPr>
                        <a:t>Employees working more than 3yrs.</a:t>
                      </a:r>
                    </a:p>
                  </a:txBody>
                  <a:tcPr marL="68580" marR="68580" marT="0" marB="0"/>
                </a:tc>
                <a:tc>
                  <a:txBody>
                    <a:bodyPr/>
                    <a:lstStyle/>
                    <a:p>
                      <a:pPr marL="0" marR="0" algn="ctr">
                        <a:lnSpc>
                          <a:spcPct val="115000"/>
                        </a:lnSpc>
                        <a:spcBef>
                          <a:spcPts val="0"/>
                        </a:spcBef>
                        <a:spcAft>
                          <a:spcPts val="0"/>
                        </a:spcAft>
                      </a:pPr>
                      <a:r>
                        <a:rPr lang="en-US" sz="1800" dirty="0">
                          <a:latin typeface="Times New Roman" pitchFamily="18" charset="0"/>
                          <a:ea typeface="Times New Roman"/>
                          <a:cs typeface="Times New Roman" pitchFamily="18" charset="0"/>
                        </a:rPr>
                        <a:t>1%</a:t>
                      </a:r>
                    </a:p>
                  </a:txBody>
                  <a:tcPr marL="68580" marR="68580" marT="0" marB="0"/>
                </a:tc>
              </a:tr>
              <a:tr h="466414">
                <a:tc>
                  <a:txBody>
                    <a:bodyPr/>
                    <a:lstStyle/>
                    <a:p>
                      <a:pPr marL="0" marR="0">
                        <a:lnSpc>
                          <a:spcPct val="115000"/>
                        </a:lnSpc>
                        <a:spcBef>
                          <a:spcPts val="0"/>
                        </a:spcBef>
                        <a:spcAft>
                          <a:spcPts val="0"/>
                        </a:spcAft>
                      </a:pPr>
                      <a:r>
                        <a:rPr lang="en-US" sz="1800">
                          <a:latin typeface="Times New Roman" pitchFamily="18" charset="0"/>
                          <a:ea typeface="Times New Roman"/>
                          <a:cs typeface="Times New Roman" pitchFamily="18" charset="0"/>
                        </a:rPr>
                        <a:t>Fraud/forgery (amount)</a:t>
                      </a:r>
                    </a:p>
                  </a:txBody>
                  <a:tcPr marL="68580" marR="68580" marT="0" marB="0"/>
                </a:tc>
                <a:tc>
                  <a:txBody>
                    <a:bodyPr/>
                    <a:lstStyle/>
                    <a:p>
                      <a:pPr marL="0" marR="0" algn="ctr">
                        <a:lnSpc>
                          <a:spcPct val="115000"/>
                        </a:lnSpc>
                        <a:spcBef>
                          <a:spcPts val="0"/>
                        </a:spcBef>
                        <a:spcAft>
                          <a:spcPts val="0"/>
                        </a:spcAft>
                      </a:pPr>
                      <a:r>
                        <a:rPr lang="en-US" sz="1800" dirty="0">
                          <a:latin typeface="Times New Roman" pitchFamily="18" charset="0"/>
                          <a:ea typeface="Times New Roman"/>
                          <a:cs typeface="Times New Roman" pitchFamily="18" charset="0"/>
                        </a:rPr>
                        <a:t>2%</a:t>
                      </a:r>
                    </a:p>
                  </a:txBody>
                  <a:tcPr marL="68580" marR="68580" marT="0" marB="0"/>
                </a:tc>
              </a:tr>
              <a:tr h="466414">
                <a:tc>
                  <a:txBody>
                    <a:bodyPr/>
                    <a:lstStyle/>
                    <a:p>
                      <a:pPr marL="0" marR="0">
                        <a:lnSpc>
                          <a:spcPct val="115000"/>
                        </a:lnSpc>
                        <a:spcBef>
                          <a:spcPts val="0"/>
                        </a:spcBef>
                        <a:spcAft>
                          <a:spcPts val="0"/>
                        </a:spcAft>
                      </a:pPr>
                      <a:r>
                        <a:rPr lang="en-US" sz="1800" u="none" dirty="0">
                          <a:latin typeface="Times New Roman" pitchFamily="18" charset="0"/>
                          <a:ea typeface="Times New Roman"/>
                          <a:cs typeface="Times New Roman" pitchFamily="18" charset="0"/>
                        </a:rPr>
                        <a:t>No. </a:t>
                      </a:r>
                      <a:r>
                        <a:rPr lang="en-US" sz="1800" dirty="0">
                          <a:latin typeface="Times New Roman" pitchFamily="18" charset="0"/>
                          <a:ea typeface="Times New Roman"/>
                          <a:cs typeface="Times New Roman" pitchFamily="18" charset="0"/>
                        </a:rPr>
                        <a:t>of Vouchers</a:t>
                      </a:r>
                    </a:p>
                  </a:txBody>
                  <a:tcPr marL="68580" marR="68580" marT="0" marB="0"/>
                </a:tc>
                <a:tc>
                  <a:txBody>
                    <a:bodyPr/>
                    <a:lstStyle/>
                    <a:p>
                      <a:pPr marL="0" marR="0" algn="ctr">
                        <a:lnSpc>
                          <a:spcPct val="115000"/>
                        </a:lnSpc>
                        <a:spcBef>
                          <a:spcPts val="0"/>
                        </a:spcBef>
                        <a:spcAft>
                          <a:spcPts val="0"/>
                        </a:spcAft>
                      </a:pPr>
                      <a:r>
                        <a:rPr lang="en-US" sz="1800" dirty="0">
                          <a:latin typeface="Times New Roman" pitchFamily="18" charset="0"/>
                          <a:ea typeface="Times New Roman"/>
                          <a:cs typeface="Times New Roman" pitchFamily="18" charset="0"/>
                        </a:rPr>
                        <a:t>1%</a:t>
                      </a:r>
                    </a:p>
                  </a:txBody>
                  <a:tcPr marL="68580" marR="68580" marT="0" marB="0" anchor="b"/>
                </a:tc>
              </a:tr>
              <a:tr h="466414">
                <a:tc>
                  <a:txBody>
                    <a:bodyPr/>
                    <a:lstStyle/>
                    <a:p>
                      <a:pPr marL="0" marR="0">
                        <a:lnSpc>
                          <a:spcPct val="115000"/>
                        </a:lnSpc>
                        <a:spcBef>
                          <a:spcPts val="0"/>
                        </a:spcBef>
                        <a:spcAft>
                          <a:spcPts val="0"/>
                        </a:spcAft>
                      </a:pPr>
                      <a:r>
                        <a:rPr lang="en-US" sz="1800">
                          <a:latin typeface="Times New Roman" pitchFamily="18" charset="0"/>
                          <a:ea typeface="Times New Roman"/>
                          <a:cs typeface="Times New Roman" pitchFamily="18" charset="0"/>
                        </a:rPr>
                        <a:t>Amount of expenses exceeding budget </a:t>
                      </a:r>
                    </a:p>
                  </a:txBody>
                  <a:tcPr marL="68580" marR="68580" marT="0" marB="0"/>
                </a:tc>
                <a:tc>
                  <a:txBody>
                    <a:bodyPr/>
                    <a:lstStyle/>
                    <a:p>
                      <a:pPr marL="0" marR="0" algn="ctr">
                        <a:lnSpc>
                          <a:spcPct val="115000"/>
                        </a:lnSpc>
                        <a:spcBef>
                          <a:spcPts val="0"/>
                        </a:spcBef>
                        <a:spcAft>
                          <a:spcPts val="0"/>
                        </a:spcAft>
                      </a:pPr>
                      <a:r>
                        <a:rPr lang="en-US" sz="1800" dirty="0">
                          <a:latin typeface="Times New Roman" pitchFamily="18" charset="0"/>
                          <a:ea typeface="Times New Roman"/>
                          <a:cs typeface="Times New Roman" pitchFamily="18" charset="0"/>
                        </a:rPr>
                        <a:t>1%</a:t>
                      </a:r>
                    </a:p>
                  </a:txBody>
                  <a:tcPr marL="68580" marR="68580" marT="0" marB="0" anchor="b"/>
                </a:tc>
              </a:tr>
              <a:tr h="466414">
                <a:tc>
                  <a:txBody>
                    <a:bodyPr/>
                    <a:lstStyle/>
                    <a:p>
                      <a:pPr marL="0" marR="0">
                        <a:lnSpc>
                          <a:spcPct val="115000"/>
                        </a:lnSpc>
                        <a:spcBef>
                          <a:spcPts val="0"/>
                        </a:spcBef>
                        <a:spcAft>
                          <a:spcPts val="0"/>
                        </a:spcAft>
                      </a:pPr>
                      <a:r>
                        <a:rPr lang="en-US" sz="1800" dirty="0">
                          <a:latin typeface="Times New Roman" pitchFamily="18" charset="0"/>
                          <a:ea typeface="Times New Roman"/>
                          <a:cs typeface="Times New Roman" pitchFamily="18" charset="0"/>
                        </a:rPr>
                        <a:t>Suit filed against bank (amount)</a:t>
                      </a:r>
                    </a:p>
                  </a:txBody>
                  <a:tcPr marL="68580" marR="68580" marT="0" marB="0"/>
                </a:tc>
                <a:tc>
                  <a:txBody>
                    <a:bodyPr/>
                    <a:lstStyle/>
                    <a:p>
                      <a:pPr marL="0" marR="0" algn="ctr">
                        <a:lnSpc>
                          <a:spcPct val="115000"/>
                        </a:lnSpc>
                        <a:spcBef>
                          <a:spcPts val="0"/>
                        </a:spcBef>
                        <a:spcAft>
                          <a:spcPts val="0"/>
                        </a:spcAft>
                      </a:pPr>
                      <a:r>
                        <a:rPr lang="en-US" sz="1800" dirty="0">
                          <a:latin typeface="Times New Roman" pitchFamily="18" charset="0"/>
                          <a:ea typeface="Times New Roman"/>
                          <a:cs typeface="Times New Roman" pitchFamily="18" charset="0"/>
                        </a:rPr>
                        <a:t>1%</a:t>
                      </a:r>
                    </a:p>
                  </a:txBody>
                  <a:tcPr marL="68580" marR="68580" marT="0" marB="0"/>
                </a:tc>
              </a:tr>
              <a:tr h="466414">
                <a:tc>
                  <a:txBody>
                    <a:bodyPr/>
                    <a:lstStyle/>
                    <a:p>
                      <a:pPr marL="0" marR="0">
                        <a:lnSpc>
                          <a:spcPct val="115000"/>
                        </a:lnSpc>
                        <a:spcBef>
                          <a:spcPts val="0"/>
                        </a:spcBef>
                        <a:spcAft>
                          <a:spcPts val="0"/>
                        </a:spcAft>
                      </a:pPr>
                      <a:r>
                        <a:rPr lang="en-US" sz="1800" dirty="0">
                          <a:latin typeface="Times New Roman" pitchFamily="18" charset="0"/>
                          <a:ea typeface="Times New Roman"/>
                          <a:cs typeface="Times New Roman" pitchFamily="18" charset="0"/>
                        </a:rPr>
                        <a:t>No. of unsettled audit objection</a:t>
                      </a:r>
                    </a:p>
                  </a:txBody>
                  <a:tcPr marL="68580" marR="68580" marT="0" marB="0"/>
                </a:tc>
                <a:tc>
                  <a:txBody>
                    <a:bodyPr/>
                    <a:lstStyle/>
                    <a:p>
                      <a:pPr marL="0" marR="0" algn="ctr">
                        <a:lnSpc>
                          <a:spcPct val="115000"/>
                        </a:lnSpc>
                        <a:spcBef>
                          <a:spcPts val="0"/>
                        </a:spcBef>
                        <a:spcAft>
                          <a:spcPts val="0"/>
                        </a:spcAft>
                      </a:pPr>
                      <a:r>
                        <a:rPr lang="en-US" sz="1800" dirty="0">
                          <a:latin typeface="Times New Roman" pitchFamily="18" charset="0"/>
                          <a:ea typeface="Times New Roman"/>
                          <a:cs typeface="Times New Roman" pitchFamily="18" charset="0"/>
                        </a:rPr>
                        <a:t>1%</a:t>
                      </a:r>
                    </a:p>
                  </a:txBody>
                  <a:tcPr marL="68580" marR="68580" marT="0" marB="0" anchor="b"/>
                </a:tc>
              </a:tr>
              <a:tr h="466414">
                <a:tc>
                  <a:txBody>
                    <a:bodyPr/>
                    <a:lstStyle/>
                    <a:p>
                      <a:pPr marL="0" marR="0">
                        <a:lnSpc>
                          <a:spcPct val="115000"/>
                        </a:lnSpc>
                        <a:spcBef>
                          <a:spcPts val="0"/>
                        </a:spcBef>
                        <a:spcAft>
                          <a:spcPts val="0"/>
                        </a:spcAft>
                      </a:pPr>
                      <a:r>
                        <a:rPr lang="en-US" sz="1800">
                          <a:latin typeface="Times New Roman" pitchFamily="18" charset="0"/>
                          <a:ea typeface="Times New Roman"/>
                          <a:cs typeface="Times New Roman" pitchFamily="18" charset="0"/>
                        </a:rPr>
                        <a:t>Amount of  foreign remittance </a:t>
                      </a:r>
                    </a:p>
                  </a:txBody>
                  <a:tcPr marL="68580" marR="68580" marT="0" marB="0"/>
                </a:tc>
                <a:tc>
                  <a:txBody>
                    <a:bodyPr/>
                    <a:lstStyle/>
                    <a:p>
                      <a:pPr marL="0" marR="0" algn="ctr">
                        <a:lnSpc>
                          <a:spcPct val="115000"/>
                        </a:lnSpc>
                        <a:spcBef>
                          <a:spcPts val="0"/>
                        </a:spcBef>
                        <a:spcAft>
                          <a:spcPts val="0"/>
                        </a:spcAft>
                      </a:pPr>
                      <a:r>
                        <a:rPr lang="en-US" sz="1800" dirty="0">
                          <a:latin typeface="Times New Roman" pitchFamily="18" charset="0"/>
                          <a:ea typeface="Times New Roman"/>
                          <a:cs typeface="Times New Roman" pitchFamily="18" charset="0"/>
                        </a:rPr>
                        <a:t>1%</a:t>
                      </a:r>
                    </a:p>
                  </a:txBody>
                  <a:tcPr marL="68580" marR="68580" marT="0" marB="0" anchor="b"/>
                </a:tc>
              </a:tr>
              <a:tr h="466414">
                <a:tc>
                  <a:txBody>
                    <a:bodyPr/>
                    <a:lstStyle/>
                    <a:p>
                      <a:pPr marL="0" marR="0">
                        <a:lnSpc>
                          <a:spcPct val="115000"/>
                        </a:lnSpc>
                        <a:spcBef>
                          <a:spcPts val="0"/>
                        </a:spcBef>
                        <a:spcAft>
                          <a:spcPts val="0"/>
                        </a:spcAft>
                      </a:pPr>
                      <a:r>
                        <a:rPr lang="en-US" sz="1800" dirty="0">
                          <a:latin typeface="Times New Roman" pitchFamily="18" charset="0"/>
                          <a:ea typeface="Times New Roman"/>
                          <a:cs typeface="Times New Roman" pitchFamily="18" charset="0"/>
                        </a:rPr>
                        <a:t>Amount of un-reconciled entries (Dr.+Cr.)</a:t>
                      </a:r>
                    </a:p>
                  </a:txBody>
                  <a:tcPr marL="68580" marR="68580" marT="0" marB="0"/>
                </a:tc>
                <a:tc>
                  <a:txBody>
                    <a:bodyPr/>
                    <a:lstStyle/>
                    <a:p>
                      <a:pPr marL="0" marR="0" algn="ctr">
                        <a:lnSpc>
                          <a:spcPct val="115000"/>
                        </a:lnSpc>
                        <a:spcBef>
                          <a:spcPts val="0"/>
                        </a:spcBef>
                        <a:spcAft>
                          <a:spcPts val="0"/>
                        </a:spcAft>
                      </a:pPr>
                      <a:r>
                        <a:rPr lang="en-US" sz="1800" dirty="0">
                          <a:latin typeface="Times New Roman" pitchFamily="18" charset="0"/>
                          <a:ea typeface="Times New Roman"/>
                          <a:cs typeface="Times New Roman" pitchFamily="18" charset="0"/>
                        </a:rPr>
                        <a:t>2%</a:t>
                      </a:r>
                    </a:p>
                  </a:txBody>
                  <a:tcPr marL="68580" marR="68580" marT="0" marB="0" anchor="b"/>
                </a:tc>
              </a:tr>
              <a:tr h="466414">
                <a:tc>
                  <a:txBody>
                    <a:bodyPr/>
                    <a:lstStyle/>
                    <a:p>
                      <a:pPr marL="0" marR="0">
                        <a:lnSpc>
                          <a:spcPct val="115000"/>
                        </a:lnSpc>
                        <a:spcBef>
                          <a:spcPts val="0"/>
                        </a:spcBef>
                        <a:spcAft>
                          <a:spcPts val="0"/>
                        </a:spcAft>
                      </a:pPr>
                      <a:r>
                        <a:rPr lang="en-US" sz="1800" b="1">
                          <a:latin typeface="Times New Roman" pitchFamily="18" charset="0"/>
                          <a:ea typeface="Times New Roman"/>
                          <a:cs typeface="Times New Roman" pitchFamily="18" charset="0"/>
                        </a:rPr>
                        <a:t>Total</a:t>
                      </a:r>
                      <a:endParaRPr lang="en-US" sz="1800">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1" dirty="0">
                          <a:latin typeface="Times New Roman" pitchFamily="18" charset="0"/>
                          <a:ea typeface="Times New Roman"/>
                          <a:cs typeface="Times New Roman" pitchFamily="18" charset="0"/>
                        </a:rPr>
                        <a:t>10%</a:t>
                      </a:r>
                      <a:endParaRPr lang="en-US" sz="1800" dirty="0">
                        <a:latin typeface="Times New Roman" pitchFamily="18" charset="0"/>
                        <a:ea typeface="Times New Roman"/>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latin typeface="Times New Roman" pitchFamily="18" charset="0"/>
                <a:cs typeface="Times New Roman" pitchFamily="18" charset="0"/>
              </a:rPr>
              <a:t>Internal Control Process: Branch Grading According to Risk</a:t>
            </a:r>
            <a:endParaRPr lang="en-US" sz="2400" dirty="0"/>
          </a:p>
        </p:txBody>
      </p:sp>
      <p:sp>
        <p:nvSpPr>
          <p:cNvPr id="5" name="Rectangle 4"/>
          <p:cNvSpPr/>
          <p:nvPr/>
        </p:nvSpPr>
        <p:spPr>
          <a:xfrm>
            <a:off x="1524000" y="1676400"/>
            <a:ext cx="7086600" cy="3170099"/>
          </a:xfrm>
          <a:prstGeom prst="rect">
            <a:avLst/>
          </a:prstGeom>
        </p:spPr>
        <p:txBody>
          <a:bodyPr wrap="square">
            <a:spAutoFit/>
          </a:bodyPr>
          <a:lstStyle/>
          <a:p>
            <a:pPr algn="just">
              <a:buFont typeface="Wingdings" pitchFamily="2" charset="2"/>
              <a:buChar char="v"/>
            </a:pPr>
            <a:r>
              <a:rPr lang="en-US" sz="2000" dirty="0" smtClean="0">
                <a:latin typeface="Times New Roman" pitchFamily="18" charset="0"/>
                <a:cs typeface="Times New Roman" pitchFamily="18" charset="0"/>
              </a:rPr>
              <a:t> All Corporate-1 branches (DGM Headed) should be considered as </a:t>
            </a:r>
            <a:r>
              <a:rPr lang="en-US" sz="2000" b="1" u="sng" dirty="0" smtClean="0">
                <a:latin typeface="Times New Roman" pitchFamily="18" charset="0"/>
                <a:cs typeface="Times New Roman" pitchFamily="18" charset="0"/>
              </a:rPr>
              <a:t>High Risk</a:t>
            </a:r>
            <a:r>
              <a:rPr lang="en-US" sz="2000" dirty="0" smtClean="0">
                <a:latin typeface="Times New Roman" pitchFamily="18" charset="0"/>
                <a:cs typeface="Times New Roman" pitchFamily="18" charset="0"/>
              </a:rPr>
              <a:t> branches irrespective of the risk with branches with 1% or more risk. </a:t>
            </a:r>
          </a:p>
          <a:p>
            <a:pPr algn="just"/>
            <a:endParaRPr lang="en-US" sz="2000" dirty="0" smtClean="0">
              <a:latin typeface="Times New Roman" pitchFamily="18" charset="0"/>
              <a:cs typeface="Times New Roman" pitchFamily="18" charset="0"/>
            </a:endParaRPr>
          </a:p>
          <a:p>
            <a:pPr algn="just">
              <a:buFont typeface="Wingdings" pitchFamily="2" charset="2"/>
              <a:buChar char="v"/>
            </a:pPr>
            <a:r>
              <a:rPr lang="en-US" sz="2000" dirty="0" smtClean="0">
                <a:latin typeface="Times New Roman" pitchFamily="18" charset="0"/>
                <a:cs typeface="Times New Roman" pitchFamily="18" charset="0"/>
              </a:rPr>
              <a:t> All Corporate-2 and AD branches should be considered as </a:t>
            </a:r>
            <a:r>
              <a:rPr lang="en-US" sz="2000" b="1" u="sng" dirty="0" smtClean="0">
                <a:latin typeface="Times New Roman" pitchFamily="18" charset="0"/>
                <a:cs typeface="Times New Roman" pitchFamily="18" charset="0"/>
              </a:rPr>
              <a:t>Medium Risk</a:t>
            </a:r>
            <a:r>
              <a:rPr lang="en-US" sz="2000" dirty="0" smtClean="0">
                <a:latin typeface="Times New Roman" pitchFamily="18" charset="0"/>
                <a:cs typeface="Times New Roman" pitchFamily="18" charset="0"/>
              </a:rPr>
              <a:t> branches except High Risk Branch with risk of 0.05% or more but less than 1%.</a:t>
            </a:r>
          </a:p>
          <a:p>
            <a:pPr algn="just"/>
            <a:endParaRPr lang="en-US" sz="2000" dirty="0" smtClean="0">
              <a:latin typeface="Times New Roman" pitchFamily="18" charset="0"/>
              <a:cs typeface="Times New Roman" pitchFamily="18" charset="0"/>
            </a:endParaRPr>
          </a:p>
          <a:p>
            <a:pPr algn="just">
              <a:buFont typeface="Wingdings" pitchFamily="2" charset="2"/>
              <a:buChar char="v"/>
            </a:pPr>
            <a:r>
              <a:rPr lang="en-US" sz="2000" dirty="0" smtClean="0">
                <a:latin typeface="Times New Roman" pitchFamily="18" charset="0"/>
                <a:cs typeface="Times New Roman" pitchFamily="18" charset="0"/>
              </a:rPr>
              <a:t> Branches with less than 0.05% risk should be considered as </a:t>
            </a:r>
            <a:r>
              <a:rPr lang="en-US" sz="2000" b="1" u="sng" dirty="0" smtClean="0">
                <a:latin typeface="Times New Roman" pitchFamily="18" charset="0"/>
                <a:cs typeface="Times New Roman" pitchFamily="18" charset="0"/>
              </a:rPr>
              <a:t>Low Risk</a:t>
            </a:r>
            <a:r>
              <a:rPr lang="en-US" sz="2000" dirty="0" smtClean="0">
                <a:latin typeface="Times New Roman" pitchFamily="18" charset="0"/>
                <a:cs typeface="Times New Roman" pitchFamily="18" charset="0"/>
              </a:rPr>
              <a:t> branches.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smtClean="0">
                <a:solidFill>
                  <a:schemeClr val="tx1"/>
                </a:solidFill>
                <a:latin typeface="Times New Roman" pitchFamily="18" charset="0"/>
                <a:cs typeface="Times New Roman" pitchFamily="18" charset="0"/>
              </a:rPr>
              <a:t>Internal Control - Recap</a:t>
            </a:r>
            <a:endParaRPr lang="en-US" sz="3600" dirty="0">
              <a:solidFill>
                <a:schemeClr val="tx1"/>
              </a:solidFill>
              <a:latin typeface="Times New Roman" pitchFamily="18" charset="0"/>
              <a:cs typeface="Times New Roman" pitchFamily="18" charset="0"/>
            </a:endParaRPr>
          </a:p>
        </p:txBody>
      </p:sp>
      <p:sp>
        <p:nvSpPr>
          <p:cNvPr id="3" name="Text Placeholder 2"/>
          <p:cNvSpPr>
            <a:spLocks noGrp="1"/>
          </p:cNvSpPr>
          <p:nvPr>
            <p:ph idx="1"/>
          </p:nvPr>
        </p:nvSpPr>
        <p:spPr>
          <a:xfrm>
            <a:off x="1435608" y="1981200"/>
            <a:ext cx="7498080" cy="4800600"/>
          </a:xfrm>
        </p:spPr>
        <p:txBody>
          <a:bodyPr>
            <a:normAutofit/>
          </a:bodyPr>
          <a:lstStyle/>
          <a:p>
            <a:pPr marL="354013"/>
            <a:r>
              <a:rPr lang="en-US" sz="2400" dirty="0" smtClean="0">
                <a:latin typeface="Times New Roman" pitchFamily="18" charset="0"/>
                <a:cs typeface="Times New Roman" pitchFamily="18" charset="0"/>
              </a:rPr>
              <a:t>Who – Everyone</a:t>
            </a:r>
          </a:p>
          <a:p>
            <a:pPr marL="354013"/>
            <a:r>
              <a:rPr lang="en-US" sz="2400" dirty="0" smtClean="0">
                <a:latin typeface="Times New Roman" pitchFamily="18" charset="0"/>
                <a:cs typeface="Times New Roman" pitchFamily="18" charset="0"/>
              </a:rPr>
              <a:t>What – Procedures to help meet goals</a:t>
            </a:r>
          </a:p>
          <a:p>
            <a:pPr marL="354013"/>
            <a:r>
              <a:rPr lang="en-US" sz="2400" dirty="0" smtClean="0">
                <a:latin typeface="Times New Roman" pitchFamily="18" charset="0"/>
                <a:cs typeface="Times New Roman" pitchFamily="18" charset="0"/>
              </a:rPr>
              <a:t>When – All the time</a:t>
            </a:r>
          </a:p>
          <a:p>
            <a:pPr marL="354013"/>
            <a:r>
              <a:rPr lang="en-US" sz="2400" dirty="0" smtClean="0">
                <a:latin typeface="Times New Roman" pitchFamily="18" charset="0"/>
                <a:cs typeface="Times New Roman" pitchFamily="18" charset="0"/>
              </a:rPr>
              <a:t>Where – Everywhere</a:t>
            </a:r>
          </a:p>
          <a:p>
            <a:pPr marL="354013"/>
            <a:r>
              <a:rPr lang="en-US" sz="2400" dirty="0" smtClean="0">
                <a:latin typeface="Times New Roman" pitchFamily="18" charset="0"/>
                <a:cs typeface="Times New Roman" pitchFamily="18" charset="0"/>
              </a:rPr>
              <a:t>Why – Avoid mistakes – ACHIEVE </a:t>
            </a:r>
            <a:r>
              <a:rPr lang="en-US" sz="2400" b="1" i="1" u="sng" dirty="0" smtClean="0">
                <a:latin typeface="Times New Roman" pitchFamily="18" charset="0"/>
                <a:cs typeface="Times New Roman" pitchFamily="18" charset="0"/>
              </a:rPr>
              <a:t>RESULTS</a:t>
            </a:r>
            <a:r>
              <a:rPr lang="en-US" sz="2400" dirty="0" smtClean="0">
                <a:latin typeface="Times New Roman" pitchFamily="18" charset="0"/>
                <a:cs typeface="Times New Roman" pitchFamily="18" charset="0"/>
              </a:rPr>
              <a:t>!</a:t>
            </a:r>
          </a:p>
        </p:txBody>
      </p:sp>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2795016"/>
            <a:ext cx="7406640" cy="1472184"/>
          </a:xfrm>
        </p:spPr>
        <p:txBody>
          <a:bodyPr>
            <a:normAutofit/>
          </a:bodyPr>
          <a:lstStyle/>
          <a:p>
            <a:r>
              <a:rPr lang="en-US" sz="6600" dirty="0" smtClean="0"/>
              <a:t>Thank You!!!!</a:t>
            </a:r>
            <a:endParaRPr lang="en-US" sz="6600"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sz="3600" u="sng" smtClean="0">
                <a:solidFill>
                  <a:schemeClr val="tx1"/>
                </a:solidFill>
                <a:latin typeface="Times New Roman" pitchFamily="18" charset="0"/>
                <a:cs typeface="Times New Roman" pitchFamily="18" charset="0"/>
              </a:rPr>
              <a:t>Weak</a:t>
            </a:r>
            <a:r>
              <a:rPr sz="3600" smtClean="0">
                <a:solidFill>
                  <a:schemeClr val="tx1"/>
                </a:solidFill>
                <a:latin typeface="Times New Roman" pitchFamily="18" charset="0"/>
                <a:cs typeface="Times New Roman" pitchFamily="18" charset="0"/>
              </a:rPr>
              <a:t> Internal Control </a:t>
            </a:r>
            <a:r>
              <a:rPr sz="3600" u="sng" smtClean="0">
                <a:solidFill>
                  <a:schemeClr val="tx1"/>
                </a:solidFill>
                <a:latin typeface="Times New Roman" pitchFamily="18" charset="0"/>
                <a:cs typeface="Times New Roman" pitchFamily="18" charset="0"/>
              </a:rPr>
              <a:t>Increase</a:t>
            </a:r>
            <a:r>
              <a:rPr sz="3600" smtClean="0">
                <a:solidFill>
                  <a:schemeClr val="tx1"/>
                </a:solidFill>
                <a:latin typeface="Times New Roman" pitchFamily="18" charset="0"/>
                <a:cs typeface="Times New Roman" pitchFamily="18" charset="0"/>
              </a:rPr>
              <a:t> Risk Through… </a:t>
            </a:r>
            <a:endParaRPr lang="en-US" sz="3600" dirty="0">
              <a:solidFill>
                <a:schemeClr val="tx1"/>
              </a:solidFill>
              <a:latin typeface="Times New Roman" pitchFamily="18" charset="0"/>
              <a:cs typeface="Times New Roman" pitchFamily="18" charset="0"/>
            </a:endParaRPr>
          </a:p>
        </p:txBody>
      </p:sp>
      <p:sp>
        <p:nvSpPr>
          <p:cNvPr id="3" name="Text Placeholder 2"/>
          <p:cNvSpPr>
            <a:spLocks noGrp="1"/>
          </p:cNvSpPr>
          <p:nvPr>
            <p:ph idx="1"/>
          </p:nvPr>
        </p:nvSpPr>
        <p:spPr>
          <a:xfrm>
            <a:off x="1066800" y="1676400"/>
            <a:ext cx="7498080" cy="4876800"/>
          </a:xfrm>
        </p:spPr>
        <p:txBody>
          <a:bodyPr>
            <a:noAutofit/>
          </a:bodyPr>
          <a:lstStyle/>
          <a:p>
            <a:pPr algn="just">
              <a:lnSpc>
                <a:spcPct val="90000"/>
              </a:lnSpc>
              <a:buSzPct val="70000"/>
              <a:buFont typeface="Wingdings" pitchFamily="2" charset="2"/>
              <a:buChar char="Ø"/>
            </a:pPr>
            <a:r>
              <a:rPr lang="en-US" sz="2000" u="sng" dirty="0" smtClean="0">
                <a:latin typeface="Times New Roman" pitchFamily="18" charset="0"/>
                <a:cs typeface="Times New Roman" pitchFamily="18" charset="0"/>
              </a:rPr>
              <a:t>Business Interruption</a:t>
            </a:r>
            <a:r>
              <a:rPr lang="en-US" sz="2000" dirty="0" smtClean="0">
                <a:latin typeface="Times New Roman" pitchFamily="18" charset="0"/>
                <a:cs typeface="Times New Roman" pitchFamily="18" charset="0"/>
              </a:rPr>
              <a:t>: system breakdowns or catastrophes, excessive re-work to correct for errors.</a:t>
            </a:r>
            <a:endParaRPr lang="en-US" sz="2000" b="1" u="sng" dirty="0" smtClean="0">
              <a:latin typeface="Times New Roman" pitchFamily="18" charset="0"/>
              <a:cs typeface="Times New Roman" pitchFamily="18" charset="0"/>
            </a:endParaRPr>
          </a:p>
          <a:p>
            <a:pPr algn="just">
              <a:lnSpc>
                <a:spcPct val="90000"/>
              </a:lnSpc>
              <a:buSzPct val="70000"/>
              <a:buFont typeface="Wingdings" pitchFamily="2" charset="2"/>
              <a:buChar char="Ø"/>
            </a:pPr>
            <a:r>
              <a:rPr lang="en-US" sz="2000" u="sng" dirty="0" smtClean="0">
                <a:latin typeface="Times New Roman" pitchFamily="18" charset="0"/>
                <a:cs typeface="Times New Roman" pitchFamily="18" charset="0"/>
              </a:rPr>
              <a:t>Erroneous Management Decisions</a:t>
            </a:r>
            <a:r>
              <a:rPr lang="en-US" sz="2000" dirty="0" smtClean="0">
                <a:latin typeface="Times New Roman" pitchFamily="18" charset="0"/>
                <a:cs typeface="Times New Roman" pitchFamily="18" charset="0"/>
              </a:rPr>
              <a:t>: based on erroneous, inadequate or misleading information.</a:t>
            </a:r>
          </a:p>
          <a:p>
            <a:pPr algn="just">
              <a:lnSpc>
                <a:spcPct val="90000"/>
              </a:lnSpc>
              <a:buSzPct val="70000"/>
              <a:buFont typeface="Wingdings" pitchFamily="2" charset="2"/>
              <a:buChar char="Ø"/>
            </a:pPr>
            <a:r>
              <a:rPr lang="en-US" sz="2000" u="sng" dirty="0" smtClean="0">
                <a:latin typeface="Times New Roman" pitchFamily="18" charset="0"/>
                <a:cs typeface="Times New Roman" pitchFamily="18" charset="0"/>
              </a:rPr>
              <a:t>Fraud, Embezzlement and Theft</a:t>
            </a:r>
            <a:r>
              <a:rPr lang="en-US" sz="2000" dirty="0" smtClean="0">
                <a:latin typeface="Times New Roman" pitchFamily="18" charset="0"/>
                <a:cs typeface="Times New Roman" pitchFamily="18" charset="0"/>
              </a:rPr>
              <a:t>: by management, employees, customers, vendors, or the public-at-large.</a:t>
            </a:r>
          </a:p>
          <a:p>
            <a:pPr algn="just">
              <a:lnSpc>
                <a:spcPct val="90000"/>
              </a:lnSpc>
              <a:buSzPct val="70000"/>
              <a:buFont typeface="Wingdings" pitchFamily="2" charset="2"/>
              <a:buChar char="Ø"/>
            </a:pPr>
            <a:r>
              <a:rPr lang="en-US" sz="2000" u="sng" dirty="0" smtClean="0">
                <a:latin typeface="Times New Roman" pitchFamily="18" charset="0"/>
                <a:cs typeface="Times New Roman" pitchFamily="18" charset="0"/>
              </a:rPr>
              <a:t>Statutory Sanctions</a:t>
            </a:r>
            <a:r>
              <a:rPr lang="en-US" sz="2000" dirty="0" smtClean="0">
                <a:latin typeface="Times New Roman" pitchFamily="18" charset="0"/>
                <a:cs typeface="Times New Roman" pitchFamily="18" charset="0"/>
              </a:rPr>
              <a:t>: penalties arising from failure to comply with regulatory requirements, as well as overt violations.</a:t>
            </a:r>
          </a:p>
          <a:p>
            <a:pPr algn="just">
              <a:lnSpc>
                <a:spcPct val="80000"/>
              </a:lnSpc>
              <a:buSzPct val="70000"/>
              <a:buFont typeface="Wingdings" pitchFamily="2" charset="2"/>
              <a:buChar char="Ø"/>
            </a:pPr>
            <a:r>
              <a:rPr lang="en-US" sz="2000" u="sng" dirty="0" smtClean="0">
                <a:latin typeface="Times New Roman" pitchFamily="18" charset="0"/>
                <a:cs typeface="Times New Roman" pitchFamily="18" charset="0"/>
              </a:rPr>
              <a:t>Excessive Costs/Deficient Revenues</a:t>
            </a:r>
            <a:r>
              <a:rPr lang="en-US" sz="2000" dirty="0" smtClean="0">
                <a:latin typeface="Times New Roman" pitchFamily="18" charset="0"/>
                <a:cs typeface="Times New Roman" pitchFamily="18" charset="0"/>
              </a:rPr>
              <a:t>: expenses which could have been avoided, as well as loss of revenues to which the organization is entitled.</a:t>
            </a:r>
          </a:p>
          <a:p>
            <a:pPr algn="just">
              <a:lnSpc>
                <a:spcPct val="80000"/>
              </a:lnSpc>
              <a:buSzPct val="70000"/>
              <a:buFont typeface="Wingdings" pitchFamily="2" charset="2"/>
              <a:buChar char="Ø"/>
            </a:pPr>
            <a:r>
              <a:rPr lang="en-US" sz="2000" u="sng" dirty="0" smtClean="0">
                <a:latin typeface="Times New Roman" pitchFamily="18" charset="0"/>
                <a:cs typeface="Times New Roman" pitchFamily="18" charset="0"/>
              </a:rPr>
              <a:t>Loss, Misuse or Destruction of Assets:</a:t>
            </a:r>
            <a:r>
              <a:rPr lang="en-US" sz="2000" dirty="0" smtClean="0">
                <a:latin typeface="Times New Roman" pitchFamily="18" charset="0"/>
                <a:cs typeface="Times New Roman" pitchFamily="18" charset="0"/>
              </a:rPr>
              <a:t>  unintentional loss of physical assets such as cash, inventory, and equipment.</a:t>
            </a: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600" smtClean="0">
                <a:solidFill>
                  <a:schemeClr val="tx1">
                    <a:lumMod val="95000"/>
                  </a:schemeClr>
                </a:solidFill>
                <a:latin typeface="Times New Roman" pitchFamily="18" charset="0"/>
                <a:cs typeface="Times New Roman" pitchFamily="18" charset="0"/>
              </a:rPr>
              <a:t>Components of Internal Control System</a:t>
            </a:r>
            <a:endParaRPr lang="en-US" sz="3600" dirty="0">
              <a:latin typeface="Times New Roman" pitchFamily="18" charset="0"/>
              <a:cs typeface="Times New Roman" pitchFamily="18" charset="0"/>
            </a:endParaRPr>
          </a:p>
        </p:txBody>
      </p:sp>
      <p:sp>
        <p:nvSpPr>
          <p:cNvPr id="3" name="Text Placeholder 2"/>
          <p:cNvSpPr>
            <a:spLocks noGrp="1"/>
          </p:cNvSpPr>
          <p:nvPr>
            <p:ph idx="1"/>
          </p:nvPr>
        </p:nvSpPr>
        <p:spPr>
          <a:xfrm>
            <a:off x="1295400" y="1828800"/>
            <a:ext cx="7498080" cy="3124200"/>
          </a:xfrm>
        </p:spPr>
        <p:txBody>
          <a:bodyPr>
            <a:normAutofit/>
          </a:bodyPr>
          <a:lstStyle/>
          <a:p>
            <a:pPr algn="just">
              <a:buNone/>
            </a:pPr>
            <a:r>
              <a:rPr lang="en-US" sz="2800" dirty="0" smtClean="0">
                <a:latin typeface="Times New Roman" pitchFamily="18" charset="0"/>
                <a:cs typeface="Times New Roman" pitchFamily="18" charset="0"/>
              </a:rPr>
              <a:t>	Bangladesh bank has published a guidelines on Internal control &amp; Compliance in Banks in February 2016. All banks operating in BD are bound to prepare their Internal Control &amp; Compliance Policy according to that guideline.</a:t>
            </a:r>
          </a:p>
          <a:p>
            <a:pPr algn="just">
              <a:buNone/>
            </a:pPr>
            <a:endParaRPr lang="en-US" sz="2000" dirty="0" smtClean="0">
              <a:latin typeface="Times New Roman" pitchFamily="18" charset="0"/>
              <a:cs typeface="Times New Roman" pitchFamily="18" charset="0"/>
            </a:endParaRPr>
          </a:p>
          <a:p>
            <a:endParaRPr lang="en-US" dirty="0"/>
          </a:p>
        </p:txBody>
      </p:sp>
    </p:spTree>
  </p:cSld>
  <p:clrMapOvr>
    <a:overrideClrMapping bg1="lt1" tx1="dk1" bg2="lt2" tx2="dk2" accent1="accent1" accent2="accent2" accent3="accent3" accent4="accent4" accent5="accent5" accent6="accent6" hlink="hlink" folHlink="folHlink"/>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228600"/>
            <a:ext cx="7772400" cy="609600"/>
          </a:xfrm>
        </p:spPr>
        <p:txBody>
          <a:bodyPr>
            <a:normAutofit fontScale="90000"/>
          </a:bodyPr>
          <a:lstStyle/>
          <a:p>
            <a:r>
              <a:rPr sz="3600" smtClean="0">
                <a:solidFill>
                  <a:schemeClr val="tx1">
                    <a:lumMod val="95000"/>
                  </a:schemeClr>
                </a:solidFill>
                <a:latin typeface="Calibri" pitchFamily="34" charset="0"/>
              </a:rPr>
              <a:t/>
            </a:r>
            <a:br>
              <a:rPr sz="3600" smtClean="0">
                <a:solidFill>
                  <a:schemeClr val="tx1">
                    <a:lumMod val="95000"/>
                  </a:schemeClr>
                </a:solidFill>
                <a:latin typeface="Calibri" pitchFamily="34" charset="0"/>
              </a:rPr>
            </a:br>
            <a:r>
              <a:rPr sz="3600" smtClean="0">
                <a:solidFill>
                  <a:schemeClr val="tx1">
                    <a:lumMod val="95000"/>
                  </a:schemeClr>
                </a:solidFill>
                <a:latin typeface="Calibri" pitchFamily="34" charset="0"/>
              </a:rPr>
              <a:t> Components of Internal Control System</a:t>
            </a:r>
            <a:endParaRPr lang="en-US" sz="3600" dirty="0">
              <a:solidFill>
                <a:schemeClr val="tx1">
                  <a:lumMod val="95000"/>
                </a:schemeClr>
              </a:solidFill>
            </a:endParaRPr>
          </a:p>
        </p:txBody>
      </p:sp>
      <p:sp>
        <p:nvSpPr>
          <p:cNvPr id="3" name="Text Placeholder 2"/>
          <p:cNvSpPr>
            <a:spLocks noGrp="1"/>
          </p:cNvSpPr>
          <p:nvPr>
            <p:ph type="body" idx="1"/>
          </p:nvPr>
        </p:nvSpPr>
        <p:spPr>
          <a:xfrm>
            <a:off x="530352" y="990600"/>
            <a:ext cx="8613648" cy="5486400"/>
          </a:xfrm>
        </p:spPr>
        <p:txBody>
          <a:bodyPr/>
          <a:lstStyle/>
          <a:p>
            <a:r>
              <a:rPr lang="en-US" sz="2400" dirty="0" smtClean="0">
                <a:solidFill>
                  <a:schemeClr val="tx1">
                    <a:lumMod val="95000"/>
                  </a:schemeClr>
                </a:solidFill>
                <a:latin typeface="Calibri" pitchFamily="34" charset="0"/>
              </a:rPr>
              <a:t>Control Environment Factors - Examples</a:t>
            </a:r>
            <a:endParaRPr lang="en-US" dirty="0"/>
          </a:p>
        </p:txBody>
      </p:sp>
      <p:graphicFrame>
        <p:nvGraphicFramePr>
          <p:cNvPr id="4" name="Table 3"/>
          <p:cNvGraphicFramePr>
            <a:graphicFrameLocks noGrp="1"/>
          </p:cNvGraphicFramePr>
          <p:nvPr/>
        </p:nvGraphicFramePr>
        <p:xfrm>
          <a:off x="228600" y="1447802"/>
          <a:ext cx="8763000" cy="5117845"/>
        </p:xfrm>
        <a:graphic>
          <a:graphicData uri="http://schemas.openxmlformats.org/drawingml/2006/table">
            <a:tbl>
              <a:tblPr firstRow="1" bandRow="1">
                <a:tableStyleId>{073A0DAA-6AF3-43AB-8588-CEC1D06C72B9}</a:tableStyleId>
              </a:tblPr>
              <a:tblGrid>
                <a:gridCol w="2971800"/>
                <a:gridCol w="5791200"/>
              </a:tblGrid>
              <a:tr h="3942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Factor </a:t>
                      </a:r>
                    </a:p>
                  </a:txBody>
                  <a:tcP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Arial" charset="0"/>
                        </a:rPr>
                        <a:t>Examples</a:t>
                      </a:r>
                    </a:p>
                  </a:txBody>
                  <a:tcP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tcPr>
                </a:tc>
              </a:tr>
              <a:tr h="6899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Arial" charset="0"/>
                        </a:rPr>
                        <a:t>Integrity and Ethical Values</a:t>
                      </a:r>
                    </a:p>
                  </a:txBody>
                  <a:tcP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Arial" charset="0"/>
                        </a:rPr>
                        <a:t>Are violators of Codes of Conduct or policy and procedures disciplined? </a:t>
                      </a:r>
                    </a:p>
                  </a:txBody>
                  <a:tcP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tcPr>
                </a:tc>
              </a:tr>
              <a:tr h="6449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Arial" charset="0"/>
                        </a:rPr>
                        <a:t>Commitment to competence</a:t>
                      </a:r>
                    </a:p>
                  </a:txBody>
                  <a:tcP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Arial" charset="0"/>
                        </a:rPr>
                        <a:t>Do employees receive candid, constructive feedback?</a:t>
                      </a:r>
                    </a:p>
                  </a:txBody>
                  <a:tcP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r>
              <a:tr h="9212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Arial" charset="0"/>
                        </a:rPr>
                        <a:t>Management’s philosophy and operating style</a:t>
                      </a:r>
                    </a:p>
                  </a:txBody>
                  <a:tcP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Arial" charset="0"/>
                        </a:rPr>
                        <a:t>Does management endorse performance-based management? Does management evaluate risks?</a:t>
                      </a:r>
                    </a:p>
                  </a:txBody>
                  <a:tcP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r>
              <a:tr h="3975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Arial" charset="0"/>
                        </a:rPr>
                        <a:t>Organizational structure</a:t>
                      </a:r>
                    </a:p>
                  </a:txBody>
                  <a:tcP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Arial" charset="0"/>
                        </a:rPr>
                        <a:t>Are there sufficient employees/managers for the work?</a:t>
                      </a:r>
                    </a:p>
                  </a:txBody>
                  <a:tcP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r>
              <a:tr h="6899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Arial" charset="0"/>
                        </a:rPr>
                        <a:t>Delegation of authority and responsibility</a:t>
                      </a:r>
                    </a:p>
                  </a:txBody>
                  <a:tcP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Arial" charset="0"/>
                        </a:rPr>
                        <a:t>Are delegations appropriate? With increased delegation, does management monitor results?</a:t>
                      </a:r>
                    </a:p>
                  </a:txBody>
                  <a:tcP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r>
              <a:tr h="6899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Arial" charset="0"/>
                        </a:rPr>
                        <a:t>Human capital policies and practices</a:t>
                      </a:r>
                    </a:p>
                  </a:txBody>
                  <a:tcP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Arial" charset="0"/>
                        </a:rPr>
                        <a:t>Is performance linked to goals and objectives in the strategic plan? </a:t>
                      </a:r>
                    </a:p>
                  </a:txBody>
                  <a:tcP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r>
              <a:tr h="6899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Arial" charset="0"/>
                        </a:rPr>
                        <a:t>Relationship with Oversight agencies</a:t>
                      </a:r>
                    </a:p>
                  </a:txBody>
                  <a:tcP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Arial" charset="0"/>
                        </a:rPr>
                        <a:t>Does the agency maintain close, good working relationships?</a:t>
                      </a:r>
                    </a:p>
                  </a:txBody>
                  <a:tcP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854952" cy="838200"/>
          </a:xfrm>
        </p:spPr>
        <p:txBody>
          <a:bodyPr>
            <a:noAutofit/>
          </a:bodyPr>
          <a:lstStyle/>
          <a:p>
            <a:pPr algn="ctr"/>
            <a:r>
              <a:rPr sz="2800" smtClean="0">
                <a:solidFill>
                  <a:schemeClr val="tx1"/>
                </a:solidFill>
                <a:latin typeface="Times New Roman" pitchFamily="18" charset="0"/>
                <a:cs typeface="Times New Roman" pitchFamily="18" charset="0"/>
              </a:rPr>
              <a:t>Components</a:t>
            </a:r>
            <a:r>
              <a:rPr sz="2800" smtClean="0">
                <a:solidFill>
                  <a:schemeClr val="tx1"/>
                </a:solidFill>
                <a:latin typeface="Calibri" pitchFamily="34" charset="0"/>
              </a:rPr>
              <a:t> of Internal Control System</a:t>
            </a:r>
            <a:br>
              <a:rPr sz="2800" smtClean="0">
                <a:solidFill>
                  <a:schemeClr val="tx1"/>
                </a:solidFill>
                <a:latin typeface="Calibri" pitchFamily="34" charset="0"/>
              </a:rPr>
            </a:br>
            <a:r>
              <a:rPr sz="2800" smtClean="0">
                <a:solidFill>
                  <a:schemeClr val="tx1"/>
                </a:solidFill>
                <a:latin typeface="Calibri" pitchFamily="34" charset="0"/>
              </a:rPr>
              <a:t>Risk </a:t>
            </a:r>
            <a:r>
              <a:rPr sz="2800" smtClean="0">
                <a:solidFill>
                  <a:schemeClr val="tx1"/>
                </a:solidFill>
                <a:latin typeface="Times New Roman" pitchFamily="18" charset="0"/>
                <a:cs typeface="Times New Roman" pitchFamily="18" charset="0"/>
              </a:rPr>
              <a:t>Assessment</a:t>
            </a:r>
            <a:r>
              <a:rPr sz="2800" smtClean="0">
                <a:solidFill>
                  <a:schemeClr val="tx1"/>
                </a:solidFill>
                <a:latin typeface="Calibri" pitchFamily="34" charset="0"/>
              </a:rPr>
              <a:t> – Risk Identification</a:t>
            </a:r>
            <a:endParaRPr lang="en-US" sz="2800" dirty="0">
              <a:solidFill>
                <a:schemeClr val="tx1"/>
              </a:solidFill>
            </a:endParaRPr>
          </a:p>
        </p:txBody>
      </p:sp>
      <p:sp>
        <p:nvSpPr>
          <p:cNvPr id="3" name="Text Placeholder 2"/>
          <p:cNvSpPr>
            <a:spLocks noGrp="1"/>
          </p:cNvSpPr>
          <p:nvPr>
            <p:ph type="body" idx="1"/>
          </p:nvPr>
        </p:nvSpPr>
        <p:spPr>
          <a:xfrm>
            <a:off x="2057400" y="2667000"/>
            <a:ext cx="6553200" cy="3733800"/>
          </a:xfrm>
        </p:spPr>
        <p:txBody>
          <a:bodyPr>
            <a:normAutofit fontScale="92500"/>
          </a:bodyPr>
          <a:lstStyle/>
          <a:p>
            <a:pPr>
              <a:lnSpc>
                <a:spcPct val="90000"/>
              </a:lnSpc>
              <a:buClr>
                <a:schemeClr val="tx1"/>
              </a:buClr>
            </a:pPr>
            <a:endParaRPr lang="en-US" sz="2400" dirty="0" smtClean="0">
              <a:latin typeface="Calibri" pitchFamily="34" charset="0"/>
            </a:endParaRPr>
          </a:p>
          <a:p>
            <a:pPr lvl="1">
              <a:lnSpc>
                <a:spcPct val="90000"/>
              </a:lnSpc>
              <a:buClr>
                <a:schemeClr val="tx1"/>
              </a:buClr>
              <a:buFont typeface="Arial" pitchFamily="34" charset="0"/>
              <a:buChar char="•"/>
            </a:pPr>
            <a:r>
              <a:rPr lang="en-US" sz="2400" dirty="0" smtClean="0">
                <a:solidFill>
                  <a:schemeClr val="accent6">
                    <a:lumMod val="50000"/>
                  </a:schemeClr>
                </a:solidFill>
                <a:latin typeface="Times New Roman" pitchFamily="18" charset="0"/>
                <a:cs typeface="Times New Roman" pitchFamily="18" charset="0"/>
              </a:rPr>
              <a:t>What could go wrong?</a:t>
            </a:r>
          </a:p>
          <a:p>
            <a:pPr lvl="1">
              <a:lnSpc>
                <a:spcPct val="90000"/>
              </a:lnSpc>
              <a:buClr>
                <a:schemeClr val="tx1"/>
              </a:buClr>
              <a:buFont typeface="Arial" pitchFamily="34" charset="0"/>
              <a:buChar char="•"/>
            </a:pPr>
            <a:r>
              <a:rPr lang="en-US" sz="2400" dirty="0" smtClean="0">
                <a:solidFill>
                  <a:schemeClr val="accent6">
                    <a:lumMod val="50000"/>
                  </a:schemeClr>
                </a:solidFill>
                <a:latin typeface="Times New Roman" pitchFamily="18" charset="0"/>
                <a:cs typeface="Times New Roman" pitchFamily="18" charset="0"/>
              </a:rPr>
              <a:t>How could we fail?</a:t>
            </a:r>
          </a:p>
          <a:p>
            <a:pPr lvl="1">
              <a:lnSpc>
                <a:spcPct val="90000"/>
              </a:lnSpc>
              <a:buClr>
                <a:schemeClr val="tx1"/>
              </a:buClr>
              <a:buFont typeface="Arial" pitchFamily="34" charset="0"/>
              <a:buChar char="•"/>
            </a:pPr>
            <a:r>
              <a:rPr lang="en-US" sz="2400" dirty="0" smtClean="0">
                <a:solidFill>
                  <a:schemeClr val="accent6">
                    <a:lumMod val="50000"/>
                  </a:schemeClr>
                </a:solidFill>
                <a:latin typeface="Times New Roman" pitchFamily="18" charset="0"/>
                <a:cs typeface="Times New Roman" pitchFamily="18" charset="0"/>
              </a:rPr>
              <a:t>What must go right for us to succeed?</a:t>
            </a:r>
          </a:p>
          <a:p>
            <a:pPr lvl="1">
              <a:lnSpc>
                <a:spcPct val="90000"/>
              </a:lnSpc>
              <a:buClr>
                <a:schemeClr val="tx1"/>
              </a:buClr>
              <a:buFont typeface="Arial" pitchFamily="34" charset="0"/>
              <a:buChar char="•"/>
            </a:pPr>
            <a:r>
              <a:rPr lang="en-US" sz="2400" dirty="0" smtClean="0">
                <a:solidFill>
                  <a:schemeClr val="accent6">
                    <a:lumMod val="50000"/>
                  </a:schemeClr>
                </a:solidFill>
                <a:latin typeface="Times New Roman" pitchFamily="18" charset="0"/>
                <a:cs typeface="Times New Roman" pitchFamily="18" charset="0"/>
              </a:rPr>
              <a:t>Where are we vulnerable?</a:t>
            </a:r>
          </a:p>
          <a:p>
            <a:pPr lvl="1">
              <a:lnSpc>
                <a:spcPct val="90000"/>
              </a:lnSpc>
              <a:buClr>
                <a:schemeClr val="tx1"/>
              </a:buClr>
              <a:buFont typeface="Arial" pitchFamily="34" charset="0"/>
              <a:buChar char="•"/>
            </a:pPr>
            <a:r>
              <a:rPr lang="en-US" sz="2400" dirty="0" smtClean="0">
                <a:solidFill>
                  <a:schemeClr val="accent6">
                    <a:lumMod val="50000"/>
                  </a:schemeClr>
                </a:solidFill>
                <a:latin typeface="Times New Roman" pitchFamily="18" charset="0"/>
                <a:cs typeface="Times New Roman" pitchFamily="18" charset="0"/>
              </a:rPr>
              <a:t>What assets do we need to protect?</a:t>
            </a:r>
          </a:p>
          <a:p>
            <a:pPr lvl="1">
              <a:lnSpc>
                <a:spcPct val="90000"/>
              </a:lnSpc>
              <a:buClr>
                <a:schemeClr val="tx1"/>
              </a:buClr>
              <a:buFont typeface="Arial" pitchFamily="34" charset="0"/>
              <a:buChar char="•"/>
            </a:pPr>
            <a:r>
              <a:rPr lang="en-US" sz="2400" dirty="0" smtClean="0">
                <a:solidFill>
                  <a:schemeClr val="accent6">
                    <a:lumMod val="50000"/>
                  </a:schemeClr>
                </a:solidFill>
                <a:latin typeface="Times New Roman" pitchFamily="18" charset="0"/>
                <a:cs typeface="Times New Roman" pitchFamily="18" charset="0"/>
              </a:rPr>
              <a:t>Do we have liquid assets or assets with alternative uses?</a:t>
            </a:r>
          </a:p>
          <a:p>
            <a:pPr lvl="1">
              <a:lnSpc>
                <a:spcPct val="90000"/>
              </a:lnSpc>
              <a:buClr>
                <a:schemeClr val="tx1"/>
              </a:buClr>
              <a:buFont typeface="Arial" pitchFamily="34" charset="0"/>
              <a:buChar char="•"/>
            </a:pPr>
            <a:r>
              <a:rPr lang="en-US" sz="2400" dirty="0" smtClean="0">
                <a:solidFill>
                  <a:schemeClr val="accent6">
                    <a:lumMod val="50000"/>
                  </a:schemeClr>
                </a:solidFill>
                <a:latin typeface="Times New Roman" pitchFamily="18" charset="0"/>
                <a:cs typeface="Times New Roman" pitchFamily="18" charset="0"/>
              </a:rPr>
              <a:t>How could someone steal from the organization?</a:t>
            </a:r>
          </a:p>
          <a:p>
            <a:pPr lvl="1">
              <a:lnSpc>
                <a:spcPct val="90000"/>
              </a:lnSpc>
              <a:buClr>
                <a:schemeClr val="tx1"/>
              </a:buClr>
              <a:buFont typeface="Arial" pitchFamily="34" charset="0"/>
              <a:buChar char="•"/>
            </a:pPr>
            <a:r>
              <a:rPr lang="en-US" sz="2400" dirty="0" smtClean="0">
                <a:solidFill>
                  <a:schemeClr val="accent6">
                    <a:lumMod val="50000"/>
                  </a:schemeClr>
                </a:solidFill>
                <a:latin typeface="Times New Roman" pitchFamily="18" charset="0"/>
                <a:cs typeface="Times New Roman" pitchFamily="18" charset="0"/>
              </a:rPr>
              <a:t>How could someone disrupt our operations?</a:t>
            </a:r>
          </a:p>
          <a:p>
            <a:endParaRPr lang="en-US"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solidFill>
                  <a:schemeClr val="tx1"/>
                </a:solidFill>
                <a:latin typeface="Times New Roman" pitchFamily="18" charset="0"/>
                <a:cs typeface="Times New Roman" pitchFamily="18" charset="0"/>
              </a:rPr>
              <a:t>Components of Internal Control System</a:t>
            </a:r>
            <a:br>
              <a:rPr lang="en-US" sz="2400" dirty="0" smtClean="0">
                <a:solidFill>
                  <a:schemeClr val="tx1"/>
                </a:solidFill>
                <a:latin typeface="Times New Roman" pitchFamily="18" charset="0"/>
                <a:cs typeface="Times New Roman" pitchFamily="18" charset="0"/>
              </a:rPr>
            </a:br>
            <a:r>
              <a:rPr lang="en-US" sz="2400" dirty="0" smtClean="0">
                <a:solidFill>
                  <a:schemeClr val="tx1"/>
                </a:solidFill>
                <a:latin typeface="Times New Roman" pitchFamily="18" charset="0"/>
                <a:cs typeface="Times New Roman" pitchFamily="18" charset="0"/>
              </a:rPr>
              <a:t>Risk Assessment-Risk Identification Methods</a:t>
            </a:r>
            <a:endParaRPr lang="en-US" sz="2400" dirty="0">
              <a:solidFill>
                <a:schemeClr val="tx1"/>
              </a:solidFill>
              <a:latin typeface="Times New Roman" pitchFamily="18" charset="0"/>
              <a:cs typeface="Times New Roman" pitchFamily="18" charset="0"/>
            </a:endParaRPr>
          </a:p>
        </p:txBody>
      </p:sp>
      <p:sp>
        <p:nvSpPr>
          <p:cNvPr id="3" name="Text Placeholder 2"/>
          <p:cNvSpPr>
            <a:spLocks noGrp="1"/>
          </p:cNvSpPr>
          <p:nvPr>
            <p:ph idx="1"/>
          </p:nvPr>
        </p:nvSpPr>
        <p:spPr>
          <a:xfrm>
            <a:off x="1447800" y="2362200"/>
            <a:ext cx="7239000" cy="3657600"/>
          </a:xfrm>
        </p:spPr>
        <p:txBody>
          <a:bodyPr>
            <a:normAutofit lnSpcReduction="10000"/>
          </a:bodyPr>
          <a:lstStyle/>
          <a:p>
            <a:pPr lvl="1">
              <a:buFont typeface="Wingdings" pitchFamily="2" charset="2"/>
              <a:buChar char="Ø"/>
            </a:pPr>
            <a:r>
              <a:rPr lang="en-US" sz="2400" dirty="0" smtClean="0">
                <a:solidFill>
                  <a:srgbClr val="7030A0"/>
                </a:solidFill>
                <a:latin typeface="Times New Roman" pitchFamily="18" charset="0"/>
                <a:cs typeface="Times New Roman" pitchFamily="18" charset="0"/>
              </a:rPr>
              <a:t>Management conferences</a:t>
            </a:r>
          </a:p>
          <a:p>
            <a:pPr lvl="1">
              <a:buFont typeface="Wingdings" pitchFamily="2" charset="2"/>
              <a:buChar char="Ø"/>
            </a:pPr>
            <a:r>
              <a:rPr lang="en-US" sz="2400" dirty="0" smtClean="0">
                <a:solidFill>
                  <a:srgbClr val="7030A0"/>
                </a:solidFill>
                <a:latin typeface="Times New Roman" pitchFamily="18" charset="0"/>
                <a:cs typeface="Times New Roman" pitchFamily="18" charset="0"/>
              </a:rPr>
              <a:t>Executive round tables</a:t>
            </a:r>
          </a:p>
          <a:p>
            <a:pPr lvl="1">
              <a:buFont typeface="Wingdings" pitchFamily="2" charset="2"/>
              <a:buChar char="Ø"/>
            </a:pPr>
            <a:r>
              <a:rPr lang="en-US" sz="2400" dirty="0" smtClean="0">
                <a:solidFill>
                  <a:srgbClr val="7030A0"/>
                </a:solidFill>
                <a:latin typeface="Times New Roman" pitchFamily="18" charset="0"/>
                <a:cs typeface="Times New Roman" pitchFamily="18" charset="0"/>
              </a:rPr>
              <a:t>Forecasting and strategic planning</a:t>
            </a:r>
          </a:p>
          <a:p>
            <a:pPr lvl="1">
              <a:buFont typeface="Wingdings" pitchFamily="2" charset="2"/>
              <a:buChar char="Ø"/>
            </a:pPr>
            <a:r>
              <a:rPr lang="en-US" sz="2400" dirty="0" smtClean="0">
                <a:solidFill>
                  <a:srgbClr val="7030A0"/>
                </a:solidFill>
                <a:latin typeface="Times New Roman" pitchFamily="18" charset="0"/>
                <a:cs typeface="Times New Roman" pitchFamily="18" charset="0"/>
              </a:rPr>
              <a:t>Consideration of findings from audits and other assessments</a:t>
            </a:r>
          </a:p>
          <a:p>
            <a:pPr lvl="1">
              <a:buFont typeface="Wingdings" pitchFamily="2" charset="2"/>
              <a:buChar char="Ø"/>
            </a:pPr>
            <a:r>
              <a:rPr lang="en-US" sz="2400" dirty="0" smtClean="0">
                <a:solidFill>
                  <a:srgbClr val="7030A0"/>
                </a:solidFill>
                <a:latin typeface="Times New Roman" pitchFamily="18" charset="0"/>
                <a:cs typeface="Times New Roman" pitchFamily="18" charset="0"/>
              </a:rPr>
              <a:t>Ensuring appropriate segregation of duties &amp; personnel to avoid conflicting responsibilities.</a:t>
            </a:r>
          </a:p>
          <a:p>
            <a:pPr lvl="1">
              <a:buFont typeface="Wingdings" pitchFamily="2" charset="2"/>
              <a:buChar char="Ø"/>
            </a:pPr>
            <a:r>
              <a:rPr lang="en-US" sz="2400" dirty="0" smtClean="0">
                <a:solidFill>
                  <a:srgbClr val="7030A0"/>
                </a:solidFill>
                <a:latin typeface="Times New Roman" pitchFamily="18" charset="0"/>
                <a:cs typeface="Times New Roman" pitchFamily="18" charset="0"/>
              </a:rPr>
              <a:t>Ensuring each employee their appropriate Job Description</a:t>
            </a:r>
          </a:p>
          <a:p>
            <a:endParaRPr lang="en-US" dirty="0"/>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docProps/app.xml><?xml version="1.0" encoding="utf-8"?>
<Properties xmlns="http://schemas.openxmlformats.org/officeDocument/2006/extended-properties" xmlns:vt="http://schemas.openxmlformats.org/officeDocument/2006/docPropsVTypes">
  <Template/>
  <TotalTime>1358</TotalTime>
  <Words>2449</Words>
  <Application>Microsoft Office PowerPoint</Application>
  <PresentationFormat>On-screen Show (4:3)</PresentationFormat>
  <Paragraphs>434</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Solstice</vt:lpstr>
      <vt:lpstr>Concept, Structure, Function And Defense Mechanism Of  Internal Control System in Bank and Risk related to ICC.</vt:lpstr>
      <vt:lpstr>  Understanding of Internal Control </vt:lpstr>
      <vt:lpstr>Why Internal Control?</vt:lpstr>
      <vt:lpstr>How it operates</vt:lpstr>
      <vt:lpstr>Weak Internal Control Increase Risk Through… </vt:lpstr>
      <vt:lpstr>Components of Internal Control System</vt:lpstr>
      <vt:lpstr>  Components of Internal Control System</vt:lpstr>
      <vt:lpstr>Components of Internal Control System Risk Assessment – Risk Identification</vt:lpstr>
      <vt:lpstr>Components of Internal Control System Risk Assessment-Risk Identification Methods</vt:lpstr>
      <vt:lpstr>Components of Internal Control System Risk Assessment – Risk Management</vt:lpstr>
      <vt:lpstr>Components of Internal Control System Control Activities – Example Control Activities</vt:lpstr>
      <vt:lpstr>Components of Internal Control System Control Activities – Factors to Consider</vt:lpstr>
      <vt:lpstr>Components of Internal Control System Information and Communication</vt:lpstr>
      <vt:lpstr>Components of Internal Control System Information and Communication</vt:lpstr>
      <vt:lpstr>Organization Structure of ICC Unit</vt:lpstr>
      <vt:lpstr>Process Guidelines</vt:lpstr>
      <vt:lpstr>Responsibilities Of the BoD of Bank</vt:lpstr>
      <vt:lpstr>Control Risk Assesment</vt:lpstr>
      <vt:lpstr>Audit Risk Components</vt:lpstr>
      <vt:lpstr>Components of Internal Control System Control Activities – Types of Controls</vt:lpstr>
      <vt:lpstr>Audit</vt:lpstr>
      <vt:lpstr>Compliance</vt:lpstr>
      <vt:lpstr>Monitoring &amp; Control Process</vt:lpstr>
      <vt:lpstr>Quarterly Operations Report Is Another Reporting Tool Used For Reviewing The Performance Of The Branches. There Are A Few Sub-sections Of This Tools Which Illustrate The Different Area Of Performance. These are the followings-    1. Policies, Procedures And Controls :   2.  Protection Of Valuable:   3. Proofs/ Verifications:   4.Personnel And Supervision:   5.Premises Management:   6.Performance/ Achievement:   7.Regulatory Compliance: </vt:lpstr>
      <vt:lpstr>Each branch under the control of Zonal Office will prepare four sets of QOR. Preserving one for office record, they will submit 3 (three) sets to the respective Zonal Office within 5th day of the next month of each quarter. Each Zonal Office will preserve one set for their own record and mail the original set to Head office and another set to Divisional Office at a lot with 10th day of the next month of each quarter. The branches under the direct control of Divisional Office will prepare 3 (three) sets of QOR. Retaining one set for office record they will submit 2 (two) sets to respective Divisional Office within 5th (five) day following each quarter. Divisional Office will submit the original set to Head Office within 10th day following each quarter and preserve one set as their office record.</vt:lpstr>
      <vt:lpstr>Internal Control Process: Quarterly Operation Report (QOR) is prepared based on following consideration: </vt:lpstr>
      <vt:lpstr>Internal Control Process: Quarterly Operation Report (QOR) is prepared based on following consideration: </vt:lpstr>
      <vt:lpstr>Internal Control Process: Quarterly Operation Report (QOR) is prepared based on following consideration: </vt:lpstr>
      <vt:lpstr>Internal Control Process: Quarterly Operation Report (QOR) is prepared based on following consideration: </vt:lpstr>
      <vt:lpstr>Slide 30</vt:lpstr>
      <vt:lpstr>Slide 31</vt:lpstr>
      <vt:lpstr>Daily reporting includes: </vt:lpstr>
      <vt:lpstr>Weekly Reporting Includes:  1.Weekly Statement 2.Ledger Balancing 3.TT and MT 4.Instrument Collection 5.Suspense A/c 6.Security of the premises (Personnel Movement) 7.Certificate of Branch Head</vt:lpstr>
      <vt:lpstr>Internal Control Process: Departmental Control Function Check List (DCFCL) </vt:lpstr>
      <vt:lpstr>Internal Control Process: Departmental Control Function Check List (DCFCL)</vt:lpstr>
      <vt:lpstr>Internal Control Process: Departmental Control Function Check List (DCFCL)</vt:lpstr>
      <vt:lpstr>Internal Control Process: Internal Control Process: Loan Documentation Check List</vt:lpstr>
      <vt:lpstr>Internal Control Process: Internal Control Process: Loan Documentation Check List</vt:lpstr>
      <vt:lpstr>Internal Control Process: Internal Control Process: Loan Documentation Check List</vt:lpstr>
      <vt:lpstr>Internal Control Process: Internal Control Process: Loan Documentation Check List</vt:lpstr>
      <vt:lpstr>Internal Control Process: Self Assessment of Anti-Fraud Internal Controls Report</vt:lpstr>
      <vt:lpstr>Internal Control Process: Branch Grading According to Risk</vt:lpstr>
      <vt:lpstr>Internal Control Process: Branch Grading According to Risk</vt:lpstr>
      <vt:lpstr>Internal Control Process: Branch Grading According to Risk</vt:lpstr>
      <vt:lpstr>Internal Control Process: Branch Grading According to Risk</vt:lpstr>
      <vt:lpstr>Internal Control Process: Branch Grading According to Risk</vt:lpstr>
      <vt:lpstr>Internal Control Process: Branch Grading According to Risk</vt:lpstr>
      <vt:lpstr>Internal Control - Recap</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Control and Compliance: DCFCL,QOR, LDCL, Internal Auditing and Compliance</dc:title>
  <dc:creator>DELL</dc:creator>
  <cp:lastModifiedBy>A.U.M Manna Bhuiyan</cp:lastModifiedBy>
  <cp:revision>250</cp:revision>
  <dcterms:created xsi:type="dcterms:W3CDTF">2006-08-16T00:00:00Z</dcterms:created>
  <dcterms:modified xsi:type="dcterms:W3CDTF">2024-01-13T03:14:44Z</dcterms:modified>
  <cp:contentStatus/>
</cp:coreProperties>
</file>