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85" r:id="rId2"/>
    <p:sldId id="286" r:id="rId3"/>
    <p:sldId id="287" r:id="rId4"/>
    <p:sldId id="288" r:id="rId5"/>
    <p:sldId id="289" r:id="rId6"/>
    <p:sldId id="290" r:id="rId7"/>
    <p:sldId id="291" r:id="rId8"/>
    <p:sldId id="292" r:id="rId9"/>
    <p:sldId id="293" r:id="rId10"/>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80" r:id="rId30"/>
    <p:sldId id="281" r:id="rId31"/>
    <p:sldId id="282" r:id="rId32"/>
    <p:sldId id="283" r:id="rId33"/>
    <p:sldId id="284" r:id="rId34"/>
    <p:sldId id="275" r:id="rId35"/>
    <p:sldId id="276" r:id="rId36"/>
    <p:sldId id="277" r:id="rId37"/>
    <p:sldId id="278" r:id="rId38"/>
    <p:sldId id="279"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76" y="1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C451ECE9-98CC-4BF8-B8B7-61BDC368C552}" type="datetimeFigureOut">
              <a:rPr lang="en-US" smtClean="0"/>
              <a:pPr/>
              <a:t>7/24/2023</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51ECE9-98CC-4BF8-B8B7-61BDC368C552}" type="datetimeFigureOut">
              <a:rPr lang="en-US" smtClean="0"/>
              <a:pPr/>
              <a:t>7/24/2023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C451ECE9-98CC-4BF8-B8B7-61BDC368C552}" type="datetimeFigureOut">
              <a:rPr lang="en-US" smtClean="0"/>
              <a:pPr/>
              <a:t>7/24/2023</a:t>
            </a:fld>
            <a:endParaRPr lang="en-US"/>
          </a:p>
        </p:txBody>
      </p:sp>
      <p:sp>
        <p:nvSpPr>
          <p:cNvPr id="5" name="Footer Placeholder 4"/>
          <p:cNvSpPr>
            <a:spLocks noGrp="1"/>
          </p:cNvSpPr>
          <p:nvPr>
            <p:ph type="ftr" sz="quarter" idx="11"/>
          </p:nvPr>
        </p:nvSpPr>
        <p:spPr>
          <a:xfrm>
            <a:off x="609600" y="6556248"/>
            <a:ext cx="4876800" cy="228600"/>
          </a:xfrm>
        </p:spPr>
        <p:txBody>
          <a:bodyPr/>
          <a:lstStyle>
            <a:extLst/>
          </a:lstStyle>
          <a:p>
            <a:endParaRPr lang="en-US"/>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51ECE9-98CC-4BF8-B8B7-61BDC368C552}" type="datetimeFigureOut">
              <a:rPr lang="en-US" smtClean="0"/>
              <a:pPr/>
              <a:t>7/24/2023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C451ECE9-98CC-4BF8-B8B7-61BDC368C552}" type="datetimeFigureOut">
              <a:rPr lang="en-US" smtClean="0"/>
              <a:pPr/>
              <a:t>7/24/2023</a:t>
            </a:fld>
            <a:endParaRPr lang="en-US"/>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8603" y="6555112"/>
            <a:ext cx="784448" cy="228600"/>
          </a:xfrm>
        </p:spPr>
        <p:txBody>
          <a:bodyPr/>
          <a:lstStyle>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451ECE9-98CC-4BF8-B8B7-61BDC368C552}" type="datetimeFigureOut">
              <a:rPr lang="en-US" smtClean="0"/>
              <a:pPr/>
              <a:t>7/24/2023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451ECE9-98CC-4BF8-B8B7-61BDC368C552}" type="datetimeFigureOut">
              <a:rPr lang="en-US" smtClean="0"/>
              <a:pPr/>
              <a:t>7/24/2023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451ECE9-98CC-4BF8-B8B7-61BDC368C552}" type="datetimeFigureOut">
              <a:rPr lang="en-US" smtClean="0"/>
              <a:pPr/>
              <a:t>7/24/2023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451ECE9-98CC-4BF8-B8B7-61BDC368C552}" type="datetimeFigureOut">
              <a:rPr lang="en-US" smtClean="0"/>
              <a:pPr/>
              <a:t>7/24/2023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451ECE9-98CC-4BF8-B8B7-61BDC368C552}" type="datetimeFigureOut">
              <a:rPr lang="en-US" smtClean="0"/>
              <a:pPr/>
              <a:t>7/24/2023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DBA87B-E716-4329-A1CB-0E471CBFBE7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451ECE9-98CC-4BF8-B8B7-61BDC368C552}" type="datetimeFigureOut">
              <a:rPr lang="en-US" smtClean="0"/>
              <a:pPr/>
              <a:t>7/24/2023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DBA87B-E716-4329-A1CB-0E471CBFBE7F}" type="slidenum">
              <a:rPr lang="en-US" smtClean="0"/>
              <a:pPr/>
              <a:t>‹#›</a:t>
            </a:fld>
            <a:endParaRPr lang="en-US"/>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C451ECE9-98CC-4BF8-B8B7-61BDC368C552}" type="datetimeFigureOut">
              <a:rPr lang="en-US" smtClean="0"/>
              <a:pPr/>
              <a:t>7/24/2023</a:t>
            </a:fld>
            <a:endParaRPr lang="en-US"/>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CDBA87B-E716-4329-A1CB-0E471CBFBE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r>
              <a:rPr lang="en-US" sz="3600" dirty="0" smtClean="0">
                <a:latin typeface="Rockwell" panose="02060603020205020403" pitchFamily="18" charset="0"/>
              </a:rPr>
              <a:t>Loan Classification and Provisioning</a:t>
            </a:r>
            <a:endParaRPr lang="en-US" sz="3600" dirty="0">
              <a:latin typeface="Rockwell" panose="02060603020205020403" pitchFamily="18" charset="0"/>
            </a:endParaRPr>
          </a:p>
        </p:txBody>
      </p:sp>
      <p:sp>
        <p:nvSpPr>
          <p:cNvPr id="3" name="Subtitle 2"/>
          <p:cNvSpPr>
            <a:spLocks noGrp="1"/>
          </p:cNvSpPr>
          <p:nvPr>
            <p:ph type="subTitle" idx="1"/>
          </p:nvPr>
        </p:nvSpPr>
        <p:spPr>
          <a:xfrm>
            <a:off x="4472589" y="2263515"/>
            <a:ext cx="6819704" cy="2377597"/>
          </a:xfrm>
          <a:noFill/>
        </p:spPr>
        <p:txBody>
          <a:bodyPr anchor="ctr" anchorCtr="1">
            <a:normAutofit/>
          </a:bodyPr>
          <a:lstStyle/>
          <a:p>
            <a:pPr algn="l"/>
            <a:r>
              <a:rPr lang="en-US" dirty="0" smtClean="0">
                <a:effectLst>
                  <a:outerShdw blurRad="50800" dist="38100" dir="18900000" algn="bl" rotWithShape="0">
                    <a:prstClr val="black">
                      <a:alpha val="40000"/>
                    </a:prstClr>
                  </a:outerShdw>
                </a:effectLst>
                <a:latin typeface="Rockwell" panose="02060603020205020403" pitchFamily="18" charset="0"/>
              </a:rPr>
              <a:t>Md. </a:t>
            </a:r>
            <a:r>
              <a:rPr lang="en-US" dirty="0" err="1" smtClean="0">
                <a:effectLst>
                  <a:outerShdw blurRad="50800" dist="38100" dir="18900000" algn="bl" rotWithShape="0">
                    <a:prstClr val="black">
                      <a:alpha val="40000"/>
                    </a:prstClr>
                  </a:outerShdw>
                </a:effectLst>
                <a:latin typeface="Rockwell" panose="02060603020205020403" pitchFamily="18" charset="0"/>
              </a:rPr>
              <a:t>Shahidur</a:t>
            </a:r>
            <a:r>
              <a:rPr lang="en-US" dirty="0" smtClean="0">
                <a:effectLst>
                  <a:outerShdw blurRad="50800" dist="38100" dir="18900000" algn="bl" rotWithShape="0">
                    <a:prstClr val="black">
                      <a:alpha val="40000"/>
                    </a:prstClr>
                  </a:outerShdw>
                </a:effectLst>
                <a:latin typeface="Rockwell" panose="02060603020205020403" pitchFamily="18" charset="0"/>
              </a:rPr>
              <a:t> </a:t>
            </a:r>
            <a:r>
              <a:rPr lang="en-US" dirty="0" err="1" smtClean="0">
                <a:effectLst>
                  <a:outerShdw blurRad="50800" dist="38100" dir="18900000" algn="bl" rotWithShape="0">
                    <a:prstClr val="black">
                      <a:alpha val="40000"/>
                    </a:prstClr>
                  </a:outerShdw>
                </a:effectLst>
                <a:latin typeface="Rockwell" panose="02060603020205020403" pitchFamily="18" charset="0"/>
              </a:rPr>
              <a:t>Rahman</a:t>
            </a:r>
            <a:endParaRPr lang="en-US" dirty="0" smtClean="0">
              <a:effectLst>
                <a:outerShdw blurRad="50800" dist="38100" dir="18900000" algn="bl" rotWithShape="0">
                  <a:prstClr val="black">
                    <a:alpha val="40000"/>
                  </a:prstClr>
                </a:outerShdw>
              </a:effectLst>
              <a:latin typeface="Rockwell" panose="02060603020205020403" pitchFamily="18" charset="0"/>
            </a:endParaRPr>
          </a:p>
          <a:p>
            <a:pPr algn="l"/>
            <a:r>
              <a:rPr lang="en-US" dirty="0" smtClean="0">
                <a:effectLst>
                  <a:outerShdw blurRad="50800" dist="38100" dir="18900000" algn="bl" rotWithShape="0">
                    <a:prstClr val="black">
                      <a:alpha val="40000"/>
                    </a:prstClr>
                  </a:outerShdw>
                </a:effectLst>
                <a:latin typeface="Rockwell" panose="02060603020205020403" pitchFamily="18" charset="0"/>
              </a:rPr>
              <a:t>Deputy General Manager</a:t>
            </a:r>
          </a:p>
          <a:p>
            <a:pPr algn="l"/>
            <a:r>
              <a:rPr lang="en-US" dirty="0" smtClean="0">
                <a:effectLst>
                  <a:outerShdw blurRad="50800" dist="38100" dir="18900000" algn="bl" rotWithShape="0">
                    <a:prstClr val="black">
                      <a:alpha val="40000"/>
                    </a:prstClr>
                  </a:outerShdw>
                </a:effectLst>
                <a:latin typeface="Rockwell" panose="02060603020205020403" pitchFamily="18" charset="0"/>
              </a:rPr>
              <a:t>Establishment and </a:t>
            </a:r>
            <a:r>
              <a:rPr lang="en-US" dirty="0" smtClean="0">
                <a:effectLst>
                  <a:outerShdw blurRad="50800" dist="38100" dir="18900000" algn="bl" rotWithShape="0">
                    <a:prstClr val="black">
                      <a:alpha val="40000"/>
                    </a:prstClr>
                  </a:outerShdw>
                </a:effectLst>
                <a:latin typeface="Rockwell" panose="02060603020205020403" pitchFamily="18" charset="0"/>
              </a:rPr>
              <a:t>W</a:t>
            </a:r>
            <a:r>
              <a:rPr lang="en-US" dirty="0" smtClean="0">
                <a:effectLst>
                  <a:outerShdw blurRad="50800" dist="38100" dir="18900000" algn="bl" rotWithShape="0">
                    <a:prstClr val="black">
                      <a:alpha val="40000"/>
                    </a:prstClr>
                  </a:outerShdw>
                </a:effectLst>
                <a:latin typeface="Rockwell" panose="02060603020205020403" pitchFamily="18" charset="0"/>
              </a:rPr>
              <a:t>elfare Division</a:t>
            </a:r>
          </a:p>
          <a:p>
            <a:pPr algn="l"/>
            <a:r>
              <a:rPr lang="en-US" dirty="0" err="1" smtClean="0">
                <a:effectLst>
                  <a:outerShdw blurRad="50800" dist="38100" dir="18900000" algn="bl" rotWithShape="0">
                    <a:prstClr val="black">
                      <a:alpha val="40000"/>
                    </a:prstClr>
                  </a:outerShdw>
                </a:effectLst>
                <a:latin typeface="Rockwell" panose="02060603020205020403" pitchFamily="18" charset="0"/>
              </a:rPr>
              <a:t>Rupali</a:t>
            </a:r>
            <a:r>
              <a:rPr lang="en-US" dirty="0" smtClean="0">
                <a:effectLst>
                  <a:outerShdw blurRad="50800" dist="38100" dir="18900000" algn="bl" rotWithShape="0">
                    <a:prstClr val="black">
                      <a:alpha val="40000"/>
                    </a:prstClr>
                  </a:outerShdw>
                </a:effectLst>
                <a:latin typeface="Rockwell" panose="02060603020205020403" pitchFamily="18" charset="0"/>
              </a:rPr>
              <a:t> Bank limited.</a:t>
            </a:r>
            <a:endParaRPr lang="en-US" dirty="0" smtClean="0">
              <a:effectLst>
                <a:outerShdw blurRad="50800" dist="38100" dir="18900000" algn="bl" rotWithShape="0">
                  <a:prstClr val="black">
                    <a:alpha val="40000"/>
                  </a:prstClr>
                </a:outerShdw>
              </a:effectLst>
              <a:latin typeface="Rockwell" panose="02060603020205020403" pitchFamily="18" charset="0"/>
            </a:endParaRPr>
          </a:p>
        </p:txBody>
      </p:sp>
    </p:spTree>
    <p:extLst>
      <p:ext uri="{BB962C8B-B14F-4D97-AF65-F5344CB8AC3E}">
        <p14:creationId xmlns:p14="http://schemas.microsoft.com/office/powerpoint/2010/main" xmlns="" val="37373681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chorCtr="1">
            <a:normAutofit fontScale="90000"/>
          </a:bodyPr>
          <a:lstStyle/>
          <a:p>
            <a:r>
              <a:rPr lang="en-US" dirty="0" smtClean="0">
                <a:latin typeface="Rockwell" panose="02060603020205020403" pitchFamily="18" charset="0"/>
              </a:rPr>
              <a:t>Loan Classification and provisioning</a:t>
            </a:r>
            <a:endParaRPr lang="en-US" dirty="0">
              <a:latin typeface="Rockwell" panose="02060603020205020403" pitchFamily="18" charset="0"/>
            </a:endParaRPr>
          </a:p>
        </p:txBody>
      </p:sp>
      <p:sp>
        <p:nvSpPr>
          <p:cNvPr id="5" name="Content Placeholder 4"/>
          <p:cNvSpPr>
            <a:spLocks noGrp="1"/>
          </p:cNvSpPr>
          <p:nvPr>
            <p:ph sz="half" idx="1"/>
          </p:nvPr>
        </p:nvSpPr>
        <p:spPr/>
        <p:txBody>
          <a:bodyPr>
            <a:normAutofit/>
          </a:bodyPr>
          <a:lstStyle/>
          <a:p>
            <a:r>
              <a:rPr lang="en-US" sz="4800" b="1" dirty="0">
                <a:latin typeface="Rockwell" panose="02060603020205020403" pitchFamily="18" charset="0"/>
              </a:rPr>
              <a:t>Loan Status </a:t>
            </a:r>
            <a:endParaRPr lang="en-US" sz="4800" dirty="0">
              <a:latin typeface="Rockwell" panose="02060603020205020403" pitchFamily="18" charset="0"/>
            </a:endParaRPr>
          </a:p>
        </p:txBody>
      </p:sp>
      <p:sp>
        <p:nvSpPr>
          <p:cNvPr id="6" name="Content Placeholder 5"/>
          <p:cNvSpPr>
            <a:spLocks noGrp="1"/>
          </p:cNvSpPr>
          <p:nvPr>
            <p:ph sz="half" idx="2"/>
          </p:nvPr>
        </p:nvSpPr>
        <p:spPr/>
        <p:txBody>
          <a:bodyPr anchor="t"/>
          <a:lstStyle/>
          <a:p>
            <a:pPr lvl="0"/>
            <a:r>
              <a:rPr lang="en-US" sz="3600" dirty="0" smtClean="0">
                <a:latin typeface="Rockwell" panose="02060603020205020403" pitchFamily="18" charset="0"/>
              </a:rPr>
              <a:t>Unclassified</a:t>
            </a:r>
            <a:endParaRPr lang="en-US" dirty="0" smtClean="0">
              <a:latin typeface="Rockwell" panose="02060603020205020403" pitchFamily="18" charset="0"/>
              <a:sym typeface="Symbol" panose="05050102010706020507" pitchFamily="18" charset="2"/>
            </a:endParaRPr>
          </a:p>
          <a:p>
            <a:pPr marL="0" indent="0">
              <a:buNone/>
            </a:pPr>
            <a:endParaRPr lang="en-US" dirty="0">
              <a:latin typeface="Rockwell" panose="02060603020205020403" pitchFamily="18" charset="0"/>
              <a:sym typeface="Symbol" panose="05050102010706020507" pitchFamily="18" charset="2"/>
            </a:endParaRPr>
          </a:p>
          <a:p>
            <a:r>
              <a:rPr lang="en-US" sz="2000" dirty="0" smtClean="0">
                <a:latin typeface="Rockwell" panose="02060603020205020403" pitchFamily="18" charset="0"/>
                <a:sym typeface="Symbol" panose="05050102010706020507" pitchFamily="18" charset="2"/>
              </a:rPr>
              <a:t></a:t>
            </a:r>
            <a:r>
              <a:rPr lang="en-US" sz="2000" dirty="0" smtClean="0">
                <a:latin typeface="Rockwell" panose="02060603020205020403" pitchFamily="18" charset="0"/>
              </a:rPr>
              <a:t> </a:t>
            </a:r>
            <a:r>
              <a:rPr lang="en-US" sz="2000" dirty="0">
                <a:latin typeface="Rockwell" panose="02060603020205020403" pitchFamily="18" charset="0"/>
              </a:rPr>
              <a:t>Standard</a:t>
            </a:r>
          </a:p>
          <a:p>
            <a:endParaRPr lang="en-US" dirty="0" smtClean="0">
              <a:latin typeface="Rockwell" panose="02060603020205020403" pitchFamily="18" charset="0"/>
              <a:sym typeface="Symbol" panose="05050102010706020507" pitchFamily="18" charset="2"/>
            </a:endParaRPr>
          </a:p>
          <a:p>
            <a:r>
              <a:rPr lang="en-US" sz="2000" dirty="0" smtClean="0">
                <a:latin typeface="Rockwell" panose="02060603020205020403" pitchFamily="18" charset="0"/>
                <a:sym typeface="Symbol" panose="05050102010706020507" pitchFamily="18" charset="2"/>
              </a:rPr>
              <a:t></a:t>
            </a:r>
            <a:r>
              <a:rPr lang="en-US" sz="2000" dirty="0" smtClean="0">
                <a:latin typeface="Rockwell" panose="02060603020205020403" pitchFamily="18" charset="0"/>
              </a:rPr>
              <a:t> </a:t>
            </a:r>
            <a:r>
              <a:rPr lang="en-US" sz="2000" dirty="0">
                <a:latin typeface="Rockwell" panose="02060603020205020403" pitchFamily="18" charset="0"/>
              </a:rPr>
              <a:t>Special Mention Account (SMA)</a:t>
            </a:r>
          </a:p>
          <a:p>
            <a:endParaRPr lang="en-US" dirty="0">
              <a:latin typeface="Rockwell" panose="02060603020205020403" pitchFamily="18" charset="0"/>
            </a:endParaRPr>
          </a:p>
        </p:txBody>
      </p:sp>
    </p:spTree>
    <p:extLst>
      <p:ext uri="{BB962C8B-B14F-4D97-AF65-F5344CB8AC3E}">
        <p14:creationId xmlns:p14="http://schemas.microsoft.com/office/powerpoint/2010/main" xmlns="" val="109633366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chorCtr="1">
            <a:normAutofit fontScale="90000"/>
          </a:bodyPr>
          <a:lstStyle/>
          <a:p>
            <a:r>
              <a:rPr lang="en-US" dirty="0" smtClean="0">
                <a:latin typeface="Rockwell" panose="02060603020205020403" pitchFamily="18" charset="0"/>
              </a:rPr>
              <a:t>Loan Classification and provisioning</a:t>
            </a:r>
            <a:endParaRPr lang="en-US" dirty="0">
              <a:latin typeface="Rockwell" panose="02060603020205020403" pitchFamily="18" charset="0"/>
            </a:endParaRPr>
          </a:p>
        </p:txBody>
      </p:sp>
      <p:sp>
        <p:nvSpPr>
          <p:cNvPr id="5" name="Content Placeholder 4"/>
          <p:cNvSpPr>
            <a:spLocks noGrp="1"/>
          </p:cNvSpPr>
          <p:nvPr>
            <p:ph sz="half" idx="1"/>
          </p:nvPr>
        </p:nvSpPr>
        <p:spPr/>
        <p:txBody>
          <a:bodyPr>
            <a:normAutofit/>
          </a:bodyPr>
          <a:lstStyle/>
          <a:p>
            <a:r>
              <a:rPr lang="en-US" sz="4800" b="1" dirty="0">
                <a:latin typeface="Rockwell" panose="02060603020205020403" pitchFamily="18" charset="0"/>
              </a:rPr>
              <a:t>Loan Status </a:t>
            </a:r>
            <a:endParaRPr lang="en-US" sz="4800" dirty="0">
              <a:latin typeface="Rockwell" panose="02060603020205020403" pitchFamily="18" charset="0"/>
            </a:endParaRPr>
          </a:p>
        </p:txBody>
      </p:sp>
      <p:sp>
        <p:nvSpPr>
          <p:cNvPr id="6" name="Content Placeholder 5"/>
          <p:cNvSpPr>
            <a:spLocks noGrp="1"/>
          </p:cNvSpPr>
          <p:nvPr>
            <p:ph sz="half" idx="2"/>
          </p:nvPr>
        </p:nvSpPr>
        <p:spPr/>
        <p:txBody>
          <a:bodyPr anchor="t"/>
          <a:lstStyle/>
          <a:p>
            <a:pPr lvl="0"/>
            <a:r>
              <a:rPr lang="en-US" sz="3600" dirty="0">
                <a:latin typeface="Rockwell" panose="02060603020205020403" pitchFamily="18" charset="0"/>
              </a:rPr>
              <a:t>Classified</a:t>
            </a:r>
          </a:p>
          <a:p>
            <a:endParaRPr lang="en-US" dirty="0" smtClean="0">
              <a:sym typeface="Symbol" panose="05050102010706020507" pitchFamily="18" charset="2"/>
            </a:endParaRPr>
          </a:p>
          <a:p>
            <a:r>
              <a:rPr lang="en-US" sz="2000" dirty="0" smtClean="0">
                <a:latin typeface="Rockwell" panose="02060603020205020403" pitchFamily="18" charset="0"/>
                <a:sym typeface="Symbol" panose="05050102010706020507" pitchFamily="18" charset="2"/>
              </a:rPr>
              <a:t></a:t>
            </a:r>
            <a:r>
              <a:rPr lang="en-US" sz="2000" dirty="0" smtClean="0">
                <a:latin typeface="Rockwell" panose="02060603020205020403" pitchFamily="18" charset="0"/>
              </a:rPr>
              <a:t> </a:t>
            </a:r>
            <a:r>
              <a:rPr lang="en-US" sz="2000" dirty="0">
                <a:latin typeface="Rockwell" panose="02060603020205020403" pitchFamily="18" charset="0"/>
              </a:rPr>
              <a:t>Sub-Standard – SS</a:t>
            </a:r>
          </a:p>
          <a:p>
            <a:r>
              <a:rPr lang="en-US" sz="2000" dirty="0">
                <a:latin typeface="Rockwell" panose="02060603020205020403" pitchFamily="18" charset="0"/>
                <a:sym typeface="Symbol" panose="05050102010706020507" pitchFamily="18" charset="2"/>
              </a:rPr>
              <a:t></a:t>
            </a:r>
            <a:r>
              <a:rPr lang="en-US" sz="2000" dirty="0">
                <a:latin typeface="Rockwell" panose="02060603020205020403" pitchFamily="18" charset="0"/>
              </a:rPr>
              <a:t> Doubtful - DF</a:t>
            </a:r>
          </a:p>
          <a:p>
            <a:r>
              <a:rPr lang="en-US" sz="2000" dirty="0">
                <a:latin typeface="Rockwell" panose="02060603020205020403" pitchFamily="18" charset="0"/>
                <a:sym typeface="Symbol" panose="05050102010706020507" pitchFamily="18" charset="2"/>
              </a:rPr>
              <a:t></a:t>
            </a:r>
            <a:r>
              <a:rPr lang="en-US" sz="2000" dirty="0">
                <a:latin typeface="Rockwell" panose="02060603020205020403" pitchFamily="18" charset="0"/>
              </a:rPr>
              <a:t> Bad/ Loss – BL </a:t>
            </a:r>
          </a:p>
          <a:p>
            <a:endParaRPr lang="en-US" dirty="0"/>
          </a:p>
        </p:txBody>
      </p:sp>
    </p:spTree>
    <p:extLst>
      <p:ext uri="{BB962C8B-B14F-4D97-AF65-F5344CB8AC3E}">
        <p14:creationId xmlns:p14="http://schemas.microsoft.com/office/powerpoint/2010/main" xmlns="" val="345259518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chorCtr="1">
            <a:normAutofit fontScale="90000"/>
          </a:bodyPr>
          <a:lstStyle/>
          <a:p>
            <a:r>
              <a:rPr lang="en-US" dirty="0" smtClean="0">
                <a:latin typeface="Rockwell" panose="02060603020205020403" pitchFamily="18" charset="0"/>
              </a:rPr>
              <a:t>Loan Classification and provisioning</a:t>
            </a:r>
            <a:endParaRPr lang="en-US" dirty="0">
              <a:latin typeface="Rockwell" panose="02060603020205020403" pitchFamily="18" charset="0"/>
            </a:endParaRPr>
          </a:p>
        </p:txBody>
      </p:sp>
      <p:sp>
        <p:nvSpPr>
          <p:cNvPr id="5" name="Content Placeholder 4"/>
          <p:cNvSpPr>
            <a:spLocks noGrp="1"/>
          </p:cNvSpPr>
          <p:nvPr>
            <p:ph sz="half" idx="1"/>
          </p:nvPr>
        </p:nvSpPr>
        <p:spPr/>
        <p:txBody>
          <a:bodyPr>
            <a:normAutofit/>
          </a:bodyPr>
          <a:lstStyle/>
          <a:p>
            <a:r>
              <a:rPr lang="en-US" sz="2400" b="1" dirty="0" smtClean="0">
                <a:latin typeface="Rockwell" panose="02060603020205020403" pitchFamily="18" charset="0"/>
              </a:rPr>
              <a:t> </a:t>
            </a:r>
            <a:r>
              <a:rPr lang="en-US" sz="2400" b="1" dirty="0">
                <a:latin typeface="Rockwell" panose="02060603020205020403" pitchFamily="18" charset="0"/>
              </a:rPr>
              <a:t>Basis for loan classification:</a:t>
            </a:r>
            <a:endParaRPr lang="en-US" sz="6000" dirty="0">
              <a:latin typeface="Rockwell" panose="02060603020205020403" pitchFamily="18" charset="0"/>
            </a:endParaRPr>
          </a:p>
        </p:txBody>
      </p:sp>
      <p:sp>
        <p:nvSpPr>
          <p:cNvPr id="6" name="Content Placeholder 5"/>
          <p:cNvSpPr>
            <a:spLocks noGrp="1"/>
          </p:cNvSpPr>
          <p:nvPr>
            <p:ph sz="half" idx="2"/>
          </p:nvPr>
        </p:nvSpPr>
        <p:spPr/>
        <p:txBody>
          <a:bodyPr anchor="t">
            <a:normAutofit/>
          </a:bodyPr>
          <a:lstStyle/>
          <a:p>
            <a:endParaRPr lang="en-US" sz="2000" dirty="0" smtClean="0">
              <a:latin typeface="Rockwell" panose="02060603020205020403" pitchFamily="18" charset="0"/>
            </a:endParaRPr>
          </a:p>
          <a:p>
            <a:endParaRPr lang="en-US" sz="2000" dirty="0">
              <a:latin typeface="Rockwell" panose="02060603020205020403" pitchFamily="18" charset="0"/>
            </a:endParaRPr>
          </a:p>
          <a:p>
            <a:r>
              <a:rPr lang="en-US" sz="2000" dirty="0" smtClean="0">
                <a:latin typeface="Rockwell" panose="02060603020205020403" pitchFamily="18" charset="0"/>
              </a:rPr>
              <a:t>a</a:t>
            </a:r>
            <a:r>
              <a:rPr lang="en-US" sz="2000" dirty="0">
                <a:latin typeface="Rockwell" panose="02060603020205020403" pitchFamily="18" charset="0"/>
              </a:rPr>
              <a:t>) Objective Criteria.</a:t>
            </a:r>
          </a:p>
          <a:p>
            <a:endParaRPr lang="en-US" sz="2000" dirty="0" smtClean="0">
              <a:latin typeface="Rockwell" panose="02060603020205020403" pitchFamily="18" charset="0"/>
            </a:endParaRPr>
          </a:p>
          <a:p>
            <a:endParaRPr lang="en-US" sz="2000" dirty="0">
              <a:latin typeface="Rockwell" panose="02060603020205020403" pitchFamily="18" charset="0"/>
            </a:endParaRPr>
          </a:p>
          <a:p>
            <a:r>
              <a:rPr lang="en-US" sz="2000" dirty="0" smtClean="0">
                <a:latin typeface="Rockwell" panose="02060603020205020403" pitchFamily="18" charset="0"/>
              </a:rPr>
              <a:t>b</a:t>
            </a:r>
            <a:r>
              <a:rPr lang="en-US" sz="2000" dirty="0">
                <a:latin typeface="Rockwell" panose="02060603020205020403" pitchFamily="18" charset="0"/>
              </a:rPr>
              <a:t>) Qualitative Judgment Criteria</a:t>
            </a:r>
          </a:p>
        </p:txBody>
      </p:sp>
    </p:spTree>
    <p:extLst>
      <p:ext uri="{BB962C8B-B14F-4D97-AF65-F5344CB8AC3E}">
        <p14:creationId xmlns:p14="http://schemas.microsoft.com/office/powerpoint/2010/main" xmlns="" val="345544860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182880"/>
            <a:ext cx="10131425" cy="1336431"/>
          </a:xfrm>
        </p:spPr>
        <p:txBody>
          <a:bodyPr anchor="ctr" anchorCtr="1"/>
          <a:lstStyle/>
          <a:p>
            <a:r>
              <a:rPr lang="en-US" dirty="0" smtClean="0">
                <a:latin typeface="Rockwell" panose="02060603020205020403" pitchFamily="18" charset="0"/>
              </a:rPr>
              <a:t>Past Due/ Over Due</a:t>
            </a:r>
            <a:endParaRPr lang="en-US" dirty="0">
              <a:latin typeface="Rockwell" panose="02060603020205020403" pitchFamily="18" charset="0"/>
            </a:endParaRPr>
          </a:p>
        </p:txBody>
      </p:sp>
      <p:sp>
        <p:nvSpPr>
          <p:cNvPr id="6" name="Content Placeholder 5"/>
          <p:cNvSpPr>
            <a:spLocks noGrp="1"/>
          </p:cNvSpPr>
          <p:nvPr>
            <p:ph idx="1"/>
          </p:nvPr>
        </p:nvSpPr>
        <p:spPr>
          <a:xfrm>
            <a:off x="685801" y="1674055"/>
            <a:ext cx="10131425" cy="4445391"/>
          </a:xfrm>
        </p:spPr>
        <p:txBody>
          <a:bodyPr>
            <a:normAutofit/>
          </a:bodyPr>
          <a:lstStyle/>
          <a:p>
            <a:r>
              <a:rPr lang="en-US" sz="2000" dirty="0" smtClean="0">
                <a:latin typeface="Rockwell" panose="02060603020205020403" pitchFamily="18" charset="0"/>
              </a:rPr>
              <a:t>1. </a:t>
            </a:r>
            <a:r>
              <a:rPr lang="en-US" sz="2000" dirty="0">
                <a:solidFill>
                  <a:srgbClr val="FF0000"/>
                </a:solidFill>
                <a:latin typeface="Rockwell" panose="02060603020205020403" pitchFamily="18" charset="0"/>
              </a:rPr>
              <a:t>Any </a:t>
            </a:r>
            <a:r>
              <a:rPr lang="en-US" sz="2000" b="1" dirty="0">
                <a:solidFill>
                  <a:srgbClr val="FF0000"/>
                </a:solidFill>
                <a:latin typeface="Rockwell" panose="02060603020205020403" pitchFamily="18" charset="0"/>
              </a:rPr>
              <a:t>Continuous Loan</a:t>
            </a:r>
            <a:r>
              <a:rPr lang="en-US" sz="2000" dirty="0">
                <a:solidFill>
                  <a:srgbClr val="FF0000"/>
                </a:solidFill>
                <a:latin typeface="Rockwell" panose="02060603020205020403" pitchFamily="18" charset="0"/>
              </a:rPr>
              <a:t> </a:t>
            </a:r>
            <a:r>
              <a:rPr lang="en-US" sz="2000" dirty="0">
                <a:latin typeface="Rockwell" panose="02060603020205020403" pitchFamily="18" charset="0"/>
              </a:rPr>
              <a:t>if not repaid/ renewed within the fixed expiry date for </a:t>
            </a:r>
            <a:r>
              <a:rPr lang="en-US" sz="2000" dirty="0" smtClean="0">
                <a:latin typeface="Rockwell" panose="02060603020205020403" pitchFamily="18" charset="0"/>
              </a:rPr>
              <a:t> 	repayment </a:t>
            </a:r>
            <a:r>
              <a:rPr lang="en-US" sz="2000" dirty="0">
                <a:latin typeface="Rockwell" panose="02060603020205020403" pitchFamily="18" charset="0"/>
              </a:rPr>
              <a:t>or </a:t>
            </a:r>
            <a:r>
              <a:rPr lang="en-US" sz="2000" dirty="0" smtClean="0">
                <a:latin typeface="Rockwell" panose="02060603020205020403" pitchFamily="18" charset="0"/>
              </a:rPr>
              <a:t> after </a:t>
            </a:r>
            <a:r>
              <a:rPr lang="en-US" sz="2000" dirty="0">
                <a:latin typeface="Rockwell" panose="02060603020205020403" pitchFamily="18" charset="0"/>
              </a:rPr>
              <a:t>the demand by the bank will be treated as past due / overdue from the </a:t>
            </a:r>
            <a:r>
              <a:rPr lang="en-US" sz="2000" dirty="0" smtClean="0">
                <a:latin typeface="Rockwell" panose="02060603020205020403" pitchFamily="18" charset="0"/>
              </a:rPr>
              <a:t>	following </a:t>
            </a:r>
            <a:r>
              <a:rPr lang="en-US" sz="2000" dirty="0">
                <a:latin typeface="Rockwell" panose="02060603020205020403" pitchFamily="18" charset="0"/>
              </a:rPr>
              <a:t>day of the </a:t>
            </a:r>
            <a:r>
              <a:rPr lang="en-US" sz="2000" dirty="0" smtClean="0">
                <a:latin typeface="Rockwell" panose="02060603020205020403" pitchFamily="18" charset="0"/>
              </a:rPr>
              <a:t>expiry </a:t>
            </a:r>
            <a:r>
              <a:rPr lang="en-US" sz="2000" dirty="0">
                <a:latin typeface="Rockwell" panose="02060603020205020403" pitchFamily="18" charset="0"/>
              </a:rPr>
              <a:t>date. </a:t>
            </a:r>
            <a:endParaRPr lang="en-US" sz="2000" dirty="0" smtClean="0">
              <a:latin typeface="Rockwell" panose="02060603020205020403" pitchFamily="18" charset="0"/>
            </a:endParaRPr>
          </a:p>
          <a:p>
            <a:r>
              <a:rPr lang="en-US" sz="2000" dirty="0" smtClean="0">
                <a:latin typeface="Rockwell" panose="02060603020205020403" pitchFamily="18" charset="0"/>
              </a:rPr>
              <a:t>2. </a:t>
            </a:r>
            <a:r>
              <a:rPr lang="en-US" sz="2000" dirty="0" smtClean="0">
                <a:solidFill>
                  <a:srgbClr val="FF0000"/>
                </a:solidFill>
                <a:latin typeface="Rockwell" panose="02060603020205020403" pitchFamily="18" charset="0"/>
              </a:rPr>
              <a:t>Any </a:t>
            </a:r>
            <a:r>
              <a:rPr lang="en-US" sz="2000" b="1" dirty="0">
                <a:solidFill>
                  <a:srgbClr val="FF0000"/>
                </a:solidFill>
                <a:latin typeface="Rockwell" panose="02060603020205020403" pitchFamily="18" charset="0"/>
              </a:rPr>
              <a:t>Demand Loan</a:t>
            </a:r>
            <a:r>
              <a:rPr lang="en-US" sz="2000" dirty="0">
                <a:solidFill>
                  <a:srgbClr val="FF0000"/>
                </a:solidFill>
                <a:latin typeface="Rockwell" panose="02060603020205020403" pitchFamily="18" charset="0"/>
              </a:rPr>
              <a:t> </a:t>
            </a:r>
            <a:r>
              <a:rPr lang="en-US" sz="2000" dirty="0">
                <a:latin typeface="Rockwell" panose="02060603020205020403" pitchFamily="18" charset="0"/>
              </a:rPr>
              <a:t>if not repaid within the fixed expiry date for repayment or </a:t>
            </a:r>
            <a:endParaRPr lang="en-US" sz="2000" dirty="0" smtClean="0">
              <a:latin typeface="Rockwell" panose="02060603020205020403" pitchFamily="18" charset="0"/>
            </a:endParaRPr>
          </a:p>
          <a:p>
            <a:pPr marL="0" indent="0">
              <a:buNone/>
            </a:pPr>
            <a:r>
              <a:rPr lang="en-US" sz="2000" dirty="0" smtClean="0">
                <a:latin typeface="Rockwell" panose="02060603020205020403" pitchFamily="18" charset="0"/>
              </a:rPr>
              <a:t>         after </a:t>
            </a:r>
            <a:r>
              <a:rPr lang="en-US" sz="2000" dirty="0">
                <a:latin typeface="Rockwell" panose="02060603020205020403" pitchFamily="18" charset="0"/>
              </a:rPr>
              <a:t>the demand by the bank will be treated as past due/overdue from the </a:t>
            </a:r>
            <a:r>
              <a:rPr lang="en-US" sz="2000" dirty="0" smtClean="0">
                <a:latin typeface="Rockwell" panose="02060603020205020403" pitchFamily="18" charset="0"/>
              </a:rPr>
              <a:t>	  	  following </a:t>
            </a:r>
            <a:r>
              <a:rPr lang="en-US" sz="2000" dirty="0">
                <a:latin typeface="Rockwell" panose="02060603020205020403" pitchFamily="18" charset="0"/>
              </a:rPr>
              <a:t>day of the </a:t>
            </a:r>
            <a:r>
              <a:rPr lang="en-US" sz="2000" dirty="0" smtClean="0">
                <a:latin typeface="Rockwell" panose="02060603020205020403" pitchFamily="18" charset="0"/>
              </a:rPr>
              <a:t>expiry </a:t>
            </a:r>
            <a:r>
              <a:rPr lang="en-US" sz="2000" dirty="0">
                <a:latin typeface="Rockwell" panose="02060603020205020403" pitchFamily="18" charset="0"/>
              </a:rPr>
              <a:t>date. </a:t>
            </a:r>
            <a:endParaRPr lang="en-US" sz="2000" dirty="0" smtClean="0">
              <a:latin typeface="Rockwell" panose="02060603020205020403" pitchFamily="18" charset="0"/>
            </a:endParaRPr>
          </a:p>
          <a:p>
            <a:pPr marL="0" indent="0">
              <a:buNone/>
            </a:pPr>
            <a:r>
              <a:rPr lang="en-US" sz="2000" dirty="0" smtClean="0">
                <a:solidFill>
                  <a:srgbClr val="FF0000"/>
                </a:solidFill>
                <a:latin typeface="Rockwell" panose="02060603020205020403" pitchFamily="18" charset="0"/>
              </a:rPr>
              <a:t>      </a:t>
            </a:r>
            <a:r>
              <a:rPr lang="en-US" sz="2400" dirty="0" smtClean="0">
                <a:solidFill>
                  <a:srgbClr val="FF0000"/>
                </a:solidFill>
                <a:latin typeface="Rockwell" panose="02060603020205020403" pitchFamily="18" charset="0"/>
              </a:rPr>
              <a:t>Whereas</a:t>
            </a:r>
            <a:endParaRPr lang="en-US" sz="2000" dirty="0" smtClean="0">
              <a:solidFill>
                <a:srgbClr val="FF0000"/>
              </a:solidFill>
              <a:latin typeface="Rockwell" panose="02060603020205020403" pitchFamily="18" charset="0"/>
            </a:endParaRPr>
          </a:p>
          <a:p>
            <a:pPr marL="0" indent="0">
              <a:buNone/>
            </a:pPr>
            <a:r>
              <a:rPr lang="en-US" sz="2000" dirty="0">
                <a:latin typeface="Rockwell" panose="02060603020205020403" pitchFamily="18" charset="0"/>
              </a:rPr>
              <a:t> </a:t>
            </a:r>
            <a:r>
              <a:rPr lang="en-US" sz="2000" dirty="0" smtClean="0">
                <a:latin typeface="Rockwell" panose="02060603020205020403" pitchFamily="18" charset="0"/>
              </a:rPr>
              <a:t>      3. In </a:t>
            </a:r>
            <a:r>
              <a:rPr lang="en-US" sz="2000" dirty="0">
                <a:latin typeface="Rockwell" panose="02060603020205020403" pitchFamily="18" charset="0"/>
              </a:rPr>
              <a:t>case </a:t>
            </a:r>
            <a:r>
              <a:rPr lang="en-US" sz="2000" dirty="0" smtClean="0">
                <a:latin typeface="Rockwell" panose="02060603020205020403" pitchFamily="18" charset="0"/>
              </a:rPr>
              <a:t>of </a:t>
            </a:r>
            <a:r>
              <a:rPr lang="en-US" sz="2000" dirty="0">
                <a:solidFill>
                  <a:srgbClr val="FF0000"/>
                </a:solidFill>
                <a:latin typeface="Rockwell" panose="02060603020205020403" pitchFamily="18" charset="0"/>
              </a:rPr>
              <a:t>any  installment(s) or part of installment(s) of a </a:t>
            </a:r>
            <a:r>
              <a:rPr lang="en-US" sz="2000" b="1" dirty="0">
                <a:solidFill>
                  <a:srgbClr val="FF0000"/>
                </a:solidFill>
                <a:latin typeface="Rockwell" panose="02060603020205020403" pitchFamily="18" charset="0"/>
              </a:rPr>
              <a:t>Fixed Term</a:t>
            </a:r>
            <a:r>
              <a:rPr lang="en-US" sz="2000" dirty="0">
                <a:solidFill>
                  <a:srgbClr val="FF0000"/>
                </a:solidFill>
                <a:latin typeface="Rockwell" panose="02060603020205020403" pitchFamily="18" charset="0"/>
              </a:rPr>
              <a:t> </a:t>
            </a:r>
            <a:r>
              <a:rPr lang="en-US" sz="2000" b="1" dirty="0">
                <a:solidFill>
                  <a:srgbClr val="FF0000"/>
                </a:solidFill>
                <a:latin typeface="Rockwell" panose="02060603020205020403" pitchFamily="18" charset="0"/>
              </a:rPr>
              <a:t>Loan</a:t>
            </a:r>
            <a:r>
              <a:rPr lang="en-US" sz="2000" dirty="0">
                <a:solidFill>
                  <a:srgbClr val="FF0000"/>
                </a:solidFill>
                <a:latin typeface="Rockwell" panose="02060603020205020403" pitchFamily="18" charset="0"/>
              </a:rPr>
              <a:t> </a:t>
            </a:r>
            <a:r>
              <a:rPr lang="en-US" sz="2000" dirty="0">
                <a:latin typeface="Rockwell" panose="02060603020205020403" pitchFamily="18" charset="0"/>
              </a:rPr>
              <a:t>is not repaid within the fixed expiry date, the amount of unpaid installment(s)  will be treated as past due/overdue after six months of the expiry date</a:t>
            </a:r>
            <a:r>
              <a:rPr lang="en-US" sz="2000" dirty="0" smtClean="0">
                <a:latin typeface="Rockwell" panose="02060603020205020403" pitchFamily="18" charset="0"/>
              </a:rPr>
              <a:t>.</a:t>
            </a:r>
            <a:endParaRPr lang="en-US" sz="2000" dirty="0">
              <a:latin typeface="Rockwell" panose="02060603020205020403" pitchFamily="18" charset="0"/>
            </a:endParaRPr>
          </a:p>
        </p:txBody>
      </p:sp>
    </p:spTree>
    <p:extLst>
      <p:ext uri="{BB962C8B-B14F-4D97-AF65-F5344CB8AC3E}">
        <p14:creationId xmlns:p14="http://schemas.microsoft.com/office/powerpoint/2010/main" xmlns="" val="334355174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914400"/>
          </a:xfrm>
        </p:spPr>
        <p:txBody>
          <a:bodyPr anchor="ctr" anchorCtr="1">
            <a:normAutofit/>
          </a:bodyPr>
          <a:lstStyle/>
          <a:p>
            <a:r>
              <a:rPr lang="en-US" sz="3200" dirty="0" smtClean="0">
                <a:latin typeface="Rockwell" panose="02060603020205020403" pitchFamily="18" charset="0"/>
              </a:rPr>
              <a:t> classification in Objective criteria</a:t>
            </a:r>
            <a:endParaRPr lang="en-US" sz="3200" dirty="0">
              <a:latin typeface="Rockwell" panose="020606030202050204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56679155"/>
              </p:ext>
            </p:extLst>
          </p:nvPr>
        </p:nvGraphicFramePr>
        <p:xfrm>
          <a:off x="200024" y="928689"/>
          <a:ext cx="11991976" cy="5929312"/>
        </p:xfrm>
        <a:graphic>
          <a:graphicData uri="http://schemas.openxmlformats.org/drawingml/2006/table">
            <a:tbl>
              <a:tblPr firstRow="1" bandRow="1">
                <a:tableStyleId>{5C22544A-7EE6-4342-B048-85BDC9FD1C3A}</a:tableStyleId>
              </a:tblPr>
              <a:tblGrid>
                <a:gridCol w="1806229">
                  <a:extLst>
                    <a:ext uri="{9D8B030D-6E8A-4147-A177-3AD203B41FA5}">
                      <a16:colId xmlns:a16="http://schemas.microsoft.com/office/drawing/2014/main" xmlns="" val="840481290"/>
                    </a:ext>
                  </a:extLst>
                </a:gridCol>
                <a:gridCol w="1668593">
                  <a:extLst>
                    <a:ext uri="{9D8B030D-6E8A-4147-A177-3AD203B41FA5}">
                      <a16:colId xmlns:a16="http://schemas.microsoft.com/office/drawing/2014/main" xmlns="" val="4212081258"/>
                    </a:ext>
                  </a:extLst>
                </a:gridCol>
                <a:gridCol w="1699004">
                  <a:extLst>
                    <a:ext uri="{9D8B030D-6E8A-4147-A177-3AD203B41FA5}">
                      <a16:colId xmlns:a16="http://schemas.microsoft.com/office/drawing/2014/main" xmlns="" val="3750802135"/>
                    </a:ext>
                  </a:extLst>
                </a:gridCol>
                <a:gridCol w="1903990">
                  <a:extLst>
                    <a:ext uri="{9D8B030D-6E8A-4147-A177-3AD203B41FA5}">
                      <a16:colId xmlns:a16="http://schemas.microsoft.com/office/drawing/2014/main" xmlns="" val="1351734557"/>
                    </a:ext>
                  </a:extLst>
                </a:gridCol>
                <a:gridCol w="1953331">
                  <a:extLst>
                    <a:ext uri="{9D8B030D-6E8A-4147-A177-3AD203B41FA5}">
                      <a16:colId xmlns:a16="http://schemas.microsoft.com/office/drawing/2014/main" xmlns="" val="129933709"/>
                    </a:ext>
                  </a:extLst>
                </a:gridCol>
                <a:gridCol w="2960829">
                  <a:extLst>
                    <a:ext uri="{9D8B030D-6E8A-4147-A177-3AD203B41FA5}">
                      <a16:colId xmlns:a16="http://schemas.microsoft.com/office/drawing/2014/main" xmlns="" val="2348268863"/>
                    </a:ext>
                  </a:extLst>
                </a:gridCol>
              </a:tblGrid>
              <a:tr h="812840">
                <a:tc>
                  <a:txBody>
                    <a:bodyPr/>
                    <a:lstStyle/>
                    <a:p>
                      <a:r>
                        <a:rPr lang="en-US" dirty="0" err="1" smtClean="0">
                          <a:latin typeface="Rockwell" panose="02060603020205020403" pitchFamily="18" charset="0"/>
                        </a:rPr>
                        <a:t>Catagories</a:t>
                      </a:r>
                      <a:r>
                        <a:rPr lang="en-US" dirty="0" smtClean="0">
                          <a:latin typeface="Rockwell" panose="02060603020205020403" pitchFamily="18" charset="0"/>
                        </a:rPr>
                        <a:t> of </a:t>
                      </a:r>
                      <a:r>
                        <a:rPr lang="en-US" dirty="0" err="1" smtClean="0">
                          <a:latin typeface="Rockwell" panose="02060603020205020403" pitchFamily="18" charset="0"/>
                        </a:rPr>
                        <a:t>laon</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SMA</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SS</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DF</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B/L</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Remarks</a:t>
                      </a:r>
                      <a:endParaRPr lang="en-US" dirty="0">
                        <a:latin typeface="Rockwell" panose="02060603020205020403" pitchFamily="18" charset="0"/>
                      </a:endParaRPr>
                    </a:p>
                  </a:txBody>
                  <a:tcPr anchor="ctr"/>
                </a:tc>
                <a:extLst>
                  <a:ext uri="{0D108BD9-81ED-4DB2-BD59-A6C34878D82A}">
                    <a16:rowId xmlns:a16="http://schemas.microsoft.com/office/drawing/2014/main" xmlns="" val="1660373386"/>
                  </a:ext>
                </a:extLst>
              </a:tr>
              <a:tr h="812840">
                <a:tc>
                  <a:txBody>
                    <a:bodyPr/>
                    <a:lstStyle/>
                    <a:p>
                      <a:r>
                        <a:rPr lang="en-US" dirty="0" smtClean="0">
                          <a:latin typeface="Rockwell" panose="02060603020205020403" pitchFamily="18" charset="0"/>
                        </a:rPr>
                        <a:t>Continuous Loan</a:t>
                      </a:r>
                    </a:p>
                  </a:txBody>
                  <a:tcPr anchor="ctr"/>
                </a:tc>
                <a:tc>
                  <a:txBody>
                    <a:bodyPr/>
                    <a:lstStyle/>
                    <a:p>
                      <a:r>
                        <a:rPr lang="en-US" dirty="0" smtClean="0">
                          <a:latin typeface="Rockwell" panose="02060603020205020403" pitchFamily="18" charset="0"/>
                        </a:rPr>
                        <a:t>2&lt; and&lt;3</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3&lt;and&lt;9</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9&lt;and&lt;12</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12&lt;</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Month</a:t>
                      </a:r>
                      <a:endParaRPr lang="en-US" dirty="0">
                        <a:latin typeface="Rockwell" panose="02060603020205020403" pitchFamily="18" charset="0"/>
                      </a:endParaRPr>
                    </a:p>
                  </a:txBody>
                  <a:tcPr anchor="ctr"/>
                </a:tc>
                <a:extLst>
                  <a:ext uri="{0D108BD9-81ED-4DB2-BD59-A6C34878D82A}">
                    <a16:rowId xmlns:a16="http://schemas.microsoft.com/office/drawing/2014/main" xmlns="" val="2576320470"/>
                  </a:ext>
                </a:extLst>
              </a:tr>
              <a:tr h="812840">
                <a:tc>
                  <a:txBody>
                    <a:bodyPr/>
                    <a:lstStyle/>
                    <a:p>
                      <a:r>
                        <a:rPr lang="en-US" dirty="0" smtClean="0">
                          <a:latin typeface="Rockwell" panose="02060603020205020403" pitchFamily="18" charset="0"/>
                        </a:rPr>
                        <a:t>Demand Loan</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2&lt; and&lt;3</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3&lt;and&lt;9</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9&lt;and&lt;12</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12&lt;</a:t>
                      </a:r>
                      <a:endParaRPr lang="en-US" dirty="0">
                        <a:latin typeface="Rockwell" panose="02060603020205020403"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Rockwell" panose="02060603020205020403" pitchFamily="18" charset="0"/>
                        </a:rPr>
                        <a:t>Month</a:t>
                      </a:r>
                    </a:p>
                    <a:p>
                      <a:endParaRPr lang="en-US" dirty="0">
                        <a:latin typeface="Rockwell" panose="02060603020205020403" pitchFamily="18" charset="0"/>
                      </a:endParaRPr>
                    </a:p>
                  </a:txBody>
                  <a:tcPr anchor="ctr"/>
                </a:tc>
                <a:extLst>
                  <a:ext uri="{0D108BD9-81ED-4DB2-BD59-A6C34878D82A}">
                    <a16:rowId xmlns:a16="http://schemas.microsoft.com/office/drawing/2014/main" xmlns="" val="4262279782"/>
                  </a:ext>
                </a:extLst>
              </a:tr>
              <a:tr h="812840">
                <a:tc>
                  <a:txBody>
                    <a:bodyPr/>
                    <a:lstStyle/>
                    <a:p>
                      <a:r>
                        <a:rPr lang="en-US" dirty="0" smtClean="0">
                          <a:latin typeface="Rockwell" panose="02060603020205020403" pitchFamily="18" charset="0"/>
                        </a:rPr>
                        <a:t>Fixed Term Loan</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2&lt;and&lt;3</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3&lt;and&lt;9</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9&lt;and&lt;12</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12&lt;</a:t>
                      </a:r>
                      <a:endParaRPr lang="en-US" dirty="0">
                        <a:latin typeface="Rockwell" panose="02060603020205020403"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Rockwell" panose="02060603020205020403" pitchFamily="18" charset="0"/>
                        </a:rPr>
                        <a:t>Month</a:t>
                      </a:r>
                    </a:p>
                    <a:p>
                      <a:endParaRPr lang="en-US" dirty="0">
                        <a:latin typeface="Rockwell" panose="02060603020205020403" pitchFamily="18" charset="0"/>
                      </a:endParaRPr>
                    </a:p>
                  </a:txBody>
                  <a:tcPr anchor="ctr"/>
                </a:tc>
                <a:extLst>
                  <a:ext uri="{0D108BD9-81ED-4DB2-BD59-A6C34878D82A}">
                    <a16:rowId xmlns:a16="http://schemas.microsoft.com/office/drawing/2014/main" xmlns="" val="2708977187"/>
                  </a:ext>
                </a:extLst>
              </a:tr>
              <a:tr h="1161200">
                <a:tc>
                  <a:txBody>
                    <a:bodyPr/>
                    <a:lstStyle/>
                    <a:p>
                      <a:r>
                        <a:rPr lang="en-US" dirty="0" smtClean="0">
                          <a:latin typeface="Rockwell" panose="02060603020205020403" pitchFamily="18" charset="0"/>
                        </a:rPr>
                        <a:t>Short Term Agri. &amp; Rural Credit</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NA</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12&lt;and&lt;36</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36&lt;and&lt;60</a:t>
                      </a:r>
                      <a:endParaRPr lang="en-US" dirty="0">
                        <a:latin typeface="Rockwell" panose="02060603020205020403" pitchFamily="18" charset="0"/>
                      </a:endParaRPr>
                    </a:p>
                  </a:txBody>
                  <a:tcPr anchor="ctr"/>
                </a:tc>
                <a:tc>
                  <a:txBody>
                    <a:bodyPr/>
                    <a:lstStyle/>
                    <a:p>
                      <a:r>
                        <a:rPr lang="en-US" dirty="0" smtClean="0">
                          <a:latin typeface="Rockwell" panose="02060603020205020403" pitchFamily="18" charset="0"/>
                        </a:rPr>
                        <a:t>60&lt;</a:t>
                      </a:r>
                      <a:endParaRPr lang="en-US" dirty="0">
                        <a:latin typeface="Rockwell" panose="02060603020205020403"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Rockwell" panose="02060603020205020403" pitchFamily="18" charset="0"/>
                        </a:rPr>
                        <a:t>Month</a:t>
                      </a:r>
                    </a:p>
                    <a:p>
                      <a:endParaRPr lang="en-US" dirty="0">
                        <a:latin typeface="Rockwell" panose="02060603020205020403" pitchFamily="18" charset="0"/>
                      </a:endParaRPr>
                    </a:p>
                  </a:txBody>
                  <a:tcPr anchor="ctr"/>
                </a:tc>
                <a:extLst>
                  <a:ext uri="{0D108BD9-81ED-4DB2-BD59-A6C34878D82A}">
                    <a16:rowId xmlns:a16="http://schemas.microsoft.com/office/drawing/2014/main" xmlns="" val="455044175"/>
                  </a:ext>
                </a:extLst>
              </a:tr>
              <a:tr h="1516752">
                <a:tc>
                  <a:txBody>
                    <a:bodyPr/>
                    <a:lstStyle/>
                    <a:p>
                      <a:r>
                        <a:rPr lang="en-US" sz="1800" kern="1200" dirty="0" smtClean="0">
                          <a:solidFill>
                            <a:schemeClr val="dk1"/>
                          </a:solidFill>
                          <a:effectLst/>
                          <a:latin typeface="+mn-lt"/>
                          <a:ea typeface="+mn-ea"/>
                          <a:cs typeface="+mn-cs"/>
                        </a:rPr>
                        <a:t>Cottage, Micro and Small Credit under CMSME</a:t>
                      </a:r>
                      <a:endParaRPr lang="en-US" dirty="0">
                        <a:latin typeface="Rockwell" panose="02060603020205020403"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latin typeface="Rockwell" panose="02060603020205020403" pitchFamily="18" charset="0"/>
                        </a:rPr>
                        <a:t>NA</a:t>
                      </a:r>
                      <a:endParaRPr lang="en-US" dirty="0" smtClean="0">
                        <a:latin typeface="Rockwell" panose="02060603020205020403" pitchFamily="18" charset="0"/>
                      </a:endParaRPr>
                    </a:p>
                    <a:p>
                      <a:endParaRPr lang="en-US" dirty="0">
                        <a:latin typeface="Rockwell" panose="02060603020205020403" pitchFamily="18" charset="0"/>
                      </a:endParaRPr>
                    </a:p>
                  </a:txBody>
                  <a:tcPr anchor="ctr"/>
                </a:tc>
                <a:tc>
                  <a:txBody>
                    <a:bodyPr/>
                    <a:lstStyle/>
                    <a:p>
                      <a:r>
                        <a:rPr lang="en-US" sz="1800" kern="1200" dirty="0" smtClean="0">
                          <a:solidFill>
                            <a:schemeClr val="dk1"/>
                          </a:solidFill>
                          <a:effectLst/>
                          <a:latin typeface="+mn-lt"/>
                          <a:ea typeface="+mn-ea"/>
                          <a:cs typeface="+mn-cs"/>
                        </a:rPr>
                        <a:t>6&lt; and&lt;18</a:t>
                      </a:r>
                      <a:endParaRPr lang="en-US" dirty="0">
                        <a:latin typeface="Rockwell" panose="02060603020205020403" pitchFamily="18" charset="0"/>
                      </a:endParaRPr>
                    </a:p>
                  </a:txBody>
                  <a:tcPr anchor="ctr"/>
                </a:tc>
                <a:tc>
                  <a:txBody>
                    <a:bodyPr/>
                    <a:lstStyle/>
                    <a:p>
                      <a:r>
                        <a:rPr lang="en-US" sz="1800" kern="1200" dirty="0" smtClean="0">
                          <a:solidFill>
                            <a:schemeClr val="dk1"/>
                          </a:solidFill>
                          <a:effectLst/>
                          <a:latin typeface="+mn-lt"/>
                          <a:ea typeface="+mn-ea"/>
                          <a:cs typeface="+mn-cs"/>
                        </a:rPr>
                        <a:t>18&lt; and&lt;30</a:t>
                      </a:r>
                      <a:endParaRPr lang="en-US" dirty="0">
                        <a:latin typeface="Rockwell" panose="02060603020205020403" pitchFamily="18" charset="0"/>
                      </a:endParaRPr>
                    </a:p>
                  </a:txBody>
                  <a:tcPr anchor="ctr"/>
                </a:tc>
                <a:tc>
                  <a:txBody>
                    <a:bodyPr/>
                    <a:lstStyle/>
                    <a:p>
                      <a:r>
                        <a:rPr lang="en-US" sz="1800" kern="1200" dirty="0" smtClean="0">
                          <a:solidFill>
                            <a:schemeClr val="dk1"/>
                          </a:solidFill>
                          <a:effectLst/>
                          <a:latin typeface="+mn-lt"/>
                          <a:ea typeface="+mn-ea"/>
                          <a:cs typeface="+mn-cs"/>
                        </a:rPr>
                        <a:t>30&lt;</a:t>
                      </a:r>
                      <a:endParaRPr lang="en-US" dirty="0">
                        <a:latin typeface="Rockwell" panose="02060603020205020403"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Rockwell" panose="02060603020205020403" pitchFamily="18" charset="0"/>
                        </a:rPr>
                        <a:t>Month</a:t>
                      </a:r>
                    </a:p>
                  </a:txBody>
                  <a:tcPr anchor="ctr"/>
                </a:tc>
                <a:extLst>
                  <a:ext uri="{0D108BD9-81ED-4DB2-BD59-A6C34878D82A}">
                    <a16:rowId xmlns:a16="http://schemas.microsoft.com/office/drawing/2014/main" xmlns="" val="2446871788"/>
                  </a:ext>
                </a:extLst>
              </a:tr>
            </a:tbl>
          </a:graphicData>
        </a:graphic>
      </p:graphicFrame>
    </p:spTree>
    <p:extLst>
      <p:ext uri="{BB962C8B-B14F-4D97-AF65-F5344CB8AC3E}">
        <p14:creationId xmlns:p14="http://schemas.microsoft.com/office/powerpoint/2010/main" xmlns="" val="155206880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Rockwell" panose="02060603020205020403" pitchFamily="18" charset="0"/>
              </a:rPr>
              <a:t>Loan classification &amp; Provisioning</a:t>
            </a:r>
            <a:endParaRPr lang="en-US" dirty="0"/>
          </a:p>
        </p:txBody>
      </p:sp>
      <p:sp>
        <p:nvSpPr>
          <p:cNvPr id="5" name="Content Placeholder 4"/>
          <p:cNvSpPr>
            <a:spLocks noGrp="1"/>
          </p:cNvSpPr>
          <p:nvPr>
            <p:ph sz="half" idx="1"/>
          </p:nvPr>
        </p:nvSpPr>
        <p:spPr/>
        <p:txBody>
          <a:bodyPr>
            <a:normAutofit/>
          </a:bodyPr>
          <a:lstStyle/>
          <a:p>
            <a:r>
              <a:rPr lang="en-US" sz="2400" dirty="0" smtClean="0">
                <a:latin typeface="Rockwell" panose="02060603020205020403" pitchFamily="18" charset="0"/>
              </a:rPr>
              <a:t>Standard loan</a:t>
            </a:r>
            <a:endParaRPr lang="en-US" sz="2400" dirty="0">
              <a:latin typeface="Rockwell" panose="02060603020205020403" pitchFamily="18" charset="0"/>
            </a:endParaRPr>
          </a:p>
        </p:txBody>
      </p:sp>
      <p:sp>
        <p:nvSpPr>
          <p:cNvPr id="6" name="Content Placeholder 5"/>
          <p:cNvSpPr>
            <a:spLocks noGrp="1"/>
          </p:cNvSpPr>
          <p:nvPr>
            <p:ph sz="half" idx="2"/>
          </p:nvPr>
        </p:nvSpPr>
        <p:spPr/>
        <p:txBody>
          <a:bodyPr>
            <a:normAutofit/>
          </a:bodyPr>
          <a:lstStyle/>
          <a:p>
            <a:r>
              <a:rPr lang="en-US" sz="2000" dirty="0">
                <a:latin typeface="Rockwell" panose="02060603020205020403" pitchFamily="18" charset="0"/>
              </a:rPr>
              <a:t>. All unclassified other than Special Mention Account </a:t>
            </a:r>
            <a:r>
              <a:rPr lang="en-US" sz="2000" dirty="0">
                <a:solidFill>
                  <a:srgbClr val="FF0000"/>
                </a:solidFill>
                <a:latin typeface="Rockwell" panose="02060603020205020403" pitchFamily="18" charset="0"/>
              </a:rPr>
              <a:t>(SMA) </a:t>
            </a:r>
            <a:r>
              <a:rPr lang="en-US" sz="2000" dirty="0">
                <a:latin typeface="Rockwell" panose="02060603020205020403" pitchFamily="18" charset="0"/>
              </a:rPr>
              <a:t>will be treated as Standard Loan.</a:t>
            </a:r>
          </a:p>
          <a:p>
            <a:endParaRPr lang="en-US" sz="2000" dirty="0">
              <a:latin typeface="Rockwell" panose="02060603020205020403" pitchFamily="18" charset="0"/>
            </a:endParaRPr>
          </a:p>
        </p:txBody>
      </p:sp>
    </p:spTree>
    <p:extLst>
      <p:ext uri="{BB962C8B-B14F-4D97-AF65-F5344CB8AC3E}">
        <p14:creationId xmlns:p14="http://schemas.microsoft.com/office/powerpoint/2010/main" xmlns="" val="39186944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Rockwell" panose="02060603020205020403" pitchFamily="18" charset="0"/>
              </a:rPr>
              <a:t>Loan classification &amp; Provisioning</a:t>
            </a:r>
            <a:endParaRPr lang="en-US" dirty="0"/>
          </a:p>
        </p:txBody>
      </p:sp>
      <p:sp>
        <p:nvSpPr>
          <p:cNvPr id="3" name="Content Placeholder 2"/>
          <p:cNvSpPr>
            <a:spLocks noGrp="1"/>
          </p:cNvSpPr>
          <p:nvPr>
            <p:ph sz="half" idx="1"/>
          </p:nvPr>
        </p:nvSpPr>
        <p:spPr/>
        <p:txBody>
          <a:bodyPr>
            <a:normAutofit/>
          </a:bodyPr>
          <a:lstStyle/>
          <a:p>
            <a:r>
              <a:rPr lang="en-US" sz="2400" dirty="0" smtClean="0">
                <a:latin typeface="Rockwell" panose="02060603020205020403" pitchFamily="18" charset="0"/>
              </a:rPr>
              <a:t>Special Mention Account</a:t>
            </a:r>
            <a:endParaRPr lang="en-US" sz="2400" dirty="0">
              <a:latin typeface="Rockwell" panose="02060603020205020403" pitchFamily="18" charset="0"/>
            </a:endParaRPr>
          </a:p>
        </p:txBody>
      </p:sp>
      <p:sp>
        <p:nvSpPr>
          <p:cNvPr id="4" name="Content Placeholder 3"/>
          <p:cNvSpPr>
            <a:spLocks noGrp="1"/>
          </p:cNvSpPr>
          <p:nvPr>
            <p:ph sz="half" idx="2"/>
          </p:nvPr>
        </p:nvSpPr>
        <p:spPr/>
        <p:txBody>
          <a:bodyPr/>
          <a:lstStyle/>
          <a:p>
            <a:r>
              <a:rPr lang="en-US" b="1" dirty="0">
                <a:latin typeface="Rockwell" panose="02060603020205020403" pitchFamily="18" charset="0"/>
              </a:rPr>
              <a:t>.</a:t>
            </a:r>
            <a:r>
              <a:rPr lang="en-US" dirty="0">
                <a:latin typeface="Rockwell" panose="02060603020205020403" pitchFamily="18" charset="0"/>
              </a:rPr>
              <a:t> A Continuous Loan, Demand Loan or a Fixed Term Loan which will remain overdue for a period </a:t>
            </a:r>
            <a:r>
              <a:rPr lang="en-US" dirty="0">
                <a:solidFill>
                  <a:srgbClr val="FF0000"/>
                </a:solidFill>
                <a:latin typeface="Rockwell" panose="02060603020205020403" pitchFamily="18" charset="0"/>
              </a:rPr>
              <a:t>of 02 </a:t>
            </a:r>
            <a:r>
              <a:rPr lang="en-US" dirty="0">
                <a:latin typeface="Rockwell" panose="02060603020205020403" pitchFamily="18" charset="0"/>
              </a:rPr>
              <a:t>(Two) month but less </a:t>
            </a:r>
            <a:r>
              <a:rPr lang="en-US" dirty="0">
                <a:solidFill>
                  <a:srgbClr val="FF0000"/>
                </a:solidFill>
                <a:latin typeface="Rockwell" panose="02060603020205020403" pitchFamily="18" charset="0"/>
              </a:rPr>
              <a:t>than 03 </a:t>
            </a:r>
            <a:r>
              <a:rPr lang="en-US" dirty="0">
                <a:latin typeface="Rockwell" panose="02060603020205020403" pitchFamily="18" charset="0"/>
              </a:rPr>
              <a:t>(Three) month will put in to </a:t>
            </a:r>
            <a:r>
              <a:rPr lang="en-US" dirty="0">
                <a:solidFill>
                  <a:srgbClr val="FF0000"/>
                </a:solidFill>
                <a:latin typeface="Rockwell" panose="02060603020205020403" pitchFamily="18" charset="0"/>
              </a:rPr>
              <a:t>“Special Mention Account” (SMA). </a:t>
            </a:r>
          </a:p>
        </p:txBody>
      </p:sp>
    </p:spTree>
    <p:extLst>
      <p:ext uri="{BB962C8B-B14F-4D97-AF65-F5344CB8AC3E}">
        <p14:creationId xmlns:p14="http://schemas.microsoft.com/office/powerpoint/2010/main" xmlns="" val="291922812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anose="02060603020205020403" pitchFamily="18" charset="0"/>
              </a:rPr>
              <a:t>Special Mention Account (SMA)</a:t>
            </a:r>
            <a:endParaRPr lang="en-US" dirty="0">
              <a:latin typeface="Rockwell" panose="02060603020205020403" pitchFamily="18" charset="0"/>
            </a:endParaRPr>
          </a:p>
        </p:txBody>
      </p:sp>
      <p:sp>
        <p:nvSpPr>
          <p:cNvPr id="3" name="Content Placeholder 2"/>
          <p:cNvSpPr>
            <a:spLocks noGrp="1"/>
          </p:cNvSpPr>
          <p:nvPr>
            <p:ph sz="half" idx="1"/>
          </p:nvPr>
        </p:nvSpPr>
        <p:spPr/>
        <p:txBody>
          <a:bodyPr>
            <a:normAutofit fontScale="92500" lnSpcReduction="20000"/>
          </a:bodyPr>
          <a:lstStyle/>
          <a:p>
            <a:r>
              <a:rPr lang="en-US" sz="3200" dirty="0" smtClean="0">
                <a:latin typeface="Rockwell" panose="02060603020205020403" pitchFamily="18" charset="0"/>
              </a:rPr>
              <a:t>Features </a:t>
            </a:r>
            <a:r>
              <a:rPr lang="en-US" sz="3200" dirty="0" smtClean="0">
                <a:solidFill>
                  <a:srgbClr val="FF0000"/>
                </a:solidFill>
                <a:latin typeface="Rockwell" panose="02060603020205020403" pitchFamily="18" charset="0"/>
              </a:rPr>
              <a:t>of SMA</a:t>
            </a:r>
            <a:endParaRPr lang="en-US" sz="3200" dirty="0">
              <a:solidFill>
                <a:srgbClr val="FF0000"/>
              </a:solidFill>
              <a:latin typeface="Rockwell" panose="02060603020205020403" pitchFamily="18" charset="0"/>
            </a:endParaRPr>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v"/>
            </a:pPr>
            <a:r>
              <a:rPr lang="en-US" dirty="0" smtClean="0">
                <a:latin typeface="Rockwell" panose="02060603020205020403" pitchFamily="18" charset="0"/>
              </a:rPr>
              <a:t>To  early warning Signal of weakness</a:t>
            </a:r>
          </a:p>
          <a:p>
            <a:pPr>
              <a:buFont typeface="Wingdings" panose="05000000000000000000" pitchFamily="2" charset="2"/>
              <a:buChar char="v"/>
            </a:pPr>
            <a:r>
              <a:rPr lang="en-US" dirty="0" smtClean="0">
                <a:latin typeface="Rockwell" panose="02060603020205020403" pitchFamily="18" charset="0"/>
              </a:rPr>
              <a:t>To Report to Credit Information Bureau (CIB)</a:t>
            </a:r>
          </a:p>
          <a:p>
            <a:pPr>
              <a:buFont typeface="Wingdings" panose="05000000000000000000" pitchFamily="2" charset="2"/>
              <a:buChar char="v"/>
            </a:pPr>
            <a:r>
              <a:rPr lang="en-US" dirty="0" smtClean="0">
                <a:latin typeface="Rockwell" panose="02060603020205020403" pitchFamily="18" charset="0"/>
              </a:rPr>
              <a:t>To help </a:t>
            </a:r>
            <a:r>
              <a:rPr lang="en-US" dirty="0">
                <a:latin typeface="Rockwell" panose="02060603020205020403" pitchFamily="18" charset="0"/>
              </a:rPr>
              <a:t>banks to look at accounts will potential problems in a focus </a:t>
            </a:r>
            <a:r>
              <a:rPr lang="en-US" dirty="0" smtClean="0">
                <a:latin typeface="Rockwell" panose="02060603020205020403" pitchFamily="18" charset="0"/>
              </a:rPr>
              <a:t>manner.</a:t>
            </a:r>
          </a:p>
          <a:p>
            <a:pPr>
              <a:buFont typeface="Wingdings" panose="05000000000000000000" pitchFamily="2" charset="2"/>
              <a:buChar char="v"/>
            </a:pPr>
            <a:r>
              <a:rPr lang="en-US" dirty="0">
                <a:latin typeface="Rockwell" panose="02060603020205020403" pitchFamily="18" charset="0"/>
              </a:rPr>
              <a:t>Moreover all restructured loans according to BRPD Circular No. 04 Date: 29.01.2015 shall be treated as Special Mention Account. </a:t>
            </a:r>
          </a:p>
        </p:txBody>
      </p:sp>
    </p:spTree>
    <p:extLst>
      <p:ext uri="{BB962C8B-B14F-4D97-AF65-F5344CB8AC3E}">
        <p14:creationId xmlns:p14="http://schemas.microsoft.com/office/powerpoint/2010/main" xmlns="" val="92951503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lstStyle/>
          <a:p>
            <a:r>
              <a:rPr lang="en-US" dirty="0" smtClean="0">
                <a:latin typeface="Rockwell" panose="02060603020205020403" pitchFamily="18" charset="0"/>
              </a:rPr>
              <a:t>Default Loan</a:t>
            </a:r>
            <a:endParaRPr lang="en-US" dirty="0">
              <a:latin typeface="Rockwell" panose="02060603020205020403" pitchFamily="18" charset="0"/>
            </a:endParaRPr>
          </a:p>
        </p:txBody>
      </p:sp>
      <p:sp>
        <p:nvSpPr>
          <p:cNvPr id="5" name="Content Placeholder 4"/>
          <p:cNvSpPr>
            <a:spLocks noGrp="1"/>
          </p:cNvSpPr>
          <p:nvPr>
            <p:ph idx="1"/>
          </p:nvPr>
        </p:nvSpPr>
        <p:spPr/>
        <p:txBody>
          <a:bodyPr anchor="ctr">
            <a:normAutofit/>
          </a:bodyPr>
          <a:lstStyle/>
          <a:p>
            <a:r>
              <a:rPr lang="en-US" dirty="0" smtClean="0">
                <a:latin typeface="Rockwell" panose="02060603020205020403" pitchFamily="18" charset="0"/>
              </a:rPr>
              <a:t>Loans </a:t>
            </a:r>
            <a:r>
              <a:rPr lang="en-US" dirty="0">
                <a:latin typeface="Rockwell" panose="02060603020205020403" pitchFamily="18" charset="0"/>
              </a:rPr>
              <a:t>have to be treated as defaulted loan as per section 5 (</a:t>
            </a:r>
            <a:r>
              <a:rPr lang="en-US" dirty="0" err="1">
                <a:latin typeface="Rockwell" panose="02060603020205020403" pitchFamily="18" charset="0"/>
              </a:rPr>
              <a:t>GaGa</a:t>
            </a:r>
            <a:r>
              <a:rPr lang="en-US" dirty="0">
                <a:latin typeface="Rockwell" panose="02060603020205020403" pitchFamily="18" charset="0"/>
              </a:rPr>
              <a:t>) of the Banking Companies Act 1991 and to be reported accordingly as per formats given in BRPD Circular No. 08 dated August 02 2015. In this regard, a portion of the “Sub-standard (SS)” loans will be reported as defaulted loan</a:t>
            </a:r>
            <a:r>
              <a:rPr lang="en-US" dirty="0"/>
              <a:t>.</a:t>
            </a:r>
          </a:p>
          <a:p>
            <a:endParaRPr lang="en-US" dirty="0">
              <a:latin typeface="Rockwell" panose="02060603020205020403" pitchFamily="18" charset="0"/>
            </a:endParaRPr>
          </a:p>
        </p:txBody>
      </p:sp>
    </p:spTree>
    <p:extLst>
      <p:ext uri="{BB962C8B-B14F-4D97-AF65-F5344CB8AC3E}">
        <p14:creationId xmlns:p14="http://schemas.microsoft.com/office/powerpoint/2010/main" xmlns="" val="207610460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400" dirty="0" smtClean="0">
                <a:latin typeface="Rockwell" panose="02060603020205020403" pitchFamily="18" charset="0"/>
              </a:rPr>
              <a:t>Classification in qualitative Judgment Criteria (QJ)</a:t>
            </a:r>
            <a:endParaRPr lang="en-US" sz="2400" dirty="0">
              <a:latin typeface="Rockwell" panose="02060603020205020403" pitchFamily="18" charset="0"/>
            </a:endParaRPr>
          </a:p>
        </p:txBody>
      </p:sp>
      <p:sp>
        <p:nvSpPr>
          <p:cNvPr id="3" name="Content Placeholder 2"/>
          <p:cNvSpPr>
            <a:spLocks noGrp="1"/>
          </p:cNvSpPr>
          <p:nvPr>
            <p:ph idx="1"/>
          </p:nvPr>
        </p:nvSpPr>
        <p:spPr/>
        <p:txBody>
          <a:bodyPr/>
          <a:lstStyle/>
          <a:p>
            <a:pPr lvl="0">
              <a:buFont typeface="Wingdings" panose="05000000000000000000" pitchFamily="2" charset="2"/>
              <a:buChar char="v"/>
            </a:pPr>
            <a:r>
              <a:rPr lang="en-US" dirty="0">
                <a:latin typeface="Rockwell" panose="02060603020205020403" pitchFamily="18" charset="0"/>
              </a:rPr>
              <a:t>If the situation changed on which credit has been sanctioned.</a:t>
            </a:r>
          </a:p>
          <a:p>
            <a:pPr lvl="0">
              <a:buFont typeface="Wingdings" panose="05000000000000000000" pitchFamily="2" charset="2"/>
              <a:buChar char="v"/>
            </a:pPr>
            <a:r>
              <a:rPr lang="en-US" dirty="0">
                <a:latin typeface="Rockwell" panose="02060603020205020403" pitchFamily="18" charset="0"/>
              </a:rPr>
              <a:t>If the capital of the borrower destroyed due to unfavorable situation.</a:t>
            </a:r>
          </a:p>
          <a:p>
            <a:pPr lvl="0">
              <a:buFont typeface="Wingdings" panose="05000000000000000000" pitchFamily="2" charset="2"/>
              <a:buChar char="v"/>
            </a:pPr>
            <a:r>
              <a:rPr lang="en-US" dirty="0">
                <a:latin typeface="Rockwell" panose="02060603020205020403" pitchFamily="18" charset="0"/>
              </a:rPr>
              <a:t>If the value of the collateral decreases.</a:t>
            </a:r>
          </a:p>
          <a:p>
            <a:pPr lvl="0">
              <a:buFont typeface="Wingdings" panose="05000000000000000000" pitchFamily="2" charset="2"/>
              <a:buChar char="v"/>
            </a:pPr>
            <a:r>
              <a:rPr lang="en-US" dirty="0">
                <a:latin typeface="Rockwell" panose="02060603020205020403" pitchFamily="18" charset="0"/>
              </a:rPr>
              <a:t>If the recovery of the loan become uncertain due to other adverse situation.  </a:t>
            </a:r>
          </a:p>
          <a:p>
            <a:pPr>
              <a:buFont typeface="Wingdings" panose="05000000000000000000" pitchFamily="2" charset="2"/>
              <a:buChar char="v"/>
            </a:pPr>
            <a:endParaRPr lang="en-US" dirty="0">
              <a:latin typeface="Rockwell" panose="02060603020205020403" pitchFamily="18" charset="0"/>
            </a:endParaRPr>
          </a:p>
        </p:txBody>
      </p:sp>
    </p:spTree>
    <p:extLst>
      <p:ext uri="{BB962C8B-B14F-4D97-AF65-F5344CB8AC3E}">
        <p14:creationId xmlns:p14="http://schemas.microsoft.com/office/powerpoint/2010/main" xmlns="" val="287136286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Rockwell" panose="02060603020205020403" pitchFamily="18" charset="0"/>
              </a:rPr>
              <a:t>Loan Classification and Provisioning</a:t>
            </a:r>
            <a:endParaRPr lang="en-US" sz="3200" dirty="0"/>
          </a:p>
        </p:txBody>
      </p:sp>
      <p:sp>
        <p:nvSpPr>
          <p:cNvPr id="5" name="Content Placeholder 4"/>
          <p:cNvSpPr>
            <a:spLocks noGrp="1"/>
          </p:cNvSpPr>
          <p:nvPr>
            <p:ph sz="half" idx="1"/>
          </p:nvPr>
        </p:nvSpPr>
        <p:spPr/>
        <p:txBody>
          <a:bodyPr>
            <a:normAutofit fontScale="85000" lnSpcReduction="10000"/>
          </a:bodyPr>
          <a:lstStyle/>
          <a:p>
            <a:r>
              <a:rPr lang="en-US" sz="2400" dirty="0" smtClean="0">
                <a:latin typeface="Rockwell" panose="02060603020205020403" pitchFamily="18" charset="0"/>
              </a:rPr>
              <a:t>History of Loan classification</a:t>
            </a:r>
            <a:endParaRPr lang="en-US" sz="2400" dirty="0">
              <a:latin typeface="Rockwell" panose="02060603020205020403" pitchFamily="18" charset="0"/>
            </a:endParaRPr>
          </a:p>
        </p:txBody>
      </p:sp>
      <p:sp>
        <p:nvSpPr>
          <p:cNvPr id="6" name="Content Placeholder 5"/>
          <p:cNvSpPr>
            <a:spLocks noGrp="1"/>
          </p:cNvSpPr>
          <p:nvPr>
            <p:ph sz="half" idx="2"/>
          </p:nvPr>
        </p:nvSpPr>
        <p:spPr/>
        <p:txBody>
          <a:bodyPr>
            <a:normAutofit fontScale="85000" lnSpcReduction="10000"/>
          </a:bodyPr>
          <a:lstStyle/>
          <a:p>
            <a:pPr>
              <a:buFont typeface="Wingdings" panose="05000000000000000000" pitchFamily="2" charset="2"/>
              <a:buChar char="Ø"/>
            </a:pPr>
            <a:r>
              <a:rPr lang="en-US" dirty="0">
                <a:latin typeface="Rockwell" panose="02060603020205020403" pitchFamily="18" charset="0"/>
              </a:rPr>
              <a:t>In order to strengthen credit discipline and improve the recovery position of loans and advance given by the banks </a:t>
            </a:r>
            <a:r>
              <a:rPr lang="en-US" dirty="0" smtClean="0">
                <a:latin typeface="Rockwell" panose="02060603020205020403" pitchFamily="18" charset="0"/>
              </a:rPr>
              <a:t>a </a:t>
            </a:r>
            <a:r>
              <a:rPr lang="en-US" dirty="0">
                <a:latin typeface="Rockwell" panose="02060603020205020403" pitchFamily="18" charset="0"/>
              </a:rPr>
              <a:t>system has been introduced by Bangladesh bank in 1989 covering loan classification, the suspension of interest due and the making of provisions against potential loan </a:t>
            </a:r>
            <a:endParaRPr lang="en-US" dirty="0" smtClean="0">
              <a:latin typeface="Rockwell" panose="02060603020205020403" pitchFamily="18" charset="0"/>
            </a:endParaRPr>
          </a:p>
          <a:p>
            <a:pPr>
              <a:buFont typeface="Wingdings" panose="05000000000000000000" pitchFamily="2" charset="2"/>
              <a:buChar char="Ø"/>
            </a:pPr>
            <a:r>
              <a:rPr lang="en-US" dirty="0" smtClean="0">
                <a:latin typeface="Rockwell" panose="02060603020205020403" pitchFamily="18" charset="0"/>
              </a:rPr>
              <a:t>BCD Circular No</a:t>
            </a:r>
            <a:r>
              <a:rPr lang="en-US" smtClean="0">
                <a:latin typeface="Rockwell" panose="02060603020205020403" pitchFamily="18" charset="0"/>
              </a:rPr>
              <a:t>: 34/1989</a:t>
            </a:r>
            <a:endParaRPr lang="en-US" dirty="0" smtClean="0">
              <a:latin typeface="Rockwell" panose="02060603020205020403" pitchFamily="18" charset="0"/>
            </a:endParaRPr>
          </a:p>
          <a:p>
            <a:pPr>
              <a:buFont typeface="Wingdings" panose="05000000000000000000" pitchFamily="2" charset="2"/>
              <a:buChar char="Ø"/>
            </a:pPr>
            <a:r>
              <a:rPr lang="en-US" dirty="0" smtClean="0">
                <a:latin typeface="Rockwell" panose="02060603020205020403" pitchFamily="18" charset="0"/>
              </a:rPr>
              <a:t>Master Circular: BRPD : 14 Dated 23/09/2012</a:t>
            </a:r>
            <a:endParaRPr lang="en-US" dirty="0">
              <a:latin typeface="Rockwell" panose="02060603020205020403" pitchFamily="18" charset="0"/>
            </a:endParaRPr>
          </a:p>
        </p:txBody>
      </p:sp>
    </p:spTree>
    <p:extLst>
      <p:ext uri="{BB962C8B-B14F-4D97-AF65-F5344CB8AC3E}">
        <p14:creationId xmlns:p14="http://schemas.microsoft.com/office/powerpoint/2010/main" xmlns="" val="229171461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u="sng" dirty="0">
                <a:latin typeface="Rockwell" panose="02060603020205020403" pitchFamily="18" charset="0"/>
              </a:rPr>
              <a:t>Accounting of Interest of Classified Loan:</a:t>
            </a:r>
            <a:r>
              <a:rPr lang="en-US" sz="2800" dirty="0">
                <a:latin typeface="Rockwell" panose="02060603020205020403" pitchFamily="18" charset="0"/>
              </a:rPr>
              <a:t>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latin typeface="Rockwell" panose="02060603020205020403" pitchFamily="18" charset="0"/>
              </a:rPr>
              <a:t>1. If </a:t>
            </a:r>
            <a:r>
              <a:rPr lang="en-US" dirty="0">
                <a:latin typeface="Rockwell" panose="02060603020205020403" pitchFamily="18" charset="0"/>
              </a:rPr>
              <a:t>any loan is classified as Sub-standard and Doubtful interest accrued such loan will be credited to Interest Suspense Account, instead of crediting the same to Income Account</a:t>
            </a:r>
            <a:r>
              <a:rPr lang="en-US" dirty="0" smtClean="0">
                <a:latin typeface="Rockwell" panose="02060603020205020403" pitchFamily="18" charset="0"/>
              </a:rPr>
              <a:t>.</a:t>
            </a:r>
          </a:p>
          <a:p>
            <a:pPr>
              <a:buFont typeface="Wingdings" panose="05000000000000000000" pitchFamily="2" charset="2"/>
              <a:buChar char="Ø"/>
            </a:pPr>
            <a:r>
              <a:rPr lang="en-US" dirty="0" smtClean="0">
                <a:latin typeface="Rockwell" panose="02060603020205020403" pitchFamily="18" charset="0"/>
              </a:rPr>
              <a:t>2. In </a:t>
            </a:r>
            <a:r>
              <a:rPr lang="en-US" dirty="0">
                <a:latin typeface="Rockwell" panose="02060603020205020403" pitchFamily="18" charset="0"/>
              </a:rPr>
              <a:t>case of reschedule loans the unrealized interest, if any, will be credited to Interest Suspense Account instead of crediting the same to Income Account.</a:t>
            </a:r>
          </a:p>
          <a:p>
            <a:pPr>
              <a:buFont typeface="Wingdings" panose="05000000000000000000" pitchFamily="2" charset="2"/>
              <a:buChar char="Ø"/>
            </a:pPr>
            <a:r>
              <a:rPr lang="en-US" dirty="0">
                <a:latin typeface="Rockwell" panose="02060603020205020403" pitchFamily="18" charset="0"/>
              </a:rPr>
              <a:t>3</a:t>
            </a:r>
            <a:r>
              <a:rPr lang="en-US" dirty="0" smtClean="0">
                <a:latin typeface="Rockwell" panose="02060603020205020403" pitchFamily="18" charset="0"/>
              </a:rPr>
              <a:t>. As </a:t>
            </a:r>
            <a:r>
              <a:rPr lang="en-US" dirty="0">
                <a:latin typeface="Rockwell" panose="02060603020205020403" pitchFamily="18" charset="0"/>
              </a:rPr>
              <a:t>soon as any loan or advance is classified as Bad/Loss charge of interest in same account will cease.</a:t>
            </a:r>
          </a:p>
          <a:p>
            <a:pPr>
              <a:buFont typeface="Wingdings" panose="05000000000000000000" pitchFamily="2" charset="2"/>
              <a:buChar char="Ø"/>
            </a:pPr>
            <a:endParaRPr lang="en-US" dirty="0">
              <a:latin typeface="Rockwell" panose="02060603020205020403" pitchFamily="18" charset="0"/>
            </a:endParaRPr>
          </a:p>
        </p:txBody>
      </p:sp>
    </p:spTree>
    <p:extLst>
      <p:ext uri="{BB962C8B-B14F-4D97-AF65-F5344CB8AC3E}">
        <p14:creationId xmlns:p14="http://schemas.microsoft.com/office/powerpoint/2010/main" xmlns="" val="2805966250"/>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1012262"/>
          </a:xfrm>
        </p:spPr>
        <p:txBody>
          <a:bodyPr/>
          <a:lstStyle/>
          <a:p>
            <a:pPr algn="ctr"/>
            <a:r>
              <a:rPr lang="en-US" b="1" dirty="0" smtClean="0">
                <a:latin typeface="Rockwell" panose="02060603020205020403" pitchFamily="18" charset="0"/>
              </a:rPr>
              <a:t> </a:t>
            </a:r>
            <a:r>
              <a:rPr lang="en-US" b="1" dirty="0">
                <a:latin typeface="Rockwell" panose="02060603020205020403" pitchFamily="18" charset="0"/>
              </a:rPr>
              <a:t>Maintenance of Provision:</a:t>
            </a:r>
            <a:endParaRPr lang="en-US" dirty="0">
              <a:latin typeface="Rockwell" panose="020606030202050204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60340963"/>
              </p:ext>
            </p:extLst>
          </p:nvPr>
        </p:nvGraphicFramePr>
        <p:xfrm>
          <a:off x="0" y="2065866"/>
          <a:ext cx="12191997" cy="3946498"/>
        </p:xfrm>
        <a:graphic>
          <a:graphicData uri="http://schemas.openxmlformats.org/drawingml/2006/table">
            <a:tbl>
              <a:tblPr firstRow="1" firstCol="1" bandRow="1">
                <a:tableStyleId>{5C22544A-7EE6-4342-B048-85BDC9FD1C3A}</a:tableStyleId>
              </a:tblPr>
              <a:tblGrid>
                <a:gridCol w="1320387">
                  <a:extLst>
                    <a:ext uri="{9D8B030D-6E8A-4147-A177-3AD203B41FA5}">
                      <a16:colId xmlns:a16="http://schemas.microsoft.com/office/drawing/2014/main" xmlns="" val="640221856"/>
                    </a:ext>
                  </a:extLst>
                </a:gridCol>
                <a:gridCol w="1288154">
                  <a:extLst>
                    <a:ext uri="{9D8B030D-6E8A-4147-A177-3AD203B41FA5}">
                      <a16:colId xmlns:a16="http://schemas.microsoft.com/office/drawing/2014/main" xmlns="" val="1807879390"/>
                    </a:ext>
                  </a:extLst>
                </a:gridCol>
                <a:gridCol w="1320387">
                  <a:extLst>
                    <a:ext uri="{9D8B030D-6E8A-4147-A177-3AD203B41FA5}">
                      <a16:colId xmlns:a16="http://schemas.microsoft.com/office/drawing/2014/main" xmlns="" val="337785701"/>
                    </a:ext>
                  </a:extLst>
                </a:gridCol>
                <a:gridCol w="1320387">
                  <a:extLst>
                    <a:ext uri="{9D8B030D-6E8A-4147-A177-3AD203B41FA5}">
                      <a16:colId xmlns:a16="http://schemas.microsoft.com/office/drawing/2014/main" xmlns="" val="1874332671"/>
                    </a:ext>
                  </a:extLst>
                </a:gridCol>
                <a:gridCol w="1320387">
                  <a:extLst>
                    <a:ext uri="{9D8B030D-6E8A-4147-A177-3AD203B41FA5}">
                      <a16:colId xmlns:a16="http://schemas.microsoft.com/office/drawing/2014/main" xmlns="" val="2791790410"/>
                    </a:ext>
                  </a:extLst>
                </a:gridCol>
                <a:gridCol w="926688">
                  <a:extLst>
                    <a:ext uri="{9D8B030D-6E8A-4147-A177-3AD203B41FA5}">
                      <a16:colId xmlns:a16="http://schemas.microsoft.com/office/drawing/2014/main" xmlns="" val="1456316461"/>
                    </a:ext>
                  </a:extLst>
                </a:gridCol>
                <a:gridCol w="910572">
                  <a:extLst>
                    <a:ext uri="{9D8B030D-6E8A-4147-A177-3AD203B41FA5}">
                      <a16:colId xmlns:a16="http://schemas.microsoft.com/office/drawing/2014/main" xmlns="" val="3521146109"/>
                    </a:ext>
                  </a:extLst>
                </a:gridCol>
                <a:gridCol w="1333051">
                  <a:extLst>
                    <a:ext uri="{9D8B030D-6E8A-4147-A177-3AD203B41FA5}">
                      <a16:colId xmlns:a16="http://schemas.microsoft.com/office/drawing/2014/main" xmlns="" val="3037949620"/>
                    </a:ext>
                  </a:extLst>
                </a:gridCol>
                <a:gridCol w="1333051">
                  <a:extLst>
                    <a:ext uri="{9D8B030D-6E8A-4147-A177-3AD203B41FA5}">
                      <a16:colId xmlns:a16="http://schemas.microsoft.com/office/drawing/2014/main" xmlns="" val="3701452728"/>
                    </a:ext>
                  </a:extLst>
                </a:gridCol>
                <a:gridCol w="1118933">
                  <a:extLst>
                    <a:ext uri="{9D8B030D-6E8A-4147-A177-3AD203B41FA5}">
                      <a16:colId xmlns:a16="http://schemas.microsoft.com/office/drawing/2014/main" xmlns="" val="2825974489"/>
                    </a:ext>
                  </a:extLst>
                </a:gridCol>
              </a:tblGrid>
              <a:tr h="410738">
                <a:tc rowSpan="2" gridSpan="2">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Particulars</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c rowSpan="2">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Short Team </a:t>
                      </a:r>
                      <a:r>
                        <a:rPr lang="en-US" sz="1800" dirty="0">
                          <a:effectLst/>
                          <a:latin typeface="Rockwell" panose="02060603020205020403" pitchFamily="18" charset="0"/>
                        </a:rPr>
                        <a:t>Agri. &amp; Micro Credit</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tabLst>
                          <a:tab pos="168910" algn="l"/>
                        </a:tabLst>
                      </a:pPr>
                      <a:r>
                        <a:rPr lang="en-US" sz="1800" b="1" kern="1200" dirty="0" smtClean="0">
                          <a:solidFill>
                            <a:schemeClr val="lt1"/>
                          </a:solidFill>
                          <a:effectLst/>
                          <a:latin typeface="+mn-lt"/>
                          <a:ea typeface="+mn-ea"/>
                          <a:cs typeface="+mn-cs"/>
                        </a:rPr>
                        <a:t>Cottage, Micro and Small Credit under CMSME</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Consumer Financing</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SMEF</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Loans to BHs, MBs, SDs</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All other loan</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83171628"/>
                  </a:ext>
                </a:extLst>
              </a:tr>
              <a:tr h="1150068">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Other than</a:t>
                      </a:r>
                    </a:p>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 HF, LP</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HF</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LP</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750016401"/>
                  </a:ext>
                </a:extLst>
              </a:tr>
              <a:tr h="410738">
                <a:tc rowSpan="2">
                  <a:txBody>
                    <a:bodyPr/>
                    <a:lstStyle/>
                    <a:p>
                      <a:pPr marL="0" marR="0" indent="-19050" algn="ctr">
                        <a:lnSpc>
                          <a:spcPct val="115000"/>
                        </a:lnSpc>
                        <a:spcBef>
                          <a:spcPts val="0"/>
                        </a:spcBef>
                        <a:spcAft>
                          <a:spcPts val="0"/>
                        </a:spcAft>
                        <a:tabLst>
                          <a:tab pos="168910" algn="l"/>
                        </a:tabLst>
                      </a:pPr>
                      <a:r>
                        <a:rPr lang="en-US" sz="2000">
                          <a:effectLst/>
                          <a:latin typeface="Rockwell" panose="02060603020205020403" pitchFamily="18" charset="0"/>
                        </a:rPr>
                        <a:t>UC</a:t>
                      </a:r>
                    </a:p>
                    <a:p>
                      <a:pPr marL="0" marR="0" indent="-19050" algn="ctr">
                        <a:lnSpc>
                          <a:spcPct val="115000"/>
                        </a:lnSpc>
                        <a:spcBef>
                          <a:spcPts val="0"/>
                        </a:spcBef>
                        <a:spcAft>
                          <a:spcPts val="0"/>
                        </a:spcAft>
                        <a:tabLst>
                          <a:tab pos="168910" algn="l"/>
                        </a:tabLst>
                      </a:pPr>
                      <a:r>
                        <a:rPr lang="en-US" sz="2000">
                          <a:effectLst/>
                          <a:latin typeface="Rockwell" panose="02060603020205020403" pitchFamily="18" charset="0"/>
                        </a:rPr>
                        <a:t> </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8910" algn="l"/>
                          <a:tab pos="455930" algn="l"/>
                        </a:tabLst>
                      </a:pPr>
                      <a:r>
                        <a:rPr lang="en-US" sz="2000" dirty="0">
                          <a:effectLst/>
                          <a:latin typeface="Rockwell" panose="02060603020205020403" pitchFamily="18" charset="0"/>
                        </a:rPr>
                        <a:t>Standard</a:t>
                      </a:r>
                      <a:endParaRPr lang="en-US" sz="28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1%</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dirty="0" smtClean="0">
                          <a:effectLst/>
                          <a:latin typeface="Rockwell" panose="02060603020205020403" pitchFamily="18" charset="0"/>
                          <a:ea typeface="Calibri" panose="020F0502020204030204" pitchFamily="34" charset="0"/>
                          <a:cs typeface="Times New Roman" panose="02020603050405020304" pitchFamily="18" charset="0"/>
                        </a:rPr>
                        <a:t>0.25%</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5%</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2%</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dirty="0" smtClean="0">
                          <a:effectLst/>
                          <a:latin typeface="Rockwell" panose="02060603020205020403" pitchFamily="18" charset="0"/>
                        </a:rPr>
                        <a:t>0.25</a:t>
                      </a:r>
                      <a:r>
                        <a:rPr lang="en-US" sz="2000" dirty="0">
                          <a:effectLst/>
                          <a:latin typeface="Rockwell" panose="02060603020205020403" pitchFamily="18" charset="0"/>
                        </a:rPr>
                        <a:t>%</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Rockwell" panose="02060603020205020403" pitchFamily="18" charset="0"/>
                        </a:rPr>
                        <a:t>2%</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8328788"/>
                  </a:ext>
                </a:extLst>
              </a:tr>
              <a:tr h="410738">
                <a:tc vMerge="1">
                  <a:txBody>
                    <a:bodyPr/>
                    <a:lstStyle/>
                    <a:p>
                      <a:endParaRPr lang="en-US"/>
                    </a:p>
                  </a:txBody>
                  <a:tcPr/>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SMA</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NA</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dirty="0" smtClean="0">
                          <a:effectLst/>
                          <a:latin typeface="Rockwell" panose="02060603020205020403" pitchFamily="18" charset="0"/>
                          <a:ea typeface="Calibri" panose="020F0502020204030204" pitchFamily="34" charset="0"/>
                          <a:cs typeface="Times New Roman" panose="02020603050405020304" pitchFamily="18" charset="0"/>
                        </a:rPr>
                        <a:t>0.25%</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2%</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.25%</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Rockwell" panose="02060603020205020403" pitchFamily="18" charset="0"/>
                        </a:rPr>
                        <a:t>2%</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33583232"/>
                  </a:ext>
                </a:extLst>
              </a:tr>
              <a:tr h="410738">
                <a:tc rowSpan="3">
                  <a:txBody>
                    <a:bodyPr/>
                    <a:lstStyle/>
                    <a:p>
                      <a:pPr marL="0" marR="0" indent="-19050" algn="ctr">
                        <a:lnSpc>
                          <a:spcPct val="115000"/>
                        </a:lnSpc>
                        <a:spcBef>
                          <a:spcPts val="0"/>
                        </a:spcBef>
                        <a:spcAft>
                          <a:spcPts val="0"/>
                        </a:spcAft>
                        <a:tabLst>
                          <a:tab pos="168910" algn="l"/>
                        </a:tabLst>
                      </a:pPr>
                      <a:r>
                        <a:rPr lang="en-US" sz="1600" dirty="0">
                          <a:effectLst/>
                          <a:latin typeface="Rockwell" panose="02060603020205020403" pitchFamily="18" charset="0"/>
                        </a:rPr>
                        <a:t>Classified</a:t>
                      </a:r>
                    </a:p>
                    <a:p>
                      <a:pPr marL="0" marR="0" indent="-19050" algn="ctr">
                        <a:lnSpc>
                          <a:spcPct val="115000"/>
                        </a:lnSpc>
                        <a:spcBef>
                          <a:spcPts val="0"/>
                        </a:spcBef>
                        <a:spcAft>
                          <a:spcPts val="0"/>
                        </a:spcAft>
                        <a:tabLst>
                          <a:tab pos="168910" algn="l"/>
                        </a:tabLst>
                      </a:pPr>
                      <a:r>
                        <a:rPr lang="en-US" sz="2000" dirty="0">
                          <a:effectLst/>
                          <a:latin typeface="Rockwell" panose="02060603020205020403" pitchFamily="18" charset="0"/>
                        </a:rPr>
                        <a:t> </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SS</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dirty="0" smtClean="0">
                          <a:effectLst/>
                          <a:latin typeface="Rockwell" panose="02060603020205020403" pitchFamily="18" charset="0"/>
                          <a:ea typeface="Calibri" panose="020F0502020204030204" pitchFamily="34" charset="0"/>
                          <a:cs typeface="Times New Roman" panose="02020603050405020304" pitchFamily="18" charset="0"/>
                        </a:rPr>
                        <a:t>5%</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20%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20%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20%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20%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20%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20%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412183"/>
                  </a:ext>
                </a:extLst>
              </a:tr>
              <a:tr h="410738">
                <a:tc vMerge="1">
                  <a:txBody>
                    <a:bodyPr/>
                    <a:lstStyle/>
                    <a:p>
                      <a:endParaRPr lang="en-US"/>
                    </a:p>
                  </a:txBody>
                  <a:tcPr/>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DF</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dirty="0" smtClean="0">
                          <a:effectLst/>
                          <a:latin typeface="Rockwell" panose="02060603020205020403" pitchFamily="18" charset="0"/>
                          <a:ea typeface="Calibri" panose="020F0502020204030204" pitchFamily="34" charset="0"/>
                          <a:cs typeface="Times New Roman" panose="02020603050405020304" pitchFamily="18" charset="0"/>
                        </a:rPr>
                        <a:t>20%</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50%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50730687"/>
                  </a:ext>
                </a:extLst>
              </a:tr>
              <a:tr h="410738">
                <a:tc vMerge="1">
                  <a:txBody>
                    <a:bodyPr/>
                    <a:lstStyle/>
                    <a:p>
                      <a:endParaRPr lang="en-US"/>
                    </a:p>
                  </a:txBody>
                  <a:tcPr/>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BL</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100%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smtClean="0">
                          <a:effectLst/>
                          <a:latin typeface="Rockwell" panose="02060603020205020403" pitchFamily="18" charset="0"/>
                          <a:ea typeface="Calibri" panose="020F0502020204030204" pitchFamily="34" charset="0"/>
                          <a:cs typeface="Times New Roman" panose="02020603050405020304" pitchFamily="18" charset="0"/>
                        </a:rPr>
                        <a:t>100%</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100%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100%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100%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100%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a:effectLst/>
                          <a:latin typeface="Rockwell" panose="02060603020205020403" pitchFamily="18" charset="0"/>
                        </a:rPr>
                        <a:t>100%</a:t>
                      </a:r>
                      <a:endParaRPr lang="en-US" sz="200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168910" algn="l"/>
                        </a:tabLst>
                      </a:pPr>
                      <a:r>
                        <a:rPr lang="en-US" sz="2000" dirty="0">
                          <a:effectLst/>
                          <a:latin typeface="Rockwell" panose="02060603020205020403" pitchFamily="18" charset="0"/>
                        </a:rPr>
                        <a:t>100%</a:t>
                      </a:r>
                      <a:endParaRPr lang="en-US" sz="2000" dirty="0">
                        <a:effectLst/>
                        <a:latin typeface="Rockwell" panose="020606030202050204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1984449"/>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5430129" y="6020972"/>
            <a:ext cx="1374800" cy="461665"/>
          </a:xfrm>
          <a:prstGeom prst="rect">
            <a:avLst/>
          </a:prstGeom>
          <a:noFill/>
        </p:spPr>
        <p:txBody>
          <a:bodyPr wrap="none" rtlCol="0">
            <a:spAutoFit/>
          </a:bodyPr>
          <a:lstStyle/>
          <a:p>
            <a:r>
              <a:rPr lang="en-US" sz="2400" dirty="0" smtClean="0">
                <a:latin typeface="Rockwell" panose="02060603020205020403" pitchFamily="18" charset="0"/>
              </a:rPr>
              <a:t>Figure-1</a:t>
            </a:r>
            <a:endParaRPr lang="en-US" sz="2400" dirty="0">
              <a:latin typeface="Rockwell" panose="02060603020205020403" pitchFamily="18" charset="0"/>
            </a:endParaRPr>
          </a:p>
        </p:txBody>
      </p:sp>
    </p:spTree>
    <p:extLst>
      <p:ext uri="{BB962C8B-B14F-4D97-AF65-F5344CB8AC3E}">
        <p14:creationId xmlns:p14="http://schemas.microsoft.com/office/powerpoint/2010/main" xmlns="" val="2082801950"/>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rPr>
              <a:t>Maintenance of Provision:</a:t>
            </a:r>
            <a:endParaRPr lang="en-US" dirty="0"/>
          </a:p>
        </p:txBody>
      </p:sp>
      <p:sp>
        <p:nvSpPr>
          <p:cNvPr id="3" name="Content Placeholder 2"/>
          <p:cNvSpPr>
            <a:spLocks noGrp="1"/>
          </p:cNvSpPr>
          <p:nvPr>
            <p:ph idx="1"/>
          </p:nvPr>
        </p:nvSpPr>
        <p:spPr/>
        <p:txBody>
          <a:bodyPr/>
          <a:lstStyle/>
          <a:p>
            <a:r>
              <a:rPr lang="en-US" dirty="0">
                <a:latin typeface="Rockwell" panose="02060603020205020403" pitchFamily="18" charset="0"/>
                <a:sym typeface="Symbol" panose="05050102010706020507" pitchFamily="18" charset="2"/>
              </a:rPr>
              <a:t></a:t>
            </a:r>
            <a:r>
              <a:rPr lang="en-US" dirty="0">
                <a:latin typeface="Rockwell" panose="02060603020205020403" pitchFamily="18" charset="0"/>
              </a:rPr>
              <a:t> Besides, banks are required to maintain General Provision against </a:t>
            </a:r>
            <a:r>
              <a:rPr lang="en-US" dirty="0" smtClean="0">
                <a:latin typeface="Rockwell" panose="02060603020205020403" pitchFamily="18" charset="0"/>
              </a:rPr>
              <a:t>off </a:t>
            </a:r>
            <a:r>
              <a:rPr lang="en-US" dirty="0">
                <a:latin typeface="Rockwell" panose="02060603020205020403" pitchFamily="18" charset="0"/>
              </a:rPr>
              <a:t>balance sheet exposures @ 1% and.</a:t>
            </a:r>
          </a:p>
          <a:p>
            <a:endParaRPr lang="en-US" dirty="0" smtClean="0">
              <a:latin typeface="Rockwell" panose="02060603020205020403" pitchFamily="18" charset="0"/>
              <a:sym typeface="Symbol" panose="05050102010706020507" pitchFamily="18" charset="2"/>
            </a:endParaRPr>
          </a:p>
          <a:p>
            <a:r>
              <a:rPr lang="en-US" dirty="0" smtClean="0">
                <a:latin typeface="Rockwell" panose="02060603020205020403" pitchFamily="18" charset="0"/>
                <a:sym typeface="Symbol" panose="05050102010706020507" pitchFamily="18" charset="2"/>
              </a:rPr>
              <a:t></a:t>
            </a:r>
            <a:r>
              <a:rPr lang="en-US" dirty="0" smtClean="0">
                <a:latin typeface="Rockwell" panose="02060603020205020403" pitchFamily="18" charset="0"/>
              </a:rPr>
              <a:t> </a:t>
            </a:r>
            <a:r>
              <a:rPr lang="en-US" dirty="0">
                <a:latin typeface="Rockwell" panose="02060603020205020403" pitchFamily="18" charset="0"/>
              </a:rPr>
              <a:t>Provision of all Restructured loans shall be calculated at existing applicable rate of SMA with additional 1% (BRPD Circular No. 04 Date: 29.01.2015). </a:t>
            </a:r>
          </a:p>
          <a:p>
            <a:pPr marL="0" indent="0">
              <a:buNone/>
            </a:pPr>
            <a:r>
              <a:rPr lang="en-US" dirty="0">
                <a:latin typeface="Rockwell" panose="02060603020205020403" pitchFamily="18" charset="0"/>
              </a:rPr>
              <a:t> </a:t>
            </a:r>
          </a:p>
          <a:p>
            <a:endParaRPr lang="en-US" dirty="0">
              <a:latin typeface="Rockwell" panose="02060603020205020403" pitchFamily="18" charset="0"/>
            </a:endParaRPr>
          </a:p>
        </p:txBody>
      </p:sp>
    </p:spTree>
    <p:extLst>
      <p:ext uri="{BB962C8B-B14F-4D97-AF65-F5344CB8AC3E}">
        <p14:creationId xmlns:p14="http://schemas.microsoft.com/office/powerpoint/2010/main" xmlns="" val="78723778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0110"/>
            <a:ext cx="10131425" cy="1316181"/>
          </a:xfrm>
        </p:spPr>
        <p:txBody>
          <a:bodyPr anchor="ctr" anchorCtr="1"/>
          <a:lstStyle/>
          <a:p>
            <a:r>
              <a:rPr lang="en-US" b="1" dirty="0">
                <a:latin typeface="Rockwell" panose="02060603020205020403" pitchFamily="18" charset="0"/>
              </a:rPr>
              <a:t>.</a:t>
            </a:r>
            <a:r>
              <a:rPr lang="en-US" b="1" u="sng" dirty="0">
                <a:latin typeface="Rockwell" panose="02060603020205020403" pitchFamily="18" charset="0"/>
              </a:rPr>
              <a:t> Base for Provision </a:t>
            </a:r>
            <a:endParaRPr lang="en-US" dirty="0">
              <a:latin typeface="Rockwell" panose="02060603020205020403" pitchFamily="18" charset="0"/>
            </a:endParaRPr>
          </a:p>
        </p:txBody>
      </p:sp>
      <p:sp>
        <p:nvSpPr>
          <p:cNvPr id="4" name="Content Placeholder 3"/>
          <p:cNvSpPr>
            <a:spLocks noGrp="1"/>
          </p:cNvSpPr>
          <p:nvPr>
            <p:ph sz="half" idx="1"/>
          </p:nvPr>
        </p:nvSpPr>
        <p:spPr/>
        <p:txBody>
          <a:bodyPr>
            <a:normAutofit fontScale="92500" lnSpcReduction="10000"/>
          </a:bodyPr>
          <a:lstStyle/>
          <a:p>
            <a:pPr lvl="0"/>
            <a:r>
              <a:rPr lang="en-US" sz="2400" b="1" dirty="0">
                <a:latin typeface="Rockwell" panose="02060603020205020403" pitchFamily="18" charset="0"/>
              </a:rPr>
              <a:t>For the following types of eligible collateral security as.</a:t>
            </a:r>
            <a:endParaRPr lang="en-US" sz="2400" dirty="0">
              <a:latin typeface="Rockwell" panose="02060603020205020403" pitchFamily="18" charset="0"/>
            </a:endParaRPr>
          </a:p>
          <a:p>
            <a:pPr marL="0" indent="0">
              <a:buNone/>
            </a:pPr>
            <a:endParaRPr lang="en-US" sz="2000" dirty="0">
              <a:latin typeface="Rockwell" panose="02060603020205020403" pitchFamily="18" charset="0"/>
            </a:endParaRPr>
          </a:p>
          <a:p>
            <a:r>
              <a:rPr lang="en-US" sz="2000" dirty="0">
                <a:latin typeface="Rockwell" panose="02060603020205020403" pitchFamily="18" charset="0"/>
              </a:rPr>
              <a:t>a) Deposit with the same bank under lien against the loan.</a:t>
            </a:r>
          </a:p>
          <a:p>
            <a:r>
              <a:rPr lang="en-US" sz="2000" dirty="0">
                <a:latin typeface="Rockwell" panose="02060603020205020403" pitchFamily="18" charset="0"/>
              </a:rPr>
              <a:t>b) Government bond/savings certificate under lien.	</a:t>
            </a:r>
          </a:p>
          <a:p>
            <a:r>
              <a:rPr lang="en-US" sz="2000" dirty="0">
                <a:latin typeface="Rockwell" panose="02060603020205020403" pitchFamily="18" charset="0"/>
              </a:rPr>
              <a:t>c) Guarantee given by the Government Or Bangladesh Bank.</a:t>
            </a:r>
          </a:p>
          <a:p>
            <a:endParaRPr lang="en-US" sz="2000" dirty="0">
              <a:latin typeface="Rockwell" panose="02060603020205020403" pitchFamily="18" charset="0"/>
            </a:endParaRPr>
          </a:p>
        </p:txBody>
      </p:sp>
      <p:sp>
        <p:nvSpPr>
          <p:cNvPr id="5" name="Content Placeholder 4"/>
          <p:cNvSpPr>
            <a:spLocks noGrp="1"/>
          </p:cNvSpPr>
          <p:nvPr>
            <p:ph sz="half" idx="2"/>
          </p:nvPr>
        </p:nvSpPr>
        <p:spPr/>
        <p:txBody>
          <a:bodyPr>
            <a:normAutofit fontScale="92500" lnSpcReduction="10000"/>
          </a:bodyPr>
          <a:lstStyle/>
          <a:p>
            <a:pPr lvl="0"/>
            <a:r>
              <a:rPr lang="en-US" dirty="0">
                <a:latin typeface="Rockwell" panose="02060603020205020403" pitchFamily="18" charset="0"/>
              </a:rPr>
              <a:t>Then provision will be maintained at the above rate on the outstanding balance of the </a:t>
            </a:r>
            <a:r>
              <a:rPr lang="en-US" dirty="0" smtClean="0">
                <a:latin typeface="Rockwell" panose="02060603020205020403" pitchFamily="18" charset="0"/>
              </a:rPr>
              <a:t>classified </a:t>
            </a:r>
            <a:r>
              <a:rPr lang="en-US" dirty="0">
                <a:latin typeface="Rockwell" panose="02060603020205020403" pitchFamily="18" charset="0"/>
              </a:rPr>
              <a:t>loans less the amount of Interest suspense and the value of eligible collateral.</a:t>
            </a:r>
          </a:p>
          <a:p>
            <a:r>
              <a:rPr lang="en-US" dirty="0" smtClean="0">
                <a:latin typeface="Rockwell" panose="02060603020205020403" pitchFamily="18" charset="0"/>
              </a:rPr>
              <a:t>Base for Provision</a:t>
            </a:r>
            <a:endParaRPr lang="en-US" dirty="0">
              <a:latin typeface="Rockwell" panose="02060603020205020403" pitchFamily="18" charset="0"/>
            </a:endParaRPr>
          </a:p>
          <a:p>
            <a:r>
              <a:rPr lang="en-US" dirty="0" smtClean="0">
                <a:latin typeface="Rockwell" panose="02060603020205020403" pitchFamily="18" charset="0"/>
              </a:rPr>
              <a:t>= Outstanding- (Value of eligible Collateral+ Interest Suspense )</a:t>
            </a:r>
            <a:endParaRPr lang="en-US" dirty="0">
              <a:latin typeface="Rockwell" panose="02060603020205020403" pitchFamily="18" charset="0"/>
            </a:endParaRPr>
          </a:p>
        </p:txBody>
      </p:sp>
    </p:spTree>
    <p:extLst>
      <p:ext uri="{BB962C8B-B14F-4D97-AF65-F5344CB8AC3E}">
        <p14:creationId xmlns:p14="http://schemas.microsoft.com/office/powerpoint/2010/main" xmlns="" val="238268127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0110"/>
            <a:ext cx="10131425" cy="1316181"/>
          </a:xfrm>
        </p:spPr>
        <p:txBody>
          <a:bodyPr anchor="ctr" anchorCtr="1"/>
          <a:lstStyle/>
          <a:p>
            <a:r>
              <a:rPr lang="en-US" b="1" u="sng" dirty="0" smtClean="0">
                <a:latin typeface="Rockwell" panose="02060603020205020403" pitchFamily="18" charset="0"/>
              </a:rPr>
              <a:t> </a:t>
            </a:r>
            <a:r>
              <a:rPr lang="en-US" b="1" u="sng" dirty="0">
                <a:latin typeface="Rockwell" panose="02060603020205020403" pitchFamily="18" charset="0"/>
              </a:rPr>
              <a:t>Base for Provision </a:t>
            </a:r>
            <a:endParaRPr lang="en-US" dirty="0">
              <a:latin typeface="Rockwell" panose="02060603020205020403" pitchFamily="18" charset="0"/>
            </a:endParaRPr>
          </a:p>
        </p:txBody>
      </p:sp>
      <p:sp>
        <p:nvSpPr>
          <p:cNvPr id="4" name="Content Placeholder 3"/>
          <p:cNvSpPr>
            <a:spLocks noGrp="1"/>
          </p:cNvSpPr>
          <p:nvPr>
            <p:ph sz="half" idx="1"/>
          </p:nvPr>
        </p:nvSpPr>
        <p:spPr/>
        <p:txBody>
          <a:bodyPr>
            <a:normAutofit/>
          </a:bodyPr>
          <a:lstStyle/>
          <a:p>
            <a:r>
              <a:rPr lang="en-US" b="1" dirty="0">
                <a:latin typeface="Rockwell" panose="02060603020205020403" pitchFamily="18" charset="0"/>
              </a:rPr>
              <a:t>For All Other eligible collaterals, the provision will be maintained at the stated rates in </a:t>
            </a:r>
            <a:r>
              <a:rPr lang="en-US" b="1" dirty="0" smtClean="0">
                <a:latin typeface="Rockwell" panose="02060603020205020403" pitchFamily="18" charset="0"/>
              </a:rPr>
              <a:t>(</a:t>
            </a:r>
            <a:r>
              <a:rPr lang="en-US" b="1" dirty="0">
                <a:latin typeface="Rockwell" panose="02060603020205020403" pitchFamily="18" charset="0"/>
              </a:rPr>
              <a:t>Figure-1) on the balance calculate as the greater of the following two amounts</a:t>
            </a:r>
            <a:endParaRPr lang="en-US" sz="2000" dirty="0">
              <a:latin typeface="Rockwell" panose="02060603020205020403" pitchFamily="18" charset="0"/>
            </a:endParaRPr>
          </a:p>
        </p:txBody>
      </p:sp>
      <p:sp>
        <p:nvSpPr>
          <p:cNvPr id="5" name="Content Placeholder 4"/>
          <p:cNvSpPr>
            <a:spLocks noGrp="1"/>
          </p:cNvSpPr>
          <p:nvPr>
            <p:ph sz="half" idx="2"/>
          </p:nvPr>
        </p:nvSpPr>
        <p:spPr/>
        <p:txBody>
          <a:bodyPr anchor="t">
            <a:normAutofit/>
          </a:bodyPr>
          <a:lstStyle/>
          <a:p>
            <a:r>
              <a:rPr lang="en-US" dirty="0" smtClean="0">
                <a:latin typeface="Rockwell" panose="02060603020205020403" pitchFamily="18" charset="0"/>
              </a:rPr>
              <a:t>1. Base for Provision= Outstanding- (Value of eligible Collateral+ Interest Suspense )</a:t>
            </a:r>
          </a:p>
          <a:p>
            <a:r>
              <a:rPr lang="en-US" dirty="0" smtClean="0">
                <a:latin typeface="Rockwell" panose="02060603020205020403" pitchFamily="18" charset="0"/>
              </a:rPr>
              <a:t>2. 15% of outstanding Balance</a:t>
            </a:r>
          </a:p>
          <a:p>
            <a:pPr marL="0" indent="0">
              <a:buNone/>
            </a:pPr>
            <a:r>
              <a:rPr lang="en-US" dirty="0">
                <a:latin typeface="Rockwell" panose="02060603020205020403" pitchFamily="18" charset="0"/>
              </a:rPr>
              <a:t>	</a:t>
            </a:r>
            <a:r>
              <a:rPr lang="en-US" sz="3200" dirty="0" smtClean="0">
                <a:solidFill>
                  <a:srgbClr val="FF0000"/>
                </a:solidFill>
                <a:latin typeface="Rockwell" panose="02060603020205020403" pitchFamily="18" charset="0"/>
              </a:rPr>
              <a:t>Which  is Greater</a:t>
            </a:r>
          </a:p>
          <a:p>
            <a:pPr marL="0" indent="0">
              <a:buNone/>
            </a:pPr>
            <a:endParaRPr lang="en-US" dirty="0" smtClean="0">
              <a:solidFill>
                <a:srgbClr val="FFFF00"/>
              </a:solidFill>
              <a:latin typeface="Rockwell" panose="02060603020205020403" pitchFamily="18" charset="0"/>
            </a:endParaRPr>
          </a:p>
          <a:p>
            <a:pPr marL="0" indent="0">
              <a:buNone/>
            </a:pPr>
            <a:endParaRPr lang="en-US" dirty="0">
              <a:solidFill>
                <a:srgbClr val="FFFF00"/>
              </a:solidFill>
              <a:latin typeface="Rockwell" panose="02060603020205020403" pitchFamily="18" charset="0"/>
            </a:endParaRPr>
          </a:p>
        </p:txBody>
      </p:sp>
    </p:spTree>
    <p:extLst>
      <p:ext uri="{BB962C8B-B14F-4D97-AF65-F5344CB8AC3E}">
        <p14:creationId xmlns:p14="http://schemas.microsoft.com/office/powerpoint/2010/main" xmlns="" val="319386236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Rockwell" panose="02060603020205020403" pitchFamily="18" charset="0"/>
              </a:rPr>
              <a:t> Base for Provision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98874801"/>
              </p:ext>
            </p:extLst>
          </p:nvPr>
        </p:nvGraphicFramePr>
        <p:xfrm>
          <a:off x="609600" y="1609725"/>
          <a:ext cx="9652005" cy="1752600"/>
        </p:xfrm>
        <a:graphic>
          <a:graphicData uri="http://schemas.openxmlformats.org/drawingml/2006/table">
            <a:tbl>
              <a:tblPr firstRow="1" bandRow="1">
                <a:tableStyleId>{073A0DAA-6AF3-43AB-8588-CEC1D06C72B9}</a:tableStyleId>
              </a:tblPr>
              <a:tblGrid>
                <a:gridCol w="1930401">
                  <a:extLst>
                    <a:ext uri="{9D8B030D-6E8A-4147-A177-3AD203B41FA5}">
                      <a16:colId xmlns:a16="http://schemas.microsoft.com/office/drawing/2014/main" xmlns="" val="690388594"/>
                    </a:ext>
                  </a:extLst>
                </a:gridCol>
                <a:gridCol w="1930401">
                  <a:extLst>
                    <a:ext uri="{9D8B030D-6E8A-4147-A177-3AD203B41FA5}">
                      <a16:colId xmlns:a16="http://schemas.microsoft.com/office/drawing/2014/main" xmlns="" val="969448587"/>
                    </a:ext>
                  </a:extLst>
                </a:gridCol>
                <a:gridCol w="1930401">
                  <a:extLst>
                    <a:ext uri="{9D8B030D-6E8A-4147-A177-3AD203B41FA5}">
                      <a16:colId xmlns:a16="http://schemas.microsoft.com/office/drawing/2014/main" xmlns="" val="826532502"/>
                    </a:ext>
                  </a:extLst>
                </a:gridCol>
                <a:gridCol w="1930401">
                  <a:extLst>
                    <a:ext uri="{9D8B030D-6E8A-4147-A177-3AD203B41FA5}">
                      <a16:colId xmlns:a16="http://schemas.microsoft.com/office/drawing/2014/main" xmlns="" val="2308202211"/>
                    </a:ext>
                  </a:extLst>
                </a:gridCol>
                <a:gridCol w="1930401">
                  <a:extLst>
                    <a:ext uri="{9D8B030D-6E8A-4147-A177-3AD203B41FA5}">
                      <a16:colId xmlns:a16="http://schemas.microsoft.com/office/drawing/2014/main" xmlns="" val="3227543910"/>
                    </a:ext>
                  </a:extLst>
                </a:gridCol>
              </a:tblGrid>
              <a:tr h="370840">
                <a:tc>
                  <a:txBody>
                    <a:bodyPr/>
                    <a:lstStyle/>
                    <a:p>
                      <a:r>
                        <a:rPr lang="en-US" dirty="0" smtClean="0"/>
                        <a:t>Outstanding</a:t>
                      </a:r>
                      <a:endParaRPr lang="en-US" dirty="0"/>
                    </a:p>
                  </a:txBody>
                  <a:tcPr marL="87113" marR="87113">
                    <a:solidFill>
                      <a:srgbClr val="002060"/>
                    </a:solidFill>
                  </a:tcPr>
                </a:tc>
                <a:tc>
                  <a:txBody>
                    <a:bodyPr/>
                    <a:lstStyle/>
                    <a:p>
                      <a:r>
                        <a:rPr lang="en-US" dirty="0" smtClean="0"/>
                        <a:t>Value of eligible Collateral</a:t>
                      </a:r>
                      <a:endParaRPr lang="en-US" dirty="0"/>
                    </a:p>
                  </a:txBody>
                  <a:tcPr marL="87113" marR="87113">
                    <a:solidFill>
                      <a:schemeClr val="tx2"/>
                    </a:solidFill>
                  </a:tcPr>
                </a:tc>
                <a:tc>
                  <a:txBody>
                    <a:bodyPr/>
                    <a:lstStyle/>
                    <a:p>
                      <a:r>
                        <a:rPr lang="en-US" dirty="0" smtClean="0"/>
                        <a:t>Interest Suspense A/C</a:t>
                      </a:r>
                      <a:endParaRPr lang="en-US" dirty="0"/>
                    </a:p>
                  </a:txBody>
                  <a:tcPr marL="87113" marR="87113">
                    <a:solidFill>
                      <a:schemeClr val="accent2"/>
                    </a:solidFill>
                  </a:tcPr>
                </a:tc>
                <a:tc>
                  <a:txBody>
                    <a:bodyPr/>
                    <a:lstStyle/>
                    <a:p>
                      <a:r>
                        <a:rPr lang="en-US" dirty="0" smtClean="0"/>
                        <a:t>Base for Provision</a:t>
                      </a:r>
                      <a:endParaRPr lang="en-US" dirty="0"/>
                    </a:p>
                  </a:txBody>
                  <a:tcPr marL="87113" marR="87113">
                    <a:solidFill>
                      <a:schemeClr val="accent3"/>
                    </a:solidFill>
                  </a:tcPr>
                </a:tc>
                <a:tc>
                  <a:txBody>
                    <a:bodyPr/>
                    <a:lstStyle/>
                    <a:p>
                      <a:r>
                        <a:rPr lang="en-US" dirty="0" smtClean="0"/>
                        <a:t>Remark</a:t>
                      </a:r>
                      <a:endParaRPr lang="en-US" dirty="0"/>
                    </a:p>
                  </a:txBody>
                  <a:tcPr marL="87113" marR="87113">
                    <a:solidFill>
                      <a:schemeClr val="tx2"/>
                    </a:solidFill>
                  </a:tcPr>
                </a:tc>
                <a:extLst>
                  <a:ext uri="{0D108BD9-81ED-4DB2-BD59-A6C34878D82A}">
                    <a16:rowId xmlns:a16="http://schemas.microsoft.com/office/drawing/2014/main" xmlns="" val="3552325852"/>
                  </a:ext>
                </a:extLst>
              </a:tr>
              <a:tr h="370840">
                <a:tc>
                  <a:txBody>
                    <a:bodyPr/>
                    <a:lstStyle/>
                    <a:p>
                      <a:r>
                        <a:rPr lang="en-US" dirty="0" smtClean="0"/>
                        <a:t>100 </a:t>
                      </a:r>
                      <a:endParaRPr lang="en-US" dirty="0"/>
                    </a:p>
                  </a:txBody>
                  <a:tcPr marL="87113" marR="87113"/>
                </a:tc>
                <a:tc>
                  <a:txBody>
                    <a:bodyPr/>
                    <a:lstStyle/>
                    <a:p>
                      <a:r>
                        <a:rPr lang="en-US" dirty="0" smtClean="0"/>
                        <a:t>--70</a:t>
                      </a:r>
                      <a:endParaRPr lang="en-US" dirty="0"/>
                    </a:p>
                  </a:txBody>
                  <a:tcPr marL="87113" marR="87113"/>
                </a:tc>
                <a:tc>
                  <a:txBody>
                    <a:bodyPr/>
                    <a:lstStyle/>
                    <a:p>
                      <a:r>
                        <a:rPr lang="en-US" dirty="0" smtClean="0"/>
                        <a:t>--20</a:t>
                      </a:r>
                      <a:endParaRPr lang="en-US" dirty="0"/>
                    </a:p>
                  </a:txBody>
                  <a:tcPr marL="87113" marR="87113"/>
                </a:tc>
                <a:tc>
                  <a:txBody>
                    <a:bodyPr/>
                    <a:lstStyle/>
                    <a:p>
                      <a:r>
                        <a:rPr lang="en-US" dirty="0" smtClean="0"/>
                        <a:t>=10</a:t>
                      </a:r>
                      <a:endParaRPr lang="en-US" dirty="0"/>
                    </a:p>
                  </a:txBody>
                  <a:tcPr marL="87113" marR="87113"/>
                </a:tc>
                <a:tc>
                  <a:txBody>
                    <a:bodyPr/>
                    <a:lstStyle/>
                    <a:p>
                      <a:endParaRPr lang="en-US" dirty="0"/>
                    </a:p>
                  </a:txBody>
                  <a:tcPr marL="87113" marR="87113">
                    <a:solidFill>
                      <a:schemeClr val="tx2"/>
                    </a:solidFill>
                  </a:tcPr>
                </a:tc>
                <a:extLst>
                  <a:ext uri="{0D108BD9-81ED-4DB2-BD59-A6C34878D82A}">
                    <a16:rowId xmlns:a16="http://schemas.microsoft.com/office/drawing/2014/main" xmlns="" val="1373595379"/>
                  </a:ext>
                </a:extLst>
              </a:tr>
              <a:tr h="370840">
                <a:tc gridSpan="5">
                  <a:txBody>
                    <a:bodyPr/>
                    <a:lstStyle/>
                    <a:p>
                      <a:r>
                        <a:rPr lang="en-US" dirty="0" smtClean="0"/>
                        <a:t>But Base for Provision  will be</a:t>
                      </a:r>
                      <a:endParaRPr lang="en-US" dirty="0"/>
                    </a:p>
                  </a:txBody>
                  <a:tcPr marL="87113" marR="87113">
                    <a:solidFill>
                      <a:schemeClr val="accent5">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140697506"/>
                  </a:ext>
                </a:extLst>
              </a:tr>
              <a:tr h="370840">
                <a:tc>
                  <a:txBody>
                    <a:bodyPr/>
                    <a:lstStyle/>
                    <a:p>
                      <a:r>
                        <a:rPr lang="en-US" dirty="0" smtClean="0"/>
                        <a:t>100</a:t>
                      </a:r>
                      <a:endParaRPr lang="en-US" dirty="0"/>
                    </a:p>
                  </a:txBody>
                  <a:tcPr marL="87113" marR="87113"/>
                </a:tc>
                <a:tc>
                  <a:txBody>
                    <a:bodyPr/>
                    <a:lstStyle/>
                    <a:p>
                      <a:r>
                        <a:rPr lang="en-US" dirty="0" smtClean="0"/>
                        <a:t>--65</a:t>
                      </a:r>
                      <a:endParaRPr lang="en-US" dirty="0"/>
                    </a:p>
                  </a:txBody>
                  <a:tcPr marL="87113" marR="87113"/>
                </a:tc>
                <a:tc>
                  <a:txBody>
                    <a:bodyPr/>
                    <a:lstStyle/>
                    <a:p>
                      <a:r>
                        <a:rPr lang="en-US" dirty="0" smtClean="0"/>
                        <a:t>--20</a:t>
                      </a:r>
                      <a:endParaRPr lang="en-US" dirty="0"/>
                    </a:p>
                  </a:txBody>
                  <a:tcPr marL="87113" marR="87113"/>
                </a:tc>
                <a:tc>
                  <a:txBody>
                    <a:bodyPr/>
                    <a:lstStyle/>
                    <a:p>
                      <a:r>
                        <a:rPr lang="en-US" dirty="0" smtClean="0"/>
                        <a:t>=15</a:t>
                      </a:r>
                      <a:endParaRPr lang="en-US" dirty="0"/>
                    </a:p>
                  </a:txBody>
                  <a:tcPr marL="87113" marR="87113"/>
                </a:tc>
                <a:tc>
                  <a:txBody>
                    <a:bodyPr/>
                    <a:lstStyle/>
                    <a:p>
                      <a:endParaRPr lang="en-US" dirty="0"/>
                    </a:p>
                  </a:txBody>
                  <a:tcPr marL="87113" marR="87113"/>
                </a:tc>
                <a:extLst>
                  <a:ext uri="{0D108BD9-81ED-4DB2-BD59-A6C34878D82A}">
                    <a16:rowId xmlns:a16="http://schemas.microsoft.com/office/drawing/2014/main" xmlns="" val="2199098067"/>
                  </a:ext>
                </a:extLst>
              </a:tr>
            </a:tbl>
          </a:graphicData>
        </a:graphic>
      </p:graphicFrame>
    </p:spTree>
    <p:extLst>
      <p:ext uri="{BB962C8B-B14F-4D97-AF65-F5344CB8AC3E}">
        <p14:creationId xmlns:p14="http://schemas.microsoft.com/office/powerpoint/2010/main" xmlns="" val="41438280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Rockwell" panose="02060603020205020403" pitchFamily="18" charset="0"/>
              </a:rPr>
              <a:t>Eligible Securities :</a:t>
            </a:r>
            <a:endParaRPr lang="en-US" dirty="0">
              <a:latin typeface="Rockwell" panose="02060603020205020403"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p>
          <a:p>
            <a:pPr lvl="0"/>
            <a:r>
              <a:rPr lang="en-US" dirty="0" smtClean="0">
                <a:latin typeface="Rockwell" panose="02060603020205020403" pitchFamily="18" charset="0"/>
              </a:rPr>
              <a:t>1. 100</a:t>
            </a:r>
            <a:r>
              <a:rPr lang="en-US" dirty="0">
                <a:latin typeface="Rockwell" panose="02060603020205020403" pitchFamily="18" charset="0"/>
              </a:rPr>
              <a:t>% of the deposit under lien against the loan.</a:t>
            </a:r>
          </a:p>
          <a:p>
            <a:pPr lvl="0"/>
            <a:r>
              <a:rPr lang="en-US" dirty="0" smtClean="0">
                <a:latin typeface="Rockwell" panose="02060603020205020403" pitchFamily="18" charset="0"/>
              </a:rPr>
              <a:t>2. 100</a:t>
            </a:r>
            <a:r>
              <a:rPr lang="en-US" dirty="0">
                <a:latin typeface="Rockwell" panose="02060603020205020403" pitchFamily="18" charset="0"/>
              </a:rPr>
              <a:t>% of the value of Government bond/ Savings certificate under lien.</a:t>
            </a:r>
          </a:p>
          <a:p>
            <a:pPr lvl="0"/>
            <a:r>
              <a:rPr lang="en-US" dirty="0" smtClean="0">
                <a:latin typeface="Rockwell" panose="02060603020205020403" pitchFamily="18" charset="0"/>
              </a:rPr>
              <a:t>3. 100</a:t>
            </a:r>
            <a:r>
              <a:rPr lang="en-US" dirty="0">
                <a:latin typeface="Rockwell" panose="02060603020205020403" pitchFamily="18" charset="0"/>
              </a:rPr>
              <a:t>% of the value of Guarantee given by Government Or Bangladesh Bank.</a:t>
            </a:r>
          </a:p>
          <a:p>
            <a:pPr lvl="0"/>
            <a:r>
              <a:rPr lang="en-US" dirty="0" smtClean="0">
                <a:latin typeface="Rockwell" panose="02060603020205020403" pitchFamily="18" charset="0"/>
              </a:rPr>
              <a:t>4. 100</a:t>
            </a:r>
            <a:r>
              <a:rPr lang="en-US" dirty="0">
                <a:latin typeface="Rockwell" panose="02060603020205020403" pitchFamily="18" charset="0"/>
              </a:rPr>
              <a:t>% of the market value of Gold or Gold ornaments pledged with the bank.</a:t>
            </a:r>
          </a:p>
          <a:p>
            <a:pPr lvl="0"/>
            <a:r>
              <a:rPr lang="en-US" dirty="0" smtClean="0">
                <a:latin typeface="Rockwell" panose="02060603020205020403" pitchFamily="18" charset="0"/>
              </a:rPr>
              <a:t>5. 50</a:t>
            </a:r>
            <a:r>
              <a:rPr lang="en-US" dirty="0">
                <a:latin typeface="Rockwell" panose="02060603020205020403" pitchFamily="18" charset="0"/>
              </a:rPr>
              <a:t>% of the Market value of easily marketable commodities kept under control of bank. </a:t>
            </a:r>
          </a:p>
          <a:p>
            <a:pPr lvl="0"/>
            <a:r>
              <a:rPr lang="en-US" dirty="0">
                <a:latin typeface="Rockwell" panose="02060603020205020403" pitchFamily="18" charset="0"/>
              </a:rPr>
              <a:t> </a:t>
            </a:r>
            <a:r>
              <a:rPr lang="en-US" dirty="0" smtClean="0">
                <a:latin typeface="Rockwell" panose="02060603020205020403" pitchFamily="18" charset="0"/>
              </a:rPr>
              <a:t>6. Maximum </a:t>
            </a:r>
            <a:r>
              <a:rPr lang="en-US" dirty="0">
                <a:latin typeface="Rockwell" panose="02060603020205020403" pitchFamily="18" charset="0"/>
              </a:rPr>
              <a:t>50% of the market value of land and building mortgaged with the bank.</a:t>
            </a:r>
          </a:p>
          <a:p>
            <a:r>
              <a:rPr lang="en-US" dirty="0" smtClean="0">
                <a:latin typeface="Rockwell" panose="02060603020205020403" pitchFamily="18" charset="0"/>
              </a:rPr>
              <a:t> 7. 50</a:t>
            </a:r>
            <a:r>
              <a:rPr lang="en-US" dirty="0">
                <a:latin typeface="Rockwell" panose="02060603020205020403" pitchFamily="18" charset="0"/>
              </a:rPr>
              <a:t>% of the average market value for last 06 (Six) months or 50% of the face value, whichever is less of the share traded in Stock Exchange. </a:t>
            </a:r>
          </a:p>
          <a:p>
            <a:endParaRPr lang="en-US" dirty="0"/>
          </a:p>
        </p:txBody>
      </p:sp>
    </p:spTree>
    <p:extLst>
      <p:ext uri="{BB962C8B-B14F-4D97-AF65-F5344CB8AC3E}">
        <p14:creationId xmlns:p14="http://schemas.microsoft.com/office/powerpoint/2010/main" xmlns="" val="393165967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algn="ctr">
              <a:lnSpc>
                <a:spcPct val="150000"/>
              </a:lnSpc>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Purpose of loan provisioning : </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v"/>
            </a:pPr>
            <a:r>
              <a:rPr lang="en-US" sz="2000" dirty="0">
                <a:latin typeface="Rockwell" panose="02060603020205020403" pitchFamily="18" charset="0"/>
              </a:rPr>
              <a:t>Protection of the depositors’ money.</a:t>
            </a:r>
          </a:p>
          <a:p>
            <a:pPr lvl="0">
              <a:buFont typeface="Wingdings" panose="05000000000000000000" pitchFamily="2" charset="2"/>
              <a:buChar char="v"/>
            </a:pPr>
            <a:r>
              <a:rPr lang="en-US" sz="2000" dirty="0">
                <a:latin typeface="Rockwell" panose="02060603020205020403" pitchFamily="18" charset="0"/>
              </a:rPr>
              <a:t>Protection of Banks Capital.</a:t>
            </a:r>
          </a:p>
          <a:p>
            <a:pPr lvl="0">
              <a:buFont typeface="Wingdings" panose="05000000000000000000" pitchFamily="2" charset="2"/>
              <a:buChar char="v"/>
            </a:pPr>
            <a:r>
              <a:rPr lang="en-US" sz="2000" dirty="0">
                <a:latin typeface="Rockwell" panose="02060603020205020403" pitchFamily="18" charset="0"/>
              </a:rPr>
              <a:t>Setting aside fund from profit against possible loss. </a:t>
            </a:r>
          </a:p>
          <a:p>
            <a:pPr>
              <a:buFont typeface="Wingdings" panose="05000000000000000000" pitchFamily="2" charset="2"/>
              <a:buChar char="v"/>
            </a:pPr>
            <a:endParaRPr lang="en-US" sz="2000" dirty="0">
              <a:latin typeface="Rockwell" panose="02060603020205020403" pitchFamily="18" charset="0"/>
            </a:endParaRPr>
          </a:p>
        </p:txBody>
      </p:sp>
    </p:spTree>
    <p:extLst>
      <p:ext uri="{BB962C8B-B14F-4D97-AF65-F5344CB8AC3E}">
        <p14:creationId xmlns:p14="http://schemas.microsoft.com/office/powerpoint/2010/main" xmlns="" val="17819897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pPr marL="285750" lvl="0" indent="-285750">
              <a:spcBef>
                <a:spcPts val="0"/>
              </a:spcBef>
              <a:spcAft>
                <a:spcPts val="1000"/>
              </a:spcAft>
            </a:pPr>
            <a:r>
              <a:rPr lang="en-US" b="1" cap="none" dirty="0" smtClean="0">
                <a:ln>
                  <a:noFill/>
                </a:ln>
                <a:solidFill>
                  <a:srgbClr val="FF0000"/>
                </a:solidFill>
                <a:latin typeface="Rockwell" panose="02060603020205020403" pitchFamily="18" charset="0"/>
                <a:ea typeface="+mn-ea"/>
                <a:cs typeface="+mn-cs"/>
              </a:rPr>
              <a:t> </a:t>
            </a:r>
            <a:r>
              <a:rPr lang="en-US" b="1" cap="none" dirty="0">
                <a:ln>
                  <a:noFill/>
                </a:ln>
                <a:solidFill>
                  <a:srgbClr val="FF0000"/>
                </a:solidFill>
                <a:latin typeface="Rockwell" panose="02060603020205020403" pitchFamily="18" charset="0"/>
                <a:ea typeface="+mn-ea"/>
                <a:cs typeface="+mn-cs"/>
              </a:rPr>
              <a:t>CL- </a:t>
            </a:r>
            <a:r>
              <a:rPr lang="en-US" b="1" cap="none" dirty="0" smtClean="0">
                <a:ln>
                  <a:noFill/>
                </a:ln>
                <a:solidFill>
                  <a:srgbClr val="FF0000"/>
                </a:solidFill>
                <a:latin typeface="Rockwell" panose="02060603020205020403" pitchFamily="18" charset="0"/>
                <a:ea typeface="+mn-ea"/>
                <a:cs typeface="+mn-cs"/>
              </a:rPr>
              <a:t>Form</a:t>
            </a:r>
            <a:r>
              <a:rPr lang="en-US" sz="3200" b="1" u="sng" cap="none" dirty="0" smtClean="0">
                <a:ln>
                  <a:noFill/>
                </a:ln>
                <a:solidFill>
                  <a:srgbClr val="FF0000"/>
                </a:solidFill>
                <a:latin typeface="Calibri" panose="020F0502020204030204"/>
                <a:ea typeface="+mn-ea"/>
                <a:cs typeface="+mn-cs"/>
              </a:rPr>
              <a:t> </a:t>
            </a:r>
            <a:endParaRPr lang="en-US" sz="5400"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en-US" sz="2000" dirty="0">
              <a:latin typeface="Rockwell" panose="02060603020205020403" pitchFamily="18" charset="0"/>
            </a:endParaRPr>
          </a:p>
          <a:p>
            <a:r>
              <a:rPr lang="en-US" sz="2000" dirty="0">
                <a:latin typeface="Rockwell" panose="02060603020205020403" pitchFamily="18" charset="0"/>
              </a:rPr>
              <a:t>  CL-1 Compilation/Summary.                     </a:t>
            </a:r>
          </a:p>
          <a:p>
            <a:r>
              <a:rPr lang="en-US" sz="2000" b="1" dirty="0">
                <a:latin typeface="Rockwell" panose="02060603020205020403" pitchFamily="18" charset="0"/>
              </a:rPr>
              <a:t>   </a:t>
            </a:r>
            <a:r>
              <a:rPr lang="en-US" sz="2000" dirty="0">
                <a:latin typeface="Rockwell" panose="02060603020205020403" pitchFamily="18" charset="0"/>
              </a:rPr>
              <a:t>CL-2 Continuous loan.</a:t>
            </a:r>
          </a:p>
          <a:p>
            <a:r>
              <a:rPr lang="en-US" sz="2000" dirty="0">
                <a:latin typeface="Rockwell" panose="02060603020205020403" pitchFamily="18" charset="0"/>
              </a:rPr>
              <a:t>  CL-3 Demand loan.</a:t>
            </a:r>
          </a:p>
          <a:p>
            <a:r>
              <a:rPr lang="en-US" sz="2000" dirty="0">
                <a:latin typeface="Rockwell" panose="02060603020205020403" pitchFamily="18" charset="0"/>
              </a:rPr>
              <a:t>  CL-4 Term loan and Reschedule loan. </a:t>
            </a:r>
          </a:p>
          <a:p>
            <a:r>
              <a:rPr lang="en-US" sz="2000" dirty="0">
                <a:latin typeface="Rockwell" panose="02060603020205020403" pitchFamily="18" charset="0"/>
              </a:rPr>
              <a:t>  CL-5 Short term Agriculture and Micro credit.</a:t>
            </a:r>
          </a:p>
        </p:txBody>
      </p:sp>
    </p:spTree>
    <p:extLst>
      <p:ext uri="{BB962C8B-B14F-4D97-AF65-F5344CB8AC3E}">
        <p14:creationId xmlns:p14="http://schemas.microsoft.com/office/powerpoint/2010/main" xmlns="" val="406406437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b="4969"/>
          <a:stretch/>
        </p:blipFill>
        <p:spPr>
          <a:xfrm>
            <a:off x="0" y="-3468"/>
            <a:ext cx="12192000" cy="6418123"/>
          </a:xfrm>
          <a:prstGeom prst="rect">
            <a:avLst/>
          </a:prstGeom>
        </p:spPr>
      </p:pic>
    </p:spTree>
    <p:extLst>
      <p:ext uri="{BB962C8B-B14F-4D97-AF65-F5344CB8AC3E}">
        <p14:creationId xmlns:p14="http://schemas.microsoft.com/office/powerpoint/2010/main" xmlns="" val="162252423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Rockwell" panose="02060603020205020403" pitchFamily="18" charset="0"/>
              </a:rPr>
              <a:t>Loan Classification and Provisioning</a:t>
            </a:r>
            <a:endParaRPr lang="en-US" dirty="0"/>
          </a:p>
        </p:txBody>
      </p:sp>
      <p:sp>
        <p:nvSpPr>
          <p:cNvPr id="3" name="Content Placeholder 2"/>
          <p:cNvSpPr>
            <a:spLocks noGrp="1"/>
          </p:cNvSpPr>
          <p:nvPr>
            <p:ph sz="half" idx="1"/>
          </p:nvPr>
        </p:nvSpPr>
        <p:spPr/>
        <p:txBody>
          <a:bodyPr>
            <a:normAutofit fontScale="92500" lnSpcReduction="10000"/>
          </a:bodyPr>
          <a:lstStyle/>
          <a:p>
            <a:r>
              <a:rPr lang="en-US" sz="2400" dirty="0" smtClean="0">
                <a:latin typeface="Rockwell" panose="02060603020205020403" pitchFamily="18" charset="0"/>
              </a:rPr>
              <a:t>What is Loan Classification ?</a:t>
            </a:r>
            <a:endParaRPr lang="en-US" sz="2400" dirty="0">
              <a:latin typeface="Rockwell" panose="02060603020205020403" pitchFamily="18" charset="0"/>
            </a:endParaRPr>
          </a:p>
        </p:txBody>
      </p:sp>
      <p:sp>
        <p:nvSpPr>
          <p:cNvPr id="4" name="Content Placeholder 3"/>
          <p:cNvSpPr>
            <a:spLocks noGrp="1"/>
          </p:cNvSpPr>
          <p:nvPr>
            <p:ph sz="half" idx="2"/>
          </p:nvPr>
        </p:nvSpPr>
        <p:spPr/>
        <p:txBody>
          <a:bodyPr>
            <a:normAutofit fontScale="92500" lnSpcReduction="10000"/>
          </a:bodyPr>
          <a:lstStyle/>
          <a:p>
            <a:r>
              <a:rPr lang="en-US" dirty="0">
                <a:latin typeface="Rockwell" panose="02060603020205020403" pitchFamily="18" charset="0"/>
              </a:rPr>
              <a:t>The management of the institutions as well as their supervising authority </a:t>
            </a:r>
            <a:r>
              <a:rPr lang="en-US" dirty="0" err="1">
                <a:latin typeface="Rockwell" panose="02060603020205020403" pitchFamily="18" charset="0"/>
              </a:rPr>
              <a:t>i</a:t>
            </a:r>
            <a:r>
              <a:rPr lang="en-US" dirty="0" smtClean="0">
                <a:latin typeface="Rockwell" panose="02060603020205020403" pitchFamily="18" charset="0"/>
              </a:rPr>
              <a:t>. e </a:t>
            </a:r>
            <a:r>
              <a:rPr lang="en-US" dirty="0">
                <a:latin typeface="Rockwell" panose="02060603020205020403" pitchFamily="18" charset="0"/>
              </a:rPr>
              <a:t>the Central Bank (Bangladesh Bank) evaluates the assets of the institution keeping in view the aforesaid aspect. This evaluation at stipulated intervals is called “Classification of Loans and Advances”.</a:t>
            </a:r>
          </a:p>
        </p:txBody>
      </p:sp>
    </p:spTree>
    <p:extLst>
      <p:ext uri="{BB962C8B-B14F-4D97-AF65-F5344CB8AC3E}">
        <p14:creationId xmlns:p14="http://schemas.microsoft.com/office/powerpoint/2010/main" xmlns="" val="323493750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19344"/>
          <a:stretch/>
        </p:blipFill>
        <p:spPr>
          <a:xfrm>
            <a:off x="0" y="-1"/>
            <a:ext cx="12192000" cy="6442365"/>
          </a:xfrm>
          <a:prstGeom prst="rect">
            <a:avLst/>
          </a:prstGeom>
        </p:spPr>
      </p:pic>
    </p:spTree>
    <p:extLst>
      <p:ext uri="{BB962C8B-B14F-4D97-AF65-F5344CB8AC3E}">
        <p14:creationId xmlns:p14="http://schemas.microsoft.com/office/powerpoint/2010/main" xmlns="" val="270184476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13535"/>
          <a:stretch/>
        </p:blipFill>
        <p:spPr>
          <a:xfrm>
            <a:off x="0" y="0"/>
            <a:ext cx="12192000" cy="6262255"/>
          </a:xfrm>
          <a:prstGeom prst="rect">
            <a:avLst/>
          </a:prstGeom>
        </p:spPr>
      </p:pic>
    </p:spTree>
    <p:extLst>
      <p:ext uri="{BB962C8B-B14F-4D97-AF65-F5344CB8AC3E}">
        <p14:creationId xmlns:p14="http://schemas.microsoft.com/office/powerpoint/2010/main" xmlns="" val="83223854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14546"/>
          <a:stretch/>
        </p:blipFill>
        <p:spPr>
          <a:xfrm>
            <a:off x="0" y="0"/>
            <a:ext cx="12192000" cy="6234545"/>
          </a:xfrm>
          <a:prstGeom prst="rect">
            <a:avLst/>
          </a:prstGeom>
        </p:spPr>
      </p:pic>
    </p:spTree>
    <p:extLst>
      <p:ext uri="{BB962C8B-B14F-4D97-AF65-F5344CB8AC3E}">
        <p14:creationId xmlns:p14="http://schemas.microsoft.com/office/powerpoint/2010/main" xmlns="" val="263183606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31111"/>
          <a:stretch/>
        </p:blipFill>
        <p:spPr>
          <a:xfrm>
            <a:off x="0" y="-1"/>
            <a:ext cx="12192000" cy="6234545"/>
          </a:xfrm>
          <a:prstGeom prst="rect">
            <a:avLst/>
          </a:prstGeom>
        </p:spPr>
      </p:pic>
    </p:spTree>
    <p:extLst>
      <p:ext uri="{BB962C8B-B14F-4D97-AF65-F5344CB8AC3E}">
        <p14:creationId xmlns:p14="http://schemas.microsoft.com/office/powerpoint/2010/main" xmlns="" val="206507595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176997"/>
          </a:xfrm>
        </p:spPr>
        <p:txBody>
          <a:bodyPr anchor="ctr" anchorCtr="1"/>
          <a:lstStyle/>
          <a:p>
            <a:r>
              <a:rPr lang="en-US" b="1" dirty="0" smtClean="0">
                <a:latin typeface="Rockwell" panose="02060603020205020403" pitchFamily="18" charset="0"/>
              </a:rPr>
              <a:t>Reporting Defaulted </a:t>
            </a:r>
            <a:r>
              <a:rPr lang="en-US" b="1" dirty="0">
                <a:latin typeface="Rockwell" panose="02060603020205020403" pitchFamily="18" charset="0"/>
              </a:rPr>
              <a:t>Loan </a:t>
            </a:r>
            <a:endParaRPr lang="en-US" dirty="0">
              <a:latin typeface="Rockwell" panose="02060603020205020403" pitchFamily="18" charset="0"/>
            </a:endParaRPr>
          </a:p>
        </p:txBody>
      </p:sp>
      <p:sp>
        <p:nvSpPr>
          <p:cNvPr id="3" name="Content Placeholder 2"/>
          <p:cNvSpPr>
            <a:spLocks noGrp="1"/>
          </p:cNvSpPr>
          <p:nvPr>
            <p:ph idx="1"/>
          </p:nvPr>
        </p:nvSpPr>
        <p:spPr/>
        <p:txBody>
          <a:bodyPr>
            <a:normAutofit/>
          </a:bodyPr>
          <a:lstStyle/>
          <a:p>
            <a:r>
              <a:rPr lang="en-US" sz="2000" dirty="0" err="1">
                <a:latin typeface="Rockwell" panose="02060603020205020403" pitchFamily="18" charset="0"/>
              </a:rPr>
              <a:t>i</a:t>
            </a:r>
            <a:r>
              <a:rPr lang="en-US" sz="2000" dirty="0">
                <a:latin typeface="Rockwell" panose="02060603020205020403" pitchFamily="18" charset="0"/>
              </a:rPr>
              <a:t>) Continuous Loan	  </a:t>
            </a:r>
            <a:r>
              <a:rPr lang="en-US" sz="2000" dirty="0" smtClean="0">
                <a:latin typeface="Rockwell" panose="02060603020205020403" pitchFamily="18" charset="0"/>
              </a:rPr>
              <a:t>  </a:t>
            </a:r>
            <a:r>
              <a:rPr lang="en-US" sz="2000" dirty="0">
                <a:latin typeface="Rockwell" panose="02060603020205020403" pitchFamily="18" charset="0"/>
              </a:rPr>
              <a:t>: Defaulted Loan = DF+BL</a:t>
            </a:r>
          </a:p>
          <a:p>
            <a:r>
              <a:rPr lang="en-US" sz="2000" dirty="0">
                <a:latin typeface="Rockwell" panose="02060603020205020403" pitchFamily="18" charset="0"/>
              </a:rPr>
              <a:t>ii) Demand Loan	  </a:t>
            </a:r>
            <a:r>
              <a:rPr lang="en-US" sz="2000" dirty="0" smtClean="0">
                <a:latin typeface="Rockwell" panose="02060603020205020403" pitchFamily="18" charset="0"/>
              </a:rPr>
              <a:t>  </a:t>
            </a:r>
            <a:r>
              <a:rPr lang="en-US" sz="2000" dirty="0">
                <a:latin typeface="Rockwell" panose="02060603020205020403" pitchFamily="18" charset="0"/>
              </a:rPr>
              <a:t>: Defaulted Loan = DF+BL</a:t>
            </a:r>
          </a:p>
          <a:p>
            <a:r>
              <a:rPr lang="en-US" sz="2000" dirty="0">
                <a:latin typeface="Rockwell" panose="02060603020205020403" pitchFamily="18" charset="0"/>
              </a:rPr>
              <a:t>iii) Fixed Term Loan	  </a:t>
            </a:r>
            <a:r>
              <a:rPr lang="en-US" sz="2000" dirty="0" smtClean="0">
                <a:latin typeface="Rockwell" panose="02060603020205020403" pitchFamily="18" charset="0"/>
              </a:rPr>
              <a:t>  </a:t>
            </a:r>
            <a:r>
              <a:rPr lang="en-US" sz="2000" dirty="0">
                <a:latin typeface="Rockwell" panose="02060603020205020403" pitchFamily="18" charset="0"/>
              </a:rPr>
              <a:t>: Defaulted Loan = SS+DF+BL</a:t>
            </a:r>
          </a:p>
          <a:p>
            <a:r>
              <a:rPr lang="en-US" sz="2000" dirty="0">
                <a:latin typeface="Rockwell" panose="02060603020205020403" pitchFamily="18" charset="0"/>
              </a:rPr>
              <a:t>     (Up to 10.00 Lac)</a:t>
            </a:r>
          </a:p>
          <a:p>
            <a:r>
              <a:rPr lang="en-US" sz="2000" dirty="0">
                <a:latin typeface="Rockwell" panose="02060603020205020403" pitchFamily="18" charset="0"/>
              </a:rPr>
              <a:t>iv) Fixed Term Loan	  </a:t>
            </a:r>
            <a:r>
              <a:rPr lang="en-US" sz="2000" dirty="0" smtClean="0">
                <a:latin typeface="Rockwell" panose="02060603020205020403" pitchFamily="18" charset="0"/>
              </a:rPr>
              <a:t>  </a:t>
            </a:r>
            <a:r>
              <a:rPr lang="en-US" sz="2000" dirty="0">
                <a:latin typeface="Rockwell" panose="02060603020205020403" pitchFamily="18" charset="0"/>
              </a:rPr>
              <a:t>: Defaulted Loan = DF+BL</a:t>
            </a:r>
          </a:p>
          <a:p>
            <a:r>
              <a:rPr lang="en-US" sz="2000" dirty="0">
                <a:latin typeface="Rockwell" panose="02060603020205020403" pitchFamily="18" charset="0"/>
              </a:rPr>
              <a:t>     (Above 10.00 Lac)</a:t>
            </a:r>
          </a:p>
          <a:p>
            <a:r>
              <a:rPr lang="en-US" sz="2000" dirty="0">
                <a:latin typeface="Rockwell" panose="02060603020205020403" pitchFamily="18" charset="0"/>
              </a:rPr>
              <a:t>v) Short-Term Agri. and</a:t>
            </a:r>
          </a:p>
          <a:p>
            <a:r>
              <a:rPr lang="en-US" sz="2000" dirty="0">
                <a:latin typeface="Rockwell" panose="02060603020205020403" pitchFamily="18" charset="0"/>
              </a:rPr>
              <a:t>     Micro Credit               : Defaulted Loan = SS+DF+BL</a:t>
            </a:r>
          </a:p>
          <a:p>
            <a:endParaRPr lang="en-US" sz="2000" dirty="0">
              <a:latin typeface="Rockwell" panose="02060603020205020403" pitchFamily="18" charset="0"/>
            </a:endParaRPr>
          </a:p>
        </p:txBody>
      </p:sp>
    </p:spTree>
    <p:extLst>
      <p:ext uri="{BB962C8B-B14F-4D97-AF65-F5344CB8AC3E}">
        <p14:creationId xmlns:p14="http://schemas.microsoft.com/office/powerpoint/2010/main" xmlns="" val="256615620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3200" b="1" dirty="0">
                <a:latin typeface="Rockwell" panose="02060603020205020403" pitchFamily="18" charset="0"/>
              </a:rPr>
              <a:t>Procedure of Declassification</a:t>
            </a:r>
            <a:endParaRPr lang="en-US" sz="3200" dirty="0">
              <a:latin typeface="Rockwell" panose="02060603020205020403" pitchFamily="18" charset="0"/>
            </a:endParaRPr>
          </a:p>
        </p:txBody>
      </p:sp>
      <p:sp>
        <p:nvSpPr>
          <p:cNvPr id="3" name="Content Placeholder 2"/>
          <p:cNvSpPr>
            <a:spLocks noGrp="1"/>
          </p:cNvSpPr>
          <p:nvPr>
            <p:ph idx="1"/>
          </p:nvPr>
        </p:nvSpPr>
        <p:spPr/>
        <p:txBody>
          <a:bodyPr/>
          <a:lstStyle/>
          <a:p>
            <a:pPr lvl="0"/>
            <a:r>
              <a:rPr lang="en-US" sz="2800" b="1" dirty="0" smtClean="0"/>
              <a:t>1. </a:t>
            </a:r>
            <a:r>
              <a:rPr lang="en-US" sz="2800" b="1" dirty="0" smtClean="0">
                <a:solidFill>
                  <a:srgbClr val="FFFF00"/>
                </a:solidFill>
              </a:rPr>
              <a:t>Consideration </a:t>
            </a:r>
            <a:r>
              <a:rPr lang="en-US" sz="2800" b="1" dirty="0">
                <a:solidFill>
                  <a:srgbClr val="FFFF00"/>
                </a:solidFill>
              </a:rPr>
              <a:t>:</a:t>
            </a:r>
            <a:r>
              <a:rPr lang="en-US" sz="2800" b="1" dirty="0"/>
              <a:t>-</a:t>
            </a:r>
            <a:endParaRPr lang="en-US" sz="2800" dirty="0"/>
          </a:p>
          <a:p>
            <a:pPr lvl="0"/>
            <a:r>
              <a:rPr lang="en-US" sz="2000" dirty="0">
                <a:latin typeface="Rockwell" panose="02060603020205020403" pitchFamily="18" charset="0"/>
              </a:rPr>
              <a:t>The business is running </a:t>
            </a:r>
          </a:p>
          <a:p>
            <a:pPr lvl="0"/>
            <a:r>
              <a:rPr lang="en-US" sz="2000" dirty="0">
                <a:latin typeface="Rockwell" panose="02060603020205020403" pitchFamily="18" charset="0"/>
              </a:rPr>
              <a:t>Capital Requirement</a:t>
            </a:r>
          </a:p>
          <a:p>
            <a:pPr lvl="0"/>
            <a:r>
              <a:rPr lang="en-US" sz="2000" dirty="0">
                <a:latin typeface="Rockwell" panose="02060603020205020403" pitchFamily="18" charset="0"/>
              </a:rPr>
              <a:t>Management Capability </a:t>
            </a:r>
          </a:p>
          <a:p>
            <a:pPr lvl="0"/>
            <a:r>
              <a:rPr lang="en-US" sz="2000" dirty="0">
                <a:latin typeface="Rockwell" panose="02060603020205020403" pitchFamily="18" charset="0"/>
              </a:rPr>
              <a:t>Acceptability of the security </a:t>
            </a:r>
          </a:p>
          <a:p>
            <a:pPr lvl="0"/>
            <a:r>
              <a:rPr lang="en-US" sz="2000" dirty="0">
                <a:latin typeface="Rockwell" panose="02060603020205020403" pitchFamily="18" charset="0"/>
              </a:rPr>
              <a:t>Financial Ability/ Viability</a:t>
            </a:r>
          </a:p>
          <a:p>
            <a:endParaRPr lang="en-US" dirty="0"/>
          </a:p>
        </p:txBody>
      </p:sp>
    </p:spTree>
    <p:extLst>
      <p:ext uri="{BB962C8B-B14F-4D97-AF65-F5344CB8AC3E}">
        <p14:creationId xmlns:p14="http://schemas.microsoft.com/office/powerpoint/2010/main" xmlns="" val="221156568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Rockwell" panose="02060603020205020403" pitchFamily="18" charset="0"/>
              </a:rPr>
              <a:t>Procedure of Declassification</a:t>
            </a:r>
            <a:endParaRPr lang="en-US" dirty="0">
              <a:latin typeface="Rockwell" panose="02060603020205020403" pitchFamily="18" charset="0"/>
            </a:endParaRPr>
          </a:p>
        </p:txBody>
      </p:sp>
      <p:sp>
        <p:nvSpPr>
          <p:cNvPr id="3" name="Content Placeholder 2"/>
          <p:cNvSpPr>
            <a:spLocks noGrp="1"/>
          </p:cNvSpPr>
          <p:nvPr>
            <p:ph idx="1"/>
          </p:nvPr>
        </p:nvSpPr>
        <p:spPr/>
        <p:txBody>
          <a:bodyPr/>
          <a:lstStyle/>
          <a:p>
            <a:pPr lvl="0"/>
            <a:r>
              <a:rPr lang="en-US" sz="2400" b="1" dirty="0">
                <a:solidFill>
                  <a:srgbClr val="FFFF00"/>
                </a:solidFill>
              </a:rPr>
              <a:t>Procedure :- </a:t>
            </a:r>
            <a:endParaRPr lang="en-US" sz="2400" dirty="0">
              <a:solidFill>
                <a:srgbClr val="FFFF00"/>
              </a:solidFill>
            </a:endParaRPr>
          </a:p>
          <a:p>
            <a:pPr lvl="0"/>
            <a:r>
              <a:rPr lang="en-US" sz="2000" dirty="0" smtClean="0">
                <a:latin typeface="Rockwell" panose="02060603020205020403" pitchFamily="18" charset="0"/>
              </a:rPr>
              <a:t>Cash Recovery.</a:t>
            </a:r>
          </a:p>
          <a:p>
            <a:pPr lvl="0"/>
            <a:r>
              <a:rPr lang="en-US" sz="2000" dirty="0" smtClean="0">
                <a:latin typeface="Rockwell" panose="02060603020205020403" pitchFamily="18" charset="0"/>
              </a:rPr>
              <a:t>Renewal of Loans</a:t>
            </a:r>
          </a:p>
          <a:p>
            <a:pPr lvl="0"/>
            <a:r>
              <a:rPr lang="en-US" sz="2000" dirty="0" smtClean="0">
                <a:latin typeface="Rockwell" panose="02060603020205020403" pitchFamily="18" charset="0"/>
              </a:rPr>
              <a:t>Enhancement </a:t>
            </a:r>
          </a:p>
          <a:p>
            <a:pPr lvl="0"/>
            <a:r>
              <a:rPr lang="en-US" sz="2000" dirty="0" smtClean="0">
                <a:latin typeface="Rockwell" panose="02060603020205020403" pitchFamily="18" charset="0"/>
              </a:rPr>
              <a:t>Rescheduling</a:t>
            </a:r>
          </a:p>
          <a:p>
            <a:pPr lvl="0"/>
            <a:r>
              <a:rPr lang="en-US" sz="2000" dirty="0" smtClean="0">
                <a:latin typeface="Rockwell" panose="02060603020205020403" pitchFamily="18" charset="0"/>
              </a:rPr>
              <a:t>Block/ Segregate Loan etc. </a:t>
            </a:r>
          </a:p>
          <a:p>
            <a:pPr lvl="0"/>
            <a:r>
              <a:rPr lang="en-US" sz="2000" dirty="0" smtClean="0">
                <a:latin typeface="Rockwell" panose="02060603020205020403" pitchFamily="18" charset="0"/>
              </a:rPr>
              <a:t>BMRE</a:t>
            </a:r>
          </a:p>
          <a:p>
            <a:pPr lvl="0"/>
            <a:r>
              <a:rPr lang="en-US" sz="2000" b="1" dirty="0" smtClean="0">
                <a:latin typeface="Rockwell" panose="02060603020205020403" pitchFamily="18" charset="0"/>
              </a:rPr>
              <a:t> </a:t>
            </a:r>
            <a:r>
              <a:rPr lang="en-US" sz="2000" dirty="0" smtClean="0">
                <a:latin typeface="Rockwell" panose="02060603020205020403" pitchFamily="18" charset="0"/>
              </a:rPr>
              <a:t>Interest remission </a:t>
            </a:r>
          </a:p>
          <a:p>
            <a:endParaRPr lang="en-US" dirty="0"/>
          </a:p>
        </p:txBody>
      </p:sp>
    </p:spTree>
    <p:extLst>
      <p:ext uri="{BB962C8B-B14F-4D97-AF65-F5344CB8AC3E}">
        <p14:creationId xmlns:p14="http://schemas.microsoft.com/office/powerpoint/2010/main" xmlns="" val="4262577087"/>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lstStyle/>
          <a:p>
            <a:r>
              <a:rPr lang="en-US" b="1" dirty="0">
                <a:latin typeface="Rockwell" panose="02060603020205020403" pitchFamily="18" charset="0"/>
              </a:rPr>
              <a:t>Classification Time  </a:t>
            </a:r>
            <a:endParaRPr lang="en-US" dirty="0">
              <a:latin typeface="Rockwell" panose="02060603020205020403" pitchFamily="18" charset="0"/>
            </a:endParaRPr>
          </a:p>
        </p:txBody>
      </p:sp>
      <p:sp>
        <p:nvSpPr>
          <p:cNvPr id="3" name="Content Placeholder 2"/>
          <p:cNvSpPr>
            <a:spLocks noGrp="1"/>
          </p:cNvSpPr>
          <p:nvPr>
            <p:ph idx="1"/>
          </p:nvPr>
        </p:nvSpPr>
        <p:spPr/>
        <p:txBody>
          <a:bodyPr>
            <a:normAutofit/>
          </a:bodyPr>
          <a:lstStyle/>
          <a:p>
            <a:pPr lvl="0"/>
            <a:r>
              <a:rPr lang="en-US" sz="2000" dirty="0">
                <a:latin typeface="Rockwell" panose="02060603020205020403" pitchFamily="18" charset="0"/>
              </a:rPr>
              <a:t>31 March</a:t>
            </a:r>
          </a:p>
          <a:p>
            <a:pPr lvl="0"/>
            <a:r>
              <a:rPr lang="en-US" sz="2000" dirty="0">
                <a:latin typeface="Rockwell" panose="02060603020205020403" pitchFamily="18" charset="0"/>
              </a:rPr>
              <a:t>30 June</a:t>
            </a:r>
          </a:p>
          <a:p>
            <a:pPr lvl="0"/>
            <a:r>
              <a:rPr lang="en-US" sz="2000" dirty="0">
                <a:latin typeface="Rockwell" panose="02060603020205020403" pitchFamily="18" charset="0"/>
              </a:rPr>
              <a:t>30 September</a:t>
            </a:r>
          </a:p>
          <a:p>
            <a:pPr lvl="0"/>
            <a:r>
              <a:rPr lang="en-US" sz="2000" dirty="0">
                <a:latin typeface="Rockwell" panose="02060603020205020403" pitchFamily="18" charset="0"/>
              </a:rPr>
              <a:t>31 December</a:t>
            </a:r>
          </a:p>
          <a:p>
            <a:pPr marL="0" indent="0">
              <a:buNone/>
            </a:pPr>
            <a:endParaRPr lang="en-US" sz="2000" dirty="0">
              <a:latin typeface="Rockwell" panose="02060603020205020403" pitchFamily="18" charset="0"/>
            </a:endParaRPr>
          </a:p>
        </p:txBody>
      </p:sp>
    </p:spTree>
    <p:extLst>
      <p:ext uri="{BB962C8B-B14F-4D97-AF65-F5344CB8AC3E}">
        <p14:creationId xmlns:p14="http://schemas.microsoft.com/office/powerpoint/2010/main" xmlns="" val="394393856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139483"/>
          </a:xfrm>
        </p:spPr>
        <p:txBody>
          <a:bodyPr anchor="b" anchorCtr="1">
            <a:normAutofit fontScale="90000"/>
          </a:bodyPr>
          <a:lstStyle/>
          <a:p>
            <a:r>
              <a:rPr lang="en-US" b="1" dirty="0">
                <a:latin typeface="Rockwell" panose="02060603020205020403" pitchFamily="18" charset="0"/>
              </a:rPr>
              <a:t>. Impact of classified loan</a:t>
            </a:r>
            <a:r>
              <a:rPr lang="en-US" dirty="0">
                <a:latin typeface="Rockwell" panose="02060603020205020403" pitchFamily="18" charset="0"/>
              </a:rPr>
              <a:t/>
            </a:r>
            <a:br>
              <a:rPr lang="en-US" dirty="0">
                <a:latin typeface="Rockwell" panose="02060603020205020403" pitchFamily="18" charset="0"/>
              </a:rPr>
            </a:br>
            <a:endParaRPr lang="en-US" dirty="0">
              <a:latin typeface="Rockwell" panose="02060603020205020403" pitchFamily="18" charset="0"/>
            </a:endParaRPr>
          </a:p>
        </p:txBody>
      </p:sp>
      <p:sp>
        <p:nvSpPr>
          <p:cNvPr id="3" name="Content Placeholder 2"/>
          <p:cNvSpPr>
            <a:spLocks noGrp="1"/>
          </p:cNvSpPr>
          <p:nvPr>
            <p:ph idx="1"/>
          </p:nvPr>
        </p:nvSpPr>
        <p:spPr>
          <a:xfrm>
            <a:off x="685801" y="1139483"/>
            <a:ext cx="10131425" cy="4651717"/>
          </a:xfrm>
        </p:spPr>
        <p:txBody>
          <a:bodyPr>
            <a:noAutofit/>
          </a:bodyPr>
          <a:lstStyle/>
          <a:p>
            <a:pPr lvl="0"/>
            <a:r>
              <a:rPr lang="en-US" sz="2000" dirty="0">
                <a:latin typeface="Rockwell" panose="02060603020205020403" pitchFamily="18" charset="0"/>
              </a:rPr>
              <a:t>Bank confronted with the question of survivability.</a:t>
            </a:r>
          </a:p>
          <a:p>
            <a:pPr lvl="0"/>
            <a:r>
              <a:rPr lang="en-US" sz="2000" dirty="0">
                <a:latin typeface="Rockwell" panose="02060603020205020403" pitchFamily="18" charset="0"/>
              </a:rPr>
              <a:t>Huge Provisional shortfall </a:t>
            </a:r>
          </a:p>
          <a:p>
            <a:pPr lvl="0"/>
            <a:r>
              <a:rPr lang="en-US" sz="2000" dirty="0">
                <a:latin typeface="Rockwell" panose="02060603020205020403" pitchFamily="18" charset="0"/>
              </a:rPr>
              <a:t>Capital Shortfall    </a:t>
            </a:r>
          </a:p>
          <a:p>
            <a:pPr lvl="0"/>
            <a:r>
              <a:rPr lang="en-US" sz="2000" dirty="0">
                <a:latin typeface="Rockwell" panose="02060603020205020403" pitchFamily="18" charset="0"/>
              </a:rPr>
              <a:t>Less Income </a:t>
            </a:r>
          </a:p>
          <a:p>
            <a:pPr lvl="0"/>
            <a:r>
              <a:rPr lang="en-US" sz="2000" dirty="0">
                <a:latin typeface="Rockwell" panose="02060603020205020403" pitchFamily="18" charset="0"/>
              </a:rPr>
              <a:t>Reduce Loan able fund</a:t>
            </a:r>
          </a:p>
          <a:p>
            <a:pPr lvl="0"/>
            <a:r>
              <a:rPr lang="en-US" sz="2000" dirty="0">
                <a:latin typeface="Rockwell" panose="02060603020205020403" pitchFamily="18" charset="0"/>
              </a:rPr>
              <a:t>Image Crisis</a:t>
            </a:r>
          </a:p>
          <a:p>
            <a:pPr lvl="0"/>
            <a:r>
              <a:rPr lang="en-US" sz="2000" dirty="0">
                <a:latin typeface="Rockwell" panose="02060603020205020403" pitchFamily="18" charset="0"/>
              </a:rPr>
              <a:t>Increase cost of fund </a:t>
            </a:r>
          </a:p>
          <a:p>
            <a:pPr lvl="0"/>
            <a:r>
              <a:rPr lang="en-US" sz="2000" dirty="0">
                <a:latin typeface="Rockwell" panose="02060603020205020403" pitchFamily="18" charset="0"/>
              </a:rPr>
              <a:t>Reverse effect on balance sheet</a:t>
            </a:r>
          </a:p>
          <a:p>
            <a:pPr lvl="0"/>
            <a:r>
              <a:rPr lang="en-US" sz="2000" dirty="0">
                <a:latin typeface="Rockwell" panose="02060603020205020403" pitchFamily="18" charset="0"/>
              </a:rPr>
              <a:t>Liquidity Crisis </a:t>
            </a:r>
          </a:p>
          <a:p>
            <a:pPr lvl="0"/>
            <a:r>
              <a:rPr lang="en-US" sz="2000" dirty="0">
                <a:latin typeface="Rockwell" panose="02060603020205020403" pitchFamily="18" charset="0"/>
              </a:rPr>
              <a:t>Titled as Problem Bank</a:t>
            </a:r>
          </a:p>
          <a:p>
            <a:pPr lvl="0"/>
            <a:r>
              <a:rPr lang="en-US" sz="2000" dirty="0">
                <a:latin typeface="Rockwell" panose="02060603020205020403" pitchFamily="18" charset="0"/>
              </a:rPr>
              <a:t>Depositor’s money not protected. </a:t>
            </a:r>
          </a:p>
          <a:p>
            <a:endParaRPr lang="en-US" sz="2000" dirty="0">
              <a:latin typeface="Rockwell" panose="02060603020205020403" pitchFamily="18" charset="0"/>
            </a:endParaRPr>
          </a:p>
        </p:txBody>
      </p:sp>
    </p:spTree>
    <p:extLst>
      <p:ext uri="{BB962C8B-B14F-4D97-AF65-F5344CB8AC3E}">
        <p14:creationId xmlns:p14="http://schemas.microsoft.com/office/powerpoint/2010/main" xmlns="" val="208555414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26375089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2800" dirty="0">
                <a:latin typeface="Rockwell" panose="02060603020205020403" pitchFamily="18" charset="0"/>
              </a:rPr>
              <a:t>Loan Classification and Provisioning</a:t>
            </a:r>
            <a:endParaRPr lang="en-US" sz="2800" dirty="0"/>
          </a:p>
        </p:txBody>
      </p:sp>
      <p:sp>
        <p:nvSpPr>
          <p:cNvPr id="3" name="Content Placeholder 2"/>
          <p:cNvSpPr>
            <a:spLocks noGrp="1"/>
          </p:cNvSpPr>
          <p:nvPr>
            <p:ph sz="half" idx="1"/>
          </p:nvPr>
        </p:nvSpPr>
        <p:spPr/>
        <p:txBody>
          <a:bodyPr anchor="ctr" anchorCtr="0">
            <a:normAutofit fontScale="92500" lnSpcReduction="20000"/>
          </a:bodyPr>
          <a:lstStyle/>
          <a:p>
            <a:r>
              <a:rPr lang="en-US" sz="2000" b="1" dirty="0" smtClean="0">
                <a:latin typeface="Rockwell" panose="02060603020205020403" pitchFamily="18" charset="0"/>
              </a:rPr>
              <a:t> </a:t>
            </a:r>
            <a:r>
              <a:rPr lang="en-US" sz="2000" b="1" dirty="0">
                <a:latin typeface="Rockwell" panose="02060603020205020403" pitchFamily="18" charset="0"/>
              </a:rPr>
              <a:t>Purpose of Loan Classification </a:t>
            </a:r>
            <a:endParaRPr lang="en-US" sz="2000" dirty="0">
              <a:latin typeface="Rockwell" panose="02060603020205020403" pitchFamily="18" charset="0"/>
            </a:endParaRPr>
          </a:p>
        </p:txBody>
      </p:sp>
      <p:sp>
        <p:nvSpPr>
          <p:cNvPr id="4" name="Content Placeholder 3"/>
          <p:cNvSpPr>
            <a:spLocks noGrp="1"/>
          </p:cNvSpPr>
          <p:nvPr>
            <p:ph sz="half" idx="2"/>
          </p:nvPr>
        </p:nvSpPr>
        <p:spPr/>
        <p:txBody>
          <a:bodyPr>
            <a:normAutofit fontScale="92500" lnSpcReduction="20000"/>
          </a:bodyPr>
          <a:lstStyle/>
          <a:p>
            <a:pPr lvl="0">
              <a:buFont typeface="Wingdings" panose="05000000000000000000" pitchFamily="2" charset="2"/>
              <a:buChar char="Ø"/>
            </a:pPr>
            <a:r>
              <a:rPr lang="en-US" dirty="0">
                <a:latin typeface="Rockwell" panose="02060603020205020403" pitchFamily="18" charset="0"/>
              </a:rPr>
              <a:t>Objective and Qualitative Judgment </a:t>
            </a:r>
          </a:p>
          <a:p>
            <a:pPr lvl="0">
              <a:buFont typeface="Wingdings" panose="05000000000000000000" pitchFamily="2" charset="2"/>
              <a:buChar char="Ø"/>
            </a:pPr>
            <a:r>
              <a:rPr lang="en-US" dirty="0">
                <a:latin typeface="Rockwell" panose="02060603020205020403" pitchFamily="18" charset="0"/>
              </a:rPr>
              <a:t>Required Provision</a:t>
            </a:r>
          </a:p>
          <a:p>
            <a:pPr lvl="0">
              <a:buFont typeface="Wingdings" panose="05000000000000000000" pitchFamily="2" charset="2"/>
              <a:buChar char="Ø"/>
            </a:pPr>
            <a:r>
              <a:rPr lang="en-US" dirty="0">
                <a:latin typeface="Rockwell" panose="02060603020205020403" pitchFamily="18" charset="0"/>
              </a:rPr>
              <a:t>Strengthen Credit Discipline</a:t>
            </a:r>
          </a:p>
          <a:p>
            <a:pPr lvl="0">
              <a:buFont typeface="Wingdings" panose="05000000000000000000" pitchFamily="2" charset="2"/>
              <a:buChar char="Ø"/>
            </a:pPr>
            <a:r>
              <a:rPr lang="en-US" dirty="0">
                <a:latin typeface="Rockwell" panose="02060603020205020403" pitchFamily="18" charset="0"/>
              </a:rPr>
              <a:t>Bring classification and provisioning regulation in line with international standard.</a:t>
            </a:r>
          </a:p>
          <a:p>
            <a:pPr lvl="0">
              <a:buFont typeface="Wingdings" panose="05000000000000000000" pitchFamily="2" charset="2"/>
              <a:buChar char="Ø"/>
            </a:pPr>
            <a:r>
              <a:rPr lang="en-US" dirty="0">
                <a:latin typeface="Rockwell" panose="02060603020205020403" pitchFamily="18" charset="0"/>
              </a:rPr>
              <a:t>To improve the recovery position of loans &amp; advances.</a:t>
            </a:r>
          </a:p>
          <a:p>
            <a:endParaRPr lang="en-US" dirty="0">
              <a:latin typeface="Rockwell" panose="02060603020205020403" pitchFamily="18" charset="0"/>
            </a:endParaRPr>
          </a:p>
        </p:txBody>
      </p:sp>
    </p:spTree>
    <p:extLst>
      <p:ext uri="{BB962C8B-B14F-4D97-AF65-F5344CB8AC3E}">
        <p14:creationId xmlns:p14="http://schemas.microsoft.com/office/powerpoint/2010/main" xmlns="" val="116398893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Rockwell" panose="02060603020205020403" pitchFamily="18" charset="0"/>
              </a:rPr>
              <a:t>Loan Classification and Provisioning</a:t>
            </a:r>
            <a:endParaRPr lang="en-US" sz="3200" dirty="0"/>
          </a:p>
        </p:txBody>
      </p:sp>
      <p:sp>
        <p:nvSpPr>
          <p:cNvPr id="3" name="Content Placeholder 2"/>
          <p:cNvSpPr>
            <a:spLocks noGrp="1"/>
          </p:cNvSpPr>
          <p:nvPr>
            <p:ph sz="half" idx="1"/>
          </p:nvPr>
        </p:nvSpPr>
        <p:spPr/>
        <p:txBody>
          <a:bodyPr>
            <a:normAutofit/>
          </a:bodyPr>
          <a:lstStyle/>
          <a:p>
            <a:r>
              <a:rPr lang="en-US" sz="2000" b="1" u="sng" dirty="0">
                <a:latin typeface="Rockwell" panose="02060603020205020403" pitchFamily="18" charset="0"/>
              </a:rPr>
              <a:t>Categories of loans and Advances</a:t>
            </a:r>
            <a:endParaRPr lang="en-US" sz="2000" dirty="0">
              <a:latin typeface="Rockwell" panose="02060603020205020403" pitchFamily="18" charset="0"/>
            </a:endParaRPr>
          </a:p>
        </p:txBody>
      </p:sp>
      <p:sp>
        <p:nvSpPr>
          <p:cNvPr id="4" name="Content Placeholder 3"/>
          <p:cNvSpPr>
            <a:spLocks noGrp="1"/>
          </p:cNvSpPr>
          <p:nvPr>
            <p:ph sz="half" idx="2"/>
          </p:nvPr>
        </p:nvSpPr>
        <p:spPr/>
        <p:txBody>
          <a:bodyPr anchor="t"/>
          <a:lstStyle/>
          <a:p>
            <a:pPr marL="0" indent="0">
              <a:buNone/>
            </a:pPr>
            <a:r>
              <a:rPr lang="en-US" dirty="0">
                <a:latin typeface="Rockwell" panose="02060603020205020403" pitchFamily="18" charset="0"/>
              </a:rPr>
              <a:t>All loans and advances will be grouped into 4 (</a:t>
            </a:r>
            <a:r>
              <a:rPr lang="en-US" dirty="0" smtClean="0">
                <a:latin typeface="Rockwell" panose="02060603020205020403" pitchFamily="18" charset="0"/>
              </a:rPr>
              <a:t>four) categories </a:t>
            </a:r>
            <a:r>
              <a:rPr lang="en-US" dirty="0">
                <a:latin typeface="Rockwell" panose="02060603020205020403" pitchFamily="18" charset="0"/>
              </a:rPr>
              <a:t>for the purpose </a:t>
            </a:r>
            <a:r>
              <a:rPr lang="en-US" dirty="0" smtClean="0">
                <a:latin typeface="Rockwell" panose="02060603020205020403" pitchFamily="18" charset="0"/>
              </a:rPr>
              <a:t>of classification</a:t>
            </a:r>
            <a:r>
              <a:rPr lang="en-US" dirty="0">
                <a:latin typeface="Rockwell" panose="02060603020205020403" pitchFamily="18" charset="0"/>
              </a:rPr>
              <a:t>.</a:t>
            </a:r>
          </a:p>
          <a:p>
            <a:pPr lvl="0">
              <a:buFont typeface="Wingdings" panose="05000000000000000000" pitchFamily="2" charset="2"/>
              <a:buChar char="Ø"/>
            </a:pPr>
            <a:r>
              <a:rPr lang="en-US" dirty="0" smtClean="0">
                <a:latin typeface="Rockwell" panose="02060603020205020403" pitchFamily="18" charset="0"/>
              </a:rPr>
              <a:t>1. Continuous </a:t>
            </a:r>
            <a:r>
              <a:rPr lang="en-US" dirty="0">
                <a:latin typeface="Rockwell" panose="02060603020205020403" pitchFamily="18" charset="0"/>
              </a:rPr>
              <a:t>Loan </a:t>
            </a:r>
          </a:p>
          <a:p>
            <a:pPr lvl="0">
              <a:buFont typeface="Wingdings" panose="05000000000000000000" pitchFamily="2" charset="2"/>
              <a:buChar char="Ø"/>
            </a:pPr>
            <a:r>
              <a:rPr lang="en-US" dirty="0" smtClean="0">
                <a:latin typeface="Rockwell" panose="02060603020205020403" pitchFamily="18" charset="0"/>
              </a:rPr>
              <a:t>2. Demand </a:t>
            </a:r>
            <a:r>
              <a:rPr lang="en-US" dirty="0">
                <a:latin typeface="Rockwell" panose="02060603020205020403" pitchFamily="18" charset="0"/>
              </a:rPr>
              <a:t>Loan</a:t>
            </a:r>
          </a:p>
          <a:p>
            <a:pPr lvl="0">
              <a:buFont typeface="Wingdings" panose="05000000000000000000" pitchFamily="2" charset="2"/>
              <a:buChar char="Ø"/>
            </a:pPr>
            <a:r>
              <a:rPr lang="en-US" dirty="0" smtClean="0">
                <a:latin typeface="Rockwell" panose="02060603020205020403" pitchFamily="18" charset="0"/>
              </a:rPr>
              <a:t>3. Fixed </a:t>
            </a:r>
            <a:r>
              <a:rPr lang="en-US" dirty="0">
                <a:latin typeface="Rockwell" panose="02060603020205020403" pitchFamily="18" charset="0"/>
              </a:rPr>
              <a:t>Term Loan</a:t>
            </a:r>
          </a:p>
          <a:p>
            <a:pPr lvl="0">
              <a:buFont typeface="Wingdings" panose="05000000000000000000" pitchFamily="2" charset="2"/>
              <a:buChar char="Ø"/>
            </a:pPr>
            <a:r>
              <a:rPr lang="en-US" dirty="0" smtClean="0">
                <a:latin typeface="Rockwell" panose="02060603020205020403" pitchFamily="18" charset="0"/>
              </a:rPr>
              <a:t>4. Short </a:t>
            </a:r>
            <a:r>
              <a:rPr lang="en-US" dirty="0">
                <a:latin typeface="Rockwell" panose="02060603020205020403" pitchFamily="18" charset="0"/>
              </a:rPr>
              <a:t>Term Agricultural &amp; Micro Credit</a:t>
            </a: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xmlns="" val="354279819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3200" dirty="0">
                <a:latin typeface="Rockwell" panose="02060603020205020403" pitchFamily="18" charset="0"/>
              </a:rPr>
              <a:t>Loan Classification and Provisioning</a:t>
            </a:r>
            <a:endParaRPr lang="en-US" sz="3200" dirty="0"/>
          </a:p>
        </p:txBody>
      </p:sp>
      <p:sp>
        <p:nvSpPr>
          <p:cNvPr id="3" name="Content Placeholder 2"/>
          <p:cNvSpPr>
            <a:spLocks noGrp="1"/>
          </p:cNvSpPr>
          <p:nvPr>
            <p:ph sz="half" idx="1"/>
          </p:nvPr>
        </p:nvSpPr>
        <p:spPr/>
        <p:txBody>
          <a:bodyPr>
            <a:normAutofit/>
          </a:bodyPr>
          <a:lstStyle/>
          <a:p>
            <a:r>
              <a:rPr lang="en-US" sz="3200" b="1" dirty="0">
                <a:latin typeface="Rockwell" panose="02060603020205020403" pitchFamily="18" charset="0"/>
              </a:rPr>
              <a:t>Continuous Loan:</a:t>
            </a:r>
            <a:r>
              <a:rPr lang="en-US" sz="3200" dirty="0">
                <a:latin typeface="Rockwell" panose="02060603020205020403" pitchFamily="18" charset="0"/>
              </a:rPr>
              <a:t> </a:t>
            </a:r>
          </a:p>
        </p:txBody>
      </p:sp>
      <p:sp>
        <p:nvSpPr>
          <p:cNvPr id="4" name="Content Placeholder 3"/>
          <p:cNvSpPr>
            <a:spLocks noGrp="1"/>
          </p:cNvSpPr>
          <p:nvPr>
            <p:ph sz="half" idx="2"/>
          </p:nvPr>
        </p:nvSpPr>
        <p:spPr/>
        <p:txBody>
          <a:bodyPr>
            <a:normAutofit/>
          </a:bodyPr>
          <a:lstStyle/>
          <a:p>
            <a:r>
              <a:rPr lang="en-US" sz="2000" dirty="0">
                <a:latin typeface="Rockwell" panose="02060603020205020403" pitchFamily="18" charset="0"/>
              </a:rPr>
              <a:t>Loans which are continuing having no definite repayment schedule but with a limit and expiry date are called Continuous Loan. Examples </a:t>
            </a:r>
            <a:r>
              <a:rPr lang="en-US" sz="2000" dirty="0" smtClean="0">
                <a:latin typeface="Rockwell" panose="02060603020205020403" pitchFamily="18" charset="0"/>
              </a:rPr>
              <a:t>are:- </a:t>
            </a:r>
            <a:r>
              <a:rPr lang="en-US" sz="2000" dirty="0">
                <a:latin typeface="Rockwell" panose="02060603020205020403" pitchFamily="18" charset="0"/>
              </a:rPr>
              <a:t>Cash Credit, Over Draft etc.</a:t>
            </a:r>
          </a:p>
          <a:p>
            <a:pPr marL="0" indent="0">
              <a:buNone/>
            </a:pPr>
            <a:endParaRPr lang="en-US" sz="2000" dirty="0">
              <a:latin typeface="Rockwell" panose="02060603020205020403" pitchFamily="18" charset="0"/>
            </a:endParaRPr>
          </a:p>
        </p:txBody>
      </p:sp>
    </p:spTree>
    <p:extLst>
      <p:ext uri="{BB962C8B-B14F-4D97-AF65-F5344CB8AC3E}">
        <p14:creationId xmlns:p14="http://schemas.microsoft.com/office/powerpoint/2010/main" xmlns="" val="115516825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3200" dirty="0">
                <a:latin typeface="Rockwell" panose="02060603020205020403" pitchFamily="18" charset="0"/>
              </a:rPr>
              <a:t>Loan Classification and Provisioning</a:t>
            </a:r>
            <a:endParaRPr lang="en-US" sz="3200" dirty="0"/>
          </a:p>
        </p:txBody>
      </p:sp>
      <p:sp>
        <p:nvSpPr>
          <p:cNvPr id="3" name="Content Placeholder 2"/>
          <p:cNvSpPr>
            <a:spLocks noGrp="1"/>
          </p:cNvSpPr>
          <p:nvPr>
            <p:ph sz="half" idx="1"/>
          </p:nvPr>
        </p:nvSpPr>
        <p:spPr/>
        <p:txBody>
          <a:bodyPr>
            <a:normAutofit fontScale="77500" lnSpcReduction="20000"/>
          </a:bodyPr>
          <a:lstStyle/>
          <a:p>
            <a:r>
              <a:rPr lang="en-US" sz="3200" b="1" dirty="0">
                <a:latin typeface="Rockwell" panose="02060603020205020403" pitchFamily="18" charset="0"/>
              </a:rPr>
              <a:t>Demand Loan</a:t>
            </a:r>
            <a:endParaRPr lang="en-US" sz="3200" dirty="0">
              <a:latin typeface="Rockwell" panose="02060603020205020403" pitchFamily="18" charset="0"/>
            </a:endParaRPr>
          </a:p>
        </p:txBody>
      </p:sp>
      <p:sp>
        <p:nvSpPr>
          <p:cNvPr id="4" name="Content Placeholder 3"/>
          <p:cNvSpPr>
            <a:spLocks noGrp="1"/>
          </p:cNvSpPr>
          <p:nvPr>
            <p:ph sz="half" idx="2"/>
          </p:nvPr>
        </p:nvSpPr>
        <p:spPr/>
        <p:txBody>
          <a:bodyPr>
            <a:normAutofit fontScale="77500" lnSpcReduction="20000"/>
          </a:bodyPr>
          <a:lstStyle/>
          <a:p>
            <a:r>
              <a:rPr lang="en-US" dirty="0">
                <a:latin typeface="Rockwell" panose="02060603020205020403" pitchFamily="18" charset="0"/>
              </a:rPr>
              <a:t>The loans that become repayable on demand by the bank will be treated as Demand Loan. If any contingent or any other liabilities are turned to forced loan (</a:t>
            </a:r>
            <a:r>
              <a:rPr lang="en-US" dirty="0" err="1" smtClean="0">
                <a:latin typeface="Rockwell" panose="02060603020205020403" pitchFamily="18" charset="0"/>
              </a:rPr>
              <a:t>i.e</a:t>
            </a:r>
            <a:r>
              <a:rPr lang="en-US" dirty="0" smtClean="0">
                <a:latin typeface="Rockwell" panose="02060603020205020403" pitchFamily="18" charset="0"/>
              </a:rPr>
              <a:t> </a:t>
            </a:r>
            <a:r>
              <a:rPr lang="en-US" dirty="0">
                <a:latin typeface="Rockwell" panose="02060603020205020403" pitchFamily="18" charset="0"/>
              </a:rPr>
              <a:t>without any prior approval as regular loan) those too will be treated us Demand Loan. Such as forced Loan against Imported Merchandise (LIM), Payment against Documents (PAD), Foreign Bill Purchased (FBP), Inland Bill Purchased (IBP) etc.</a:t>
            </a:r>
          </a:p>
        </p:txBody>
      </p:sp>
    </p:spTree>
    <p:extLst>
      <p:ext uri="{BB962C8B-B14F-4D97-AF65-F5344CB8AC3E}">
        <p14:creationId xmlns:p14="http://schemas.microsoft.com/office/powerpoint/2010/main" xmlns="" val="56735702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3200" dirty="0">
                <a:latin typeface="Rockwell" panose="02060603020205020403" pitchFamily="18" charset="0"/>
              </a:rPr>
              <a:t>Loan Classification and Provisioning</a:t>
            </a:r>
            <a:endParaRPr lang="en-US" sz="3200" dirty="0"/>
          </a:p>
        </p:txBody>
      </p:sp>
      <p:sp>
        <p:nvSpPr>
          <p:cNvPr id="3" name="Content Placeholder 2"/>
          <p:cNvSpPr>
            <a:spLocks noGrp="1"/>
          </p:cNvSpPr>
          <p:nvPr>
            <p:ph sz="half" idx="1"/>
          </p:nvPr>
        </p:nvSpPr>
        <p:spPr/>
        <p:txBody>
          <a:bodyPr>
            <a:normAutofit/>
          </a:bodyPr>
          <a:lstStyle/>
          <a:p>
            <a:r>
              <a:rPr lang="en-US" sz="3200" dirty="0" smtClean="0">
                <a:latin typeface="Rockwell" panose="02060603020205020403" pitchFamily="18" charset="0"/>
              </a:rPr>
              <a:t> </a:t>
            </a:r>
            <a:r>
              <a:rPr lang="en-US" sz="3200" u="sng" dirty="0">
                <a:latin typeface="Rockwell" panose="02060603020205020403" pitchFamily="18" charset="0"/>
              </a:rPr>
              <a:t>Fixed Term Loan</a:t>
            </a:r>
            <a:endParaRPr lang="en-US" sz="3200" dirty="0">
              <a:latin typeface="Rockwell" panose="02060603020205020403" pitchFamily="18" charset="0"/>
            </a:endParaRPr>
          </a:p>
        </p:txBody>
      </p:sp>
      <p:sp>
        <p:nvSpPr>
          <p:cNvPr id="4" name="Content Placeholder 3"/>
          <p:cNvSpPr>
            <a:spLocks noGrp="1"/>
          </p:cNvSpPr>
          <p:nvPr>
            <p:ph sz="half" idx="2"/>
          </p:nvPr>
        </p:nvSpPr>
        <p:spPr/>
        <p:txBody>
          <a:bodyPr>
            <a:normAutofit/>
          </a:bodyPr>
          <a:lstStyle/>
          <a:p>
            <a:r>
              <a:rPr lang="en-US" sz="2000" dirty="0">
                <a:latin typeface="Rockwell" panose="02060603020205020403" pitchFamily="18" charset="0"/>
              </a:rPr>
              <a:t>The loans which are payable within a specific time period under a specific repayment schedule will be treated as fixed term loan. Such as SME, Personal Loan, etc.</a:t>
            </a:r>
          </a:p>
        </p:txBody>
      </p:sp>
    </p:spTree>
    <p:extLst>
      <p:ext uri="{BB962C8B-B14F-4D97-AF65-F5344CB8AC3E}">
        <p14:creationId xmlns:p14="http://schemas.microsoft.com/office/powerpoint/2010/main" xmlns="" val="96066619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3200" dirty="0">
                <a:latin typeface="Rockwell" panose="02060603020205020403" pitchFamily="18" charset="0"/>
              </a:rPr>
              <a:t>Loan Classification and Provisioning</a:t>
            </a:r>
            <a:endParaRPr lang="en-US" sz="3200" dirty="0"/>
          </a:p>
        </p:txBody>
      </p:sp>
      <p:sp>
        <p:nvSpPr>
          <p:cNvPr id="3" name="Content Placeholder 2"/>
          <p:cNvSpPr>
            <a:spLocks noGrp="1"/>
          </p:cNvSpPr>
          <p:nvPr>
            <p:ph sz="half" idx="1"/>
          </p:nvPr>
        </p:nvSpPr>
        <p:spPr/>
        <p:txBody>
          <a:bodyPr>
            <a:normAutofit fontScale="70000" lnSpcReduction="20000"/>
          </a:bodyPr>
          <a:lstStyle/>
          <a:p>
            <a:r>
              <a:rPr lang="en-US" sz="2400" b="1" u="sng" dirty="0">
                <a:latin typeface="Rockwell" panose="02060603020205020403" pitchFamily="18" charset="0"/>
              </a:rPr>
              <a:t>Short-term Agriculture and Micro Credit</a:t>
            </a:r>
          </a:p>
        </p:txBody>
      </p:sp>
      <p:sp>
        <p:nvSpPr>
          <p:cNvPr id="4" name="Content Placeholder 3"/>
          <p:cNvSpPr>
            <a:spLocks noGrp="1"/>
          </p:cNvSpPr>
          <p:nvPr>
            <p:ph sz="half" idx="2"/>
          </p:nvPr>
        </p:nvSpPr>
        <p:spPr/>
        <p:txBody>
          <a:bodyPr>
            <a:normAutofit fontScale="70000" lnSpcReduction="20000"/>
          </a:bodyPr>
          <a:lstStyle/>
          <a:p>
            <a:r>
              <a:rPr lang="en-US" dirty="0" smtClean="0">
                <a:latin typeface="Rockwell" panose="02060603020205020403" pitchFamily="18" charset="0"/>
              </a:rPr>
              <a:t>1. Short-term </a:t>
            </a:r>
            <a:r>
              <a:rPr lang="en-US" dirty="0">
                <a:latin typeface="Rockwell" panose="02060603020205020403" pitchFamily="18" charset="0"/>
              </a:rPr>
              <a:t>agricultural credit will include the short term credits as Listed under the Annual Credit Program issued by the Agricultural Credit and Financial Inclusion Department (ACFID) of Bangladesh Bank. </a:t>
            </a:r>
            <a:endParaRPr lang="en-US" dirty="0" smtClean="0">
              <a:latin typeface="Rockwell" panose="02060603020205020403" pitchFamily="18" charset="0"/>
            </a:endParaRPr>
          </a:p>
          <a:p>
            <a:r>
              <a:rPr lang="en-US" dirty="0" smtClean="0">
                <a:latin typeface="Rockwell" panose="02060603020205020403" pitchFamily="18" charset="0"/>
              </a:rPr>
              <a:t>2. Credits </a:t>
            </a:r>
            <a:r>
              <a:rPr lang="en-US" dirty="0">
                <a:latin typeface="Rockwell" panose="02060603020205020403" pitchFamily="18" charset="0"/>
              </a:rPr>
              <a:t>in the agricultural sector repayable within 12 (twelve) months will also </a:t>
            </a:r>
            <a:r>
              <a:rPr lang="en-US" dirty="0" smtClean="0">
                <a:latin typeface="Rockwell" panose="02060603020205020403" pitchFamily="18" charset="0"/>
              </a:rPr>
              <a:t>be included </a:t>
            </a:r>
            <a:r>
              <a:rPr lang="en-US" dirty="0">
                <a:latin typeface="Rockwell" panose="02060603020205020403" pitchFamily="18" charset="0"/>
              </a:rPr>
              <a:t>herein. </a:t>
            </a:r>
            <a:endParaRPr lang="en-US" dirty="0" smtClean="0">
              <a:latin typeface="Rockwell" panose="02060603020205020403" pitchFamily="18" charset="0"/>
            </a:endParaRPr>
          </a:p>
          <a:p>
            <a:r>
              <a:rPr lang="en-US" dirty="0" smtClean="0">
                <a:latin typeface="Rockwell" panose="02060603020205020403" pitchFamily="18" charset="0"/>
              </a:rPr>
              <a:t>3. Short </a:t>
            </a:r>
            <a:r>
              <a:rPr lang="en-US" dirty="0">
                <a:latin typeface="Rockwell" panose="02060603020205020403" pitchFamily="18" charset="0"/>
              </a:rPr>
              <a:t>term microcredit will include any micro-credits not exceeding an amount determine by the ACFID of Bangladesh Bank from time to time and repayable within 12 (twelve) months also be included herein.</a:t>
            </a: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xmlns="" val="936166197"/>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476</TotalTime>
  <Words>1517</Words>
  <Application>Microsoft Office PowerPoint</Application>
  <PresentationFormat>Custom</PresentationFormat>
  <Paragraphs>287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Opulent</vt:lpstr>
      <vt:lpstr>Loan Classification and Provisioning</vt:lpstr>
      <vt:lpstr>Loan Classification and Provisioning</vt:lpstr>
      <vt:lpstr>Loan Classification and Provisioning</vt:lpstr>
      <vt:lpstr>Loan Classification and Provisioning</vt:lpstr>
      <vt:lpstr>Loan Classification and Provisioning</vt:lpstr>
      <vt:lpstr>Loan Classification and Provisioning</vt:lpstr>
      <vt:lpstr>Loan Classification and Provisioning</vt:lpstr>
      <vt:lpstr>Loan Classification and Provisioning</vt:lpstr>
      <vt:lpstr>Loan Classification and Provisioning</vt:lpstr>
      <vt:lpstr>Loan Classification and provisioning</vt:lpstr>
      <vt:lpstr>Loan Classification and provisioning</vt:lpstr>
      <vt:lpstr>Loan Classification and provisioning</vt:lpstr>
      <vt:lpstr>Past Due/ Over Due</vt:lpstr>
      <vt:lpstr> classification in Objective criteria</vt:lpstr>
      <vt:lpstr>Loan classification &amp; Provisioning</vt:lpstr>
      <vt:lpstr>Loan classification &amp; Provisioning</vt:lpstr>
      <vt:lpstr>Special Mention Account (SMA)</vt:lpstr>
      <vt:lpstr>Default Loan</vt:lpstr>
      <vt:lpstr>Classification in qualitative Judgment Criteria (QJ)</vt:lpstr>
      <vt:lpstr>Accounting of Interest of Classified Loan: </vt:lpstr>
      <vt:lpstr> Maintenance of Provision:</vt:lpstr>
      <vt:lpstr>Maintenance of Provision:</vt:lpstr>
      <vt:lpstr>. Base for Provision </vt:lpstr>
      <vt:lpstr> Base for Provision </vt:lpstr>
      <vt:lpstr> Base for Provision </vt:lpstr>
      <vt:lpstr>Eligible Securities :</vt:lpstr>
      <vt:lpstr>Purpose of loan provisioning : </vt:lpstr>
      <vt:lpstr> CL- Form </vt:lpstr>
      <vt:lpstr>Slide 29</vt:lpstr>
      <vt:lpstr>Slide 30</vt:lpstr>
      <vt:lpstr>Slide 31</vt:lpstr>
      <vt:lpstr>Slide 32</vt:lpstr>
      <vt:lpstr>Slide 33</vt:lpstr>
      <vt:lpstr>Reporting Defaulted Loan </vt:lpstr>
      <vt:lpstr>Procedure of Declassification</vt:lpstr>
      <vt:lpstr>Procedure of Declassification</vt:lpstr>
      <vt:lpstr>Classification Time  </vt:lpstr>
      <vt:lpstr>. Impact of classified loan </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Shahidur Rahman</dc:creator>
  <cp:lastModifiedBy>RBTA</cp:lastModifiedBy>
  <cp:revision>56</cp:revision>
  <dcterms:created xsi:type="dcterms:W3CDTF">2020-09-01T04:14:01Z</dcterms:created>
  <dcterms:modified xsi:type="dcterms:W3CDTF">2023-07-24T14:09:18Z</dcterms:modified>
</cp:coreProperties>
</file>