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71" r:id="rId6"/>
    <p:sldId id="280" r:id="rId7"/>
    <p:sldId id="281" r:id="rId8"/>
    <p:sldId id="283" r:id="rId9"/>
    <p:sldId id="272" r:id="rId10"/>
    <p:sldId id="263" r:id="rId11"/>
    <p:sldId id="264" r:id="rId12"/>
    <p:sldId id="265" r:id="rId13"/>
    <p:sldId id="284" r:id="rId14"/>
    <p:sldId id="267" r:id="rId15"/>
    <p:sldId id="266" r:id="rId16"/>
    <p:sldId id="282" r:id="rId17"/>
    <p:sldId id="275" r:id="rId18"/>
    <p:sldId id="274" r:id="rId19"/>
    <p:sldId id="276" r:id="rId20"/>
    <p:sldId id="279" r:id="rId21"/>
    <p:sldId id="278" r:id="rId22"/>
    <p:sldId id="269" r:id="rId23"/>
    <p:sldId id="273" r:id="rId24"/>
    <p:sldId id="270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3500"/>
    <a:srgbClr val="FF2549"/>
    <a:srgbClr val="1D3A00"/>
    <a:srgbClr val="007033"/>
    <a:srgbClr val="5EEC3C"/>
    <a:srgbClr val="990099"/>
    <a:srgbClr val="CC0099"/>
    <a:srgbClr val="FE9202"/>
    <a:srgbClr val="6C1A00"/>
    <a:srgbClr val="00AA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presentation will explore the opportunities and challenges including the adaptation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FinTech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00EB25-E221-49FE-AC58-E5349081DB14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C35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C3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C3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43388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C3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ropbox\Rupali%20Bank\Rupali%20Bank\Rup\History%20and%20Evolution%20of%20Money%20-%20The%20History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FinTech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&amp; Challenges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4000510"/>
            <a:ext cx="8382000" cy="928694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anchor="b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latin typeface="+mj-lt"/>
                <a:ea typeface="+mj-ea"/>
                <a:cs typeface="+mj-cs"/>
                <a:sym typeface="+mn-ea"/>
              </a:rPr>
              <a:t>Dr. Md. </a:t>
            </a:r>
            <a:r>
              <a:rPr lang="en-US" altLang="en-US" sz="2000" b="1" dirty="0" err="1">
                <a:latin typeface="+mj-lt"/>
                <a:ea typeface="+mj-ea"/>
                <a:cs typeface="+mj-cs"/>
                <a:sym typeface="+mn-ea"/>
              </a:rPr>
              <a:t>Majharul</a:t>
            </a:r>
            <a:r>
              <a:rPr lang="en-US" altLang="en-US" sz="20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en-US" sz="2000" b="1" dirty="0" err="1">
                <a:latin typeface="+mj-lt"/>
                <a:ea typeface="+mj-ea"/>
                <a:cs typeface="+mj-cs"/>
                <a:sym typeface="+mn-ea"/>
              </a:rPr>
              <a:t>Haque</a:t>
            </a:r>
            <a:endParaRPr lang="en-US" altLang="en-US" sz="2000" b="1" dirty="0">
              <a:latin typeface="+mj-lt"/>
              <a:ea typeface="+mj-ea"/>
              <a:cs typeface="+mj-cs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AU" altLang="en-US" sz="1400" dirty="0">
                <a:latin typeface="Arial (Headings)"/>
                <a:sym typeface="+mn-ea"/>
              </a:rPr>
              <a:t>PhD in Artificial Intelligence (AI) from the University of Dhaka</a:t>
            </a:r>
            <a:endParaRPr lang="en-AU" altLang="en-US" sz="1400" dirty="0">
              <a:latin typeface="+mj-lt"/>
              <a:ea typeface="+mj-ea"/>
              <a:cs typeface="+mj-cs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AU" altLang="en-US" sz="1400" b="1" dirty="0">
                <a:latin typeface="+mj-lt"/>
                <a:ea typeface="+mj-ea"/>
                <a:cs typeface="+mj-cs"/>
                <a:sym typeface="+mn-ea"/>
              </a:rPr>
              <a:t>Systems Analyst (Joint Director</a:t>
            </a:r>
            <a:r>
              <a:rPr lang="en-AU" altLang="en-US" sz="1400" b="1" dirty="0" smtClean="0">
                <a:latin typeface="+mj-lt"/>
                <a:ea typeface="+mj-ea"/>
                <a:cs typeface="+mj-cs"/>
                <a:sym typeface="+mn-ea"/>
              </a:rPr>
              <a:t>), Bangladesh Bank</a:t>
            </a:r>
          </a:p>
          <a:p>
            <a:pPr algn="ctr">
              <a:lnSpc>
                <a:spcPct val="90000"/>
              </a:lnSpc>
              <a:defRPr/>
            </a:pPr>
            <a:r>
              <a:rPr lang="en-AU" altLang="en-US" sz="1400" b="1" dirty="0" smtClean="0">
                <a:sym typeface="+mn-ea"/>
              </a:rPr>
              <a:t>Consultant (Specialist), </a:t>
            </a:r>
            <a:r>
              <a:rPr lang="en-AU" altLang="en-US" sz="1400" b="1" dirty="0" smtClean="0">
                <a:sym typeface="+mn-ea"/>
              </a:rPr>
              <a:t>EDGE </a:t>
            </a:r>
            <a:r>
              <a:rPr lang="en-AU" altLang="en-US" sz="1400" b="1" dirty="0" smtClean="0">
                <a:sym typeface="+mn-ea"/>
              </a:rPr>
              <a:t>Project (Funded by World Bank</a:t>
            </a:r>
            <a:r>
              <a:rPr lang="en-AU" altLang="en-US" sz="1400" b="1" dirty="0" smtClean="0">
                <a:sym typeface="+mn-ea"/>
              </a:rPr>
              <a:t>), ICT Division</a:t>
            </a:r>
            <a:endParaRPr lang="en-US" altLang="en-US" sz="1400" b="1" dirty="0" smtClean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Opportunities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Allowing for the development of new products and services that better meet the needs of consumers</a:t>
            </a:r>
          </a:p>
          <a:p>
            <a:pPr algn="just"/>
            <a:r>
              <a:rPr lang="en-US" dirty="0" smtClean="0"/>
              <a:t>More personalized financial services</a:t>
            </a:r>
          </a:p>
          <a:p>
            <a:pPr algn="just"/>
            <a:r>
              <a:rPr lang="en-US" dirty="0" smtClean="0"/>
              <a:t>Tailoring products to individual needs and preferences.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Challenges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Comply with a range of regulations and standards</a:t>
            </a:r>
          </a:p>
          <a:p>
            <a:pPr algn="just"/>
            <a:r>
              <a:rPr lang="en-US" dirty="0" smtClean="0"/>
              <a:t>Cyber Security risks</a:t>
            </a:r>
          </a:p>
          <a:p>
            <a:pPr algn="just"/>
            <a:r>
              <a:rPr lang="en-US" dirty="0" smtClean="0"/>
              <a:t>Lack of Tech Experts in related fields</a:t>
            </a:r>
          </a:p>
          <a:p>
            <a:pPr algn="just"/>
            <a:r>
              <a:rPr lang="en-US" dirty="0" smtClean="0"/>
              <a:t>User Retention and User Experience</a:t>
            </a:r>
          </a:p>
          <a:p>
            <a:pPr algn="just"/>
            <a:r>
              <a:rPr lang="en-AU" dirty="0" err="1" smtClean="0"/>
              <a:t>BlockChain</a:t>
            </a:r>
            <a:r>
              <a:rPr lang="en-AU" dirty="0" smtClean="0"/>
              <a:t>, </a:t>
            </a:r>
            <a:r>
              <a:rPr lang="en-AU" dirty="0" err="1" smtClean="0"/>
              <a:t>BigData</a:t>
            </a:r>
            <a:r>
              <a:rPr lang="en-AU" dirty="0" smtClean="0"/>
              <a:t>, AI Integration</a:t>
            </a:r>
            <a:endParaRPr lang="en-US" dirty="0" smtClean="0"/>
          </a:p>
          <a:p>
            <a:pPr algn="just"/>
            <a:r>
              <a:rPr lang="en-AU" dirty="0" smtClean="0"/>
              <a:t>Personalized services</a:t>
            </a:r>
            <a:endParaRPr lang="en-US" dirty="0" smtClean="0"/>
          </a:p>
          <a:p>
            <a:pPr algn="just"/>
            <a:r>
              <a:rPr lang="en-AU" dirty="0" smtClean="0"/>
              <a:t>Integration of legacy systems with latest technologies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Benefits &amp; Risks</a:t>
            </a:r>
            <a:endParaRPr lang="en-US" cap="small" dirty="0"/>
          </a:p>
        </p:txBody>
      </p:sp>
      <p:pic>
        <p:nvPicPr>
          <p:cNvPr id="1026" name="Picture 2" descr="C:\Users\HP\Desktop\benefits &amp; ris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80"/>
            <a:ext cx="7786742" cy="3383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Adoption &amp; Integration</a:t>
            </a:r>
            <a:endParaRPr lang="en-US" cap="small" dirty="0"/>
          </a:p>
        </p:txBody>
      </p:sp>
      <p:pic>
        <p:nvPicPr>
          <p:cNvPr id="2050" name="Picture 2" descr="C:\Users\HP\Desktop\2020.07.13-State-of-Fintech-Updated-Pinwheel-1024x576.png"/>
          <p:cNvPicPr>
            <a:picLocks noChangeAspect="1" noChangeArrowheads="1"/>
          </p:cNvPicPr>
          <p:nvPr/>
        </p:nvPicPr>
        <p:blipFill>
          <a:blip r:embed="rId3"/>
          <a:srcRect b="5859"/>
          <a:stretch>
            <a:fillRect/>
          </a:stretch>
        </p:blipFill>
        <p:spPr bwMode="auto">
          <a:xfrm>
            <a:off x="0" y="1414480"/>
            <a:ext cx="9144000" cy="372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Adoption &amp; Integration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It is essential to adopt and integrate </a:t>
            </a:r>
            <a:r>
              <a:rPr lang="en-US" dirty="0" err="1" smtClean="0"/>
              <a:t>Fintech</a:t>
            </a:r>
            <a:r>
              <a:rPr lang="en-US" dirty="0" smtClean="0"/>
              <a:t> solutions to stay competitive otherwise loss of Market Share. </a:t>
            </a:r>
          </a:p>
          <a:p>
            <a:pPr algn="just"/>
            <a:r>
              <a:rPr lang="en-US" dirty="0" err="1" smtClean="0"/>
              <a:t>Fintech</a:t>
            </a:r>
            <a:r>
              <a:rPr lang="en-US" dirty="0" smtClean="0"/>
              <a:t> solutions can also improve efficiency, reducing costs and allowing institutions to offer more competitive products and services.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Adoption &amp; Integration</a:t>
            </a:r>
            <a:endParaRPr lang="en-US" cap="small" dirty="0"/>
          </a:p>
        </p:txBody>
      </p:sp>
      <p:pic>
        <p:nvPicPr>
          <p:cNvPr id="3" name="Picture 2" descr="C:\Users\HP\Desktop\Examples-of-Finech-1024x5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80"/>
            <a:ext cx="7000924" cy="340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1571618"/>
            <a:ext cx="92869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57158" y="1285866"/>
            <a:ext cx="5786478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small" dirty="0" smtClean="0"/>
              <a:t>Lets Come to Regulatory Compliance…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71868" y="2786064"/>
            <a:ext cx="464347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small" dirty="0" err="1" smtClean="0"/>
              <a:t>RegTech</a:t>
            </a:r>
            <a:r>
              <a:rPr lang="en-US" sz="2400" b="1" cap="small" dirty="0" smtClean="0"/>
              <a:t> &amp; </a:t>
            </a:r>
            <a:r>
              <a:rPr lang="en-US" sz="2400" b="1" cap="small" dirty="0" err="1" smtClean="0"/>
              <a:t>SupTech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err="1" smtClean="0"/>
              <a:t>Regtech</a:t>
            </a:r>
            <a:r>
              <a:rPr lang="en-US" b="1" dirty="0" smtClean="0"/>
              <a:t>:</a:t>
            </a:r>
            <a:r>
              <a:rPr lang="en-US" dirty="0" smtClean="0"/>
              <a:t> Short for “</a:t>
            </a:r>
            <a:r>
              <a:rPr lang="en-US" b="1" dirty="0" smtClean="0"/>
              <a:t>regulatory technology</a:t>
            </a:r>
            <a:r>
              <a:rPr lang="en-US" dirty="0" smtClean="0"/>
              <a:t>,” it refers to technology used to regulate compliance operations at a company. Used in their own processes.</a:t>
            </a:r>
          </a:p>
          <a:p>
            <a:pPr algn="just"/>
            <a:r>
              <a:rPr lang="en-AU" b="1" dirty="0" err="1" smtClean="0"/>
              <a:t>Suptech</a:t>
            </a:r>
            <a:r>
              <a:rPr lang="en-AU" b="1" dirty="0" smtClean="0"/>
              <a:t>:</a:t>
            </a:r>
            <a:r>
              <a:rPr lang="en-AU" dirty="0" smtClean="0"/>
              <a:t> </a:t>
            </a:r>
            <a:r>
              <a:rPr lang="en-US" dirty="0" smtClean="0"/>
              <a:t>Short for “</a:t>
            </a:r>
            <a:r>
              <a:rPr lang="en-US" b="1" dirty="0" smtClean="0"/>
              <a:t>supervisory technology</a:t>
            </a:r>
            <a:r>
              <a:rPr lang="en-US" dirty="0" smtClean="0"/>
              <a:t>,” it refers to technology used to supervise compliance operations at companies. Supervisors monitor whether companies are properly following regulations. 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63526"/>
          </a:xfrm>
        </p:spPr>
        <p:txBody>
          <a:bodyPr>
            <a:normAutofit/>
          </a:bodyPr>
          <a:lstStyle/>
          <a:p>
            <a:r>
              <a:rPr lang="en-US" cap="small" dirty="0" err="1" smtClean="0"/>
              <a:t>Regtech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Suptech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 smtClean="0"/>
              <a:t>Regtech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Suptech</a:t>
            </a:r>
            <a:endParaRPr lang="en-US" cap="small" dirty="0"/>
          </a:p>
        </p:txBody>
      </p:sp>
      <p:pic>
        <p:nvPicPr>
          <p:cNvPr id="3074" name="Picture 2" descr="C:\Users\HP\Desktop\633458fc6b188ac46c058354_fintech-regtech-supte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04"/>
            <a:ext cx="9144000" cy="3786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7356" y="1357304"/>
            <a:ext cx="4714908" cy="3786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62" y="433880"/>
            <a:ext cx="8246070" cy="763526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Technologies for </a:t>
            </a:r>
            <a:r>
              <a:rPr lang="en-US" cap="small" dirty="0" err="1" smtClean="0"/>
              <a:t>Regtech</a:t>
            </a:r>
            <a:endParaRPr lang="en-US" cap="small" dirty="0"/>
          </a:p>
        </p:txBody>
      </p:sp>
      <p:pic>
        <p:nvPicPr>
          <p:cNvPr id="1030" name="Picture 6" descr="https://www.pwc.in/assets/images/ui-transition/services/consulting/fintech/articles/regtech-a-new-disruption-in-the-financial-services-space/main-technologies-supporting-regtech-solutions-v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42"/>
            <a:ext cx="3857652" cy="371477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  <a:endParaRPr lang="bn-IN" dirty="0" smtClean="0"/>
          </a:p>
          <a:p>
            <a:r>
              <a:rPr lang="en-AU" dirty="0" smtClean="0"/>
              <a:t>A Brief History of Money</a:t>
            </a:r>
            <a:endParaRPr lang="en-US" dirty="0"/>
          </a:p>
          <a:p>
            <a:r>
              <a:rPr lang="en-US" dirty="0" smtClean="0"/>
              <a:t>Challenges &amp; Opportunities of </a:t>
            </a:r>
            <a:r>
              <a:rPr lang="en-US" dirty="0" err="1" smtClean="0"/>
              <a:t>FinTech</a:t>
            </a:r>
            <a:endParaRPr lang="en-US" dirty="0"/>
          </a:p>
          <a:p>
            <a:r>
              <a:rPr lang="en-US" dirty="0" smtClean="0"/>
              <a:t>Adoption and Integration</a:t>
            </a:r>
          </a:p>
          <a:p>
            <a:r>
              <a:rPr lang="en-AU" dirty="0" err="1" smtClean="0"/>
              <a:t>Regtech</a:t>
            </a:r>
            <a:r>
              <a:rPr lang="en-AU" dirty="0" smtClean="0"/>
              <a:t> &amp; </a:t>
            </a:r>
            <a:r>
              <a:rPr lang="en-AU" dirty="0" err="1" smtClean="0"/>
              <a:t>Suptech</a:t>
            </a:r>
            <a:endParaRPr lang="en-AU" dirty="0" smtClean="0"/>
          </a:p>
          <a:p>
            <a:r>
              <a:rPr lang="en-US" dirty="0" smtClean="0"/>
              <a:t>Future Outlook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Regtech</a:t>
            </a:r>
            <a:r>
              <a:rPr lang="en-US" dirty="0" smtClean="0"/>
              <a:t> Enable us to…</a:t>
            </a:r>
            <a:endParaRPr lang="en-US" cap="small" dirty="0"/>
          </a:p>
        </p:txBody>
      </p:sp>
      <p:pic>
        <p:nvPicPr>
          <p:cNvPr id="53250" name="Picture 2" descr="Remain complaint with regul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357304"/>
            <a:ext cx="5286375" cy="3786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Outlook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Fintech</a:t>
            </a:r>
            <a:r>
              <a:rPr lang="en-US" dirty="0" smtClean="0"/>
              <a:t> industry is expected to continue to grow in the future.</a:t>
            </a:r>
          </a:p>
          <a:p>
            <a:pPr algn="just"/>
            <a:r>
              <a:rPr lang="en-US" dirty="0" smtClean="0"/>
              <a:t>Expected to include digital currencies, mobile payments, and open banking.</a:t>
            </a:r>
          </a:p>
          <a:p>
            <a:pPr algn="just"/>
            <a:r>
              <a:rPr lang="en-US" dirty="0" smtClean="0"/>
              <a:t>There will be new opportunities and challenges. 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/>
              <a:t>Fintech</a:t>
            </a:r>
            <a:r>
              <a:rPr lang="en-US" dirty="0" smtClean="0"/>
              <a:t> presents many opportunities for financial institutions. However, it also comes with challenges, including regulatory compliance, cyber security risks, and the need for skilled professionals. </a:t>
            </a:r>
          </a:p>
          <a:p>
            <a:pPr algn="just">
              <a:buNone/>
            </a:pPr>
            <a:r>
              <a:rPr lang="en-US" dirty="0" smtClean="0"/>
              <a:t>Traditional financial institutions must adopt and integrate </a:t>
            </a:r>
            <a:r>
              <a:rPr lang="en-US" dirty="0" err="1" smtClean="0"/>
              <a:t>Fintech</a:t>
            </a:r>
            <a:r>
              <a:rPr lang="en-US" dirty="0" smtClean="0"/>
              <a:t> solutions to stay competitive in the rapidly evolving industry.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1200" dirty="0" smtClean="0"/>
              <a:t>[1] https://www.wallstreetmojo.com/money-vs-currency/</a:t>
            </a:r>
          </a:p>
          <a:p>
            <a:pPr marL="0" indent="0" algn="just">
              <a:buNone/>
            </a:pPr>
            <a:r>
              <a:rPr lang="en-AU" sz="1200" dirty="0" smtClean="0"/>
              <a:t>[2]https://tipalti.com/electronic-money-emoney- explained/#:~:text=Debit%20cards%2C%20prepaid%20cards%2C%20and,make%20these% 20electronic%20transactions%20safer.</a:t>
            </a:r>
          </a:p>
          <a:p>
            <a:pPr marL="0" indent="0" algn="just">
              <a:buNone/>
            </a:pPr>
            <a:r>
              <a:rPr lang="en-AU" sz="1200" dirty="0" smtClean="0"/>
              <a:t>[3] https://www.youtube.com/watch?v=xBLVPuNstC0</a:t>
            </a:r>
          </a:p>
          <a:p>
            <a:pPr marL="0" indent="0" algn="just">
              <a:buNone/>
            </a:pPr>
            <a:r>
              <a:rPr lang="en-AU" sz="1200" dirty="0" smtClean="0"/>
              <a:t>[4]https://dnh.com.my/the-rise-of-digital-payments-digital-currency-vs-electronic-money-and-their-regulation/#:~:text=This%20type%20of%20digital%20currency,issued%20by%20a%20sovereign%20body).</a:t>
            </a:r>
          </a:p>
          <a:p>
            <a:pPr marL="0" indent="0" algn="just">
              <a:buNone/>
            </a:pPr>
            <a:r>
              <a:rPr lang="en-AU" sz="1200" dirty="0" smtClean="0"/>
              <a:t>[5] https://anywhere.epam.com/business/challenges-in-the-fintech-industry</a:t>
            </a:r>
          </a:p>
          <a:p>
            <a:pPr marL="0" indent="0" algn="just">
              <a:buNone/>
            </a:pPr>
            <a:r>
              <a:rPr lang="en-AU" sz="1200" dirty="0" smtClean="0"/>
              <a:t>[6] https://www.pwc.in/industries/financial-services/fintech/fintech-insights/regtech-a-new-disruption-in-the-financial-services-space.html</a:t>
            </a:r>
          </a:p>
          <a:p>
            <a:pPr marL="0" indent="0" algn="just">
              <a:buNone/>
            </a:pPr>
            <a:r>
              <a:rPr lang="en-AU" sz="1200" dirty="0" smtClean="0"/>
              <a:t>[7] https://www.topcoder.com/thrive/articles/fintech-digitizing-of-the-financial-industry</a:t>
            </a:r>
          </a:p>
          <a:p>
            <a:pPr marL="0" indent="0" algn="just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 bwMode="auto">
          <a:xfrm>
            <a:off x="357158" y="1500180"/>
            <a:ext cx="8558242" cy="1643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5400" cap="small" dirty="0"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Thank </a:t>
            </a:r>
            <a:r>
              <a:rPr lang="en-US" sz="5400" cap="small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You for Your </a:t>
            </a:r>
            <a:r>
              <a:rPr lang="en-AU" sz="5400" cap="small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Attention</a:t>
            </a:r>
            <a:r>
              <a:rPr lang="en-US" sz="5400" cap="small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.</a:t>
            </a:r>
            <a:endParaRPr lang="en-US" sz="5400" cap="small" dirty="0">
              <a:effectLst>
                <a:outerShdw blurRad="38100" dist="38100" dir="2700000" algn="tl">
                  <a:srgbClr val="C0C0C0"/>
                </a:outerShdw>
              </a:effectLst>
              <a:sym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3929072"/>
            <a:ext cx="8382000" cy="950902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anchor="b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latin typeface="+mj-lt"/>
                <a:ea typeface="+mj-ea"/>
                <a:cs typeface="+mj-cs"/>
                <a:sym typeface="+mn-ea"/>
              </a:rPr>
              <a:t>Dr. Md. </a:t>
            </a:r>
            <a:r>
              <a:rPr lang="en-US" altLang="en-US" sz="2000" b="1" dirty="0" err="1">
                <a:latin typeface="+mj-lt"/>
                <a:ea typeface="+mj-ea"/>
                <a:cs typeface="+mj-cs"/>
                <a:sym typeface="+mn-ea"/>
              </a:rPr>
              <a:t>Majharul</a:t>
            </a:r>
            <a:r>
              <a:rPr lang="en-US" altLang="en-US" sz="20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en-US" sz="2000" b="1" dirty="0" err="1">
                <a:latin typeface="+mj-lt"/>
                <a:ea typeface="+mj-ea"/>
                <a:cs typeface="+mj-cs"/>
                <a:sym typeface="+mn-ea"/>
              </a:rPr>
              <a:t>Haque</a:t>
            </a:r>
            <a:endParaRPr lang="en-US" altLang="en-US" sz="2000" b="1" dirty="0">
              <a:latin typeface="+mj-lt"/>
              <a:ea typeface="+mj-ea"/>
              <a:cs typeface="+mj-cs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AU" altLang="en-US" sz="1400" dirty="0">
                <a:latin typeface="Arial (Headings)"/>
                <a:sym typeface="+mn-ea"/>
              </a:rPr>
              <a:t>PhD in Artificial Intelligence (AI) from the University of Dhaka</a:t>
            </a:r>
            <a:endParaRPr lang="en-AU" altLang="en-US" sz="1400" dirty="0">
              <a:latin typeface="+mj-lt"/>
              <a:ea typeface="+mj-ea"/>
              <a:cs typeface="+mj-cs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AU" altLang="en-US" sz="1400" b="1" dirty="0">
                <a:latin typeface="+mj-lt"/>
                <a:ea typeface="+mj-ea"/>
                <a:cs typeface="+mj-cs"/>
                <a:sym typeface="+mn-ea"/>
              </a:rPr>
              <a:t>Systems Analyst (Joint Director</a:t>
            </a:r>
            <a:r>
              <a:rPr lang="en-AU" altLang="en-US" sz="1400" b="1" dirty="0" smtClean="0">
                <a:latin typeface="+mj-lt"/>
                <a:ea typeface="+mj-ea"/>
                <a:cs typeface="+mj-cs"/>
                <a:sym typeface="+mn-ea"/>
              </a:rPr>
              <a:t>), Bangladesh Bank</a:t>
            </a:r>
          </a:p>
          <a:p>
            <a:pPr algn="ctr">
              <a:lnSpc>
                <a:spcPct val="90000"/>
              </a:lnSpc>
              <a:defRPr/>
            </a:pPr>
            <a:r>
              <a:rPr lang="en-AU" altLang="en-US" sz="1400" b="1" dirty="0" smtClean="0">
                <a:sym typeface="+mn-ea"/>
              </a:rPr>
              <a:t>Consultant (Specialist), EDGE Project (Funded by World Bank), ICT </a:t>
            </a:r>
            <a:r>
              <a:rPr lang="en-AU" altLang="en-US" sz="1400" b="1" dirty="0" smtClean="0">
                <a:sym typeface="+mn-ea"/>
              </a:rPr>
              <a:t>Division</a:t>
            </a:r>
            <a:endParaRPr lang="en-US" altLang="en-US" sz="1400" b="1" dirty="0" smtClean="0"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Introduction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FinTech</a:t>
            </a:r>
            <a:r>
              <a:rPr lang="en-US" dirty="0" smtClean="0"/>
              <a:t> refers to the integration of technology into financial services to explore the unexplored.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FinTech</a:t>
            </a:r>
            <a:r>
              <a:rPr lang="en-US" dirty="0" smtClean="0"/>
              <a:t> industry has seen tremendous growth in recent years and is expected to continue to grow in the future.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86" y="433880"/>
            <a:ext cx="8246070" cy="763526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Necessary Terms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AU" sz="2000" b="1" dirty="0" smtClean="0"/>
              <a:t>Money: </a:t>
            </a:r>
            <a:r>
              <a:rPr lang="en-AU" sz="2000" dirty="0" smtClean="0"/>
              <a:t>Medium of Exchange in intangible form, can’t be touch or smell</a:t>
            </a:r>
          </a:p>
          <a:p>
            <a:pPr lvl="1" algn="just"/>
            <a:r>
              <a:rPr lang="en-AU" sz="2000" b="1" dirty="0" smtClean="0"/>
              <a:t>Currency:</a:t>
            </a:r>
            <a:r>
              <a:rPr lang="en-AU" sz="2000" dirty="0" smtClean="0"/>
              <a:t> Promissory note or coin in Tangible form</a:t>
            </a:r>
          </a:p>
          <a:p>
            <a:pPr lvl="1" algn="just"/>
            <a:r>
              <a:rPr lang="en-AU" sz="2000" b="1" dirty="0" smtClean="0"/>
              <a:t>Plastic Money: </a:t>
            </a:r>
            <a:r>
              <a:rPr lang="en-AU" sz="2000" dirty="0" smtClean="0"/>
              <a:t>It just a Credit or Debit Cards</a:t>
            </a:r>
          </a:p>
          <a:p>
            <a:pPr lvl="1" algn="just"/>
            <a:r>
              <a:rPr lang="en-AU" sz="2000" b="1" dirty="0" smtClean="0"/>
              <a:t>Electronic Money: </a:t>
            </a:r>
            <a:r>
              <a:rPr lang="en-AU" sz="2000" dirty="0" smtClean="0"/>
              <a:t>A</a:t>
            </a:r>
            <a:r>
              <a:rPr lang="en-US" sz="2000" dirty="0" smtClean="0"/>
              <a:t> digital store of a medium of exchange for payment with or without bank accounts. Must have a regulatory body.</a:t>
            </a:r>
          </a:p>
          <a:p>
            <a:pPr lvl="1" algn="just"/>
            <a:r>
              <a:rPr lang="en-AU" sz="2000" b="1" dirty="0" smtClean="0"/>
              <a:t>Digital Money:</a:t>
            </a:r>
            <a:r>
              <a:rPr lang="en-AU" sz="2000" dirty="0" smtClean="0"/>
              <a:t> Any Electronic form of Cash/value which may not have any regulatory body.</a:t>
            </a:r>
          </a:p>
          <a:p>
            <a:pPr lvl="1" algn="just"/>
            <a:r>
              <a:rPr lang="en-AU" sz="2000" b="1" dirty="0" err="1" smtClean="0"/>
              <a:t>Cryptocurrency</a:t>
            </a:r>
            <a:r>
              <a:rPr lang="en-AU" sz="2000" b="1" dirty="0" smtClean="0"/>
              <a:t>:</a:t>
            </a:r>
            <a:r>
              <a:rPr lang="en-AU" sz="2000" dirty="0" smtClean="0"/>
              <a:t> It is Digital Money, always exists in </a:t>
            </a:r>
            <a:r>
              <a:rPr lang="en-AU" sz="2000" dirty="0" err="1" smtClean="0"/>
              <a:t>BlockChain</a:t>
            </a:r>
            <a:endParaRPr lang="en-AU" sz="2000" dirty="0" smtClean="0"/>
          </a:p>
          <a:p>
            <a:pPr lvl="1" algn="just"/>
            <a:endParaRPr lang="en-AU" sz="2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History of Money</a:t>
            </a:r>
            <a:endParaRPr lang="en-US" cap="small" dirty="0"/>
          </a:p>
        </p:txBody>
      </p:sp>
      <p:pic>
        <p:nvPicPr>
          <p:cNvPr id="5" name="History and Evolution of Money - The Histor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57304"/>
            <a:ext cx="9144000" cy="37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642910" y="2000246"/>
            <a:ext cx="8001056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small" dirty="0" smtClean="0"/>
              <a:t>Lets Connect </a:t>
            </a:r>
            <a:r>
              <a:rPr lang="en-US" sz="2400" b="1" cap="small" dirty="0" err="1" smtClean="0"/>
              <a:t>FinTech</a:t>
            </a:r>
            <a:r>
              <a:rPr lang="en-US" sz="2400" b="1" cap="small" dirty="0" smtClean="0"/>
              <a:t> with Money Circulation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History of </a:t>
            </a:r>
            <a:r>
              <a:rPr lang="en-US" cap="small" dirty="0" err="1" smtClean="0"/>
              <a:t>FinTech</a:t>
            </a:r>
            <a:endParaRPr lang="en-US" cap="small" dirty="0"/>
          </a:p>
        </p:txBody>
      </p:sp>
      <p:pic>
        <p:nvPicPr>
          <p:cNvPr id="58370" name="Picture 2" descr="C:\Users\HP\Desktop\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71600"/>
            <a:ext cx="6929486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Evolution of </a:t>
            </a:r>
            <a:r>
              <a:rPr lang="en-US" cap="small" dirty="0" err="1" smtClean="0"/>
              <a:t>FinTech</a:t>
            </a:r>
            <a:endParaRPr lang="en-US" cap="small" dirty="0"/>
          </a:p>
        </p:txBody>
      </p:sp>
      <p:pic>
        <p:nvPicPr>
          <p:cNvPr id="1026" name="Picture 2" descr="C:\Users\HP\Desktop\Evolution-of-Modern-Fintech-1-1024x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42"/>
            <a:ext cx="7500990" cy="371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86" y="433880"/>
            <a:ext cx="8246070" cy="763526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Opportunities of </a:t>
            </a:r>
            <a:r>
              <a:rPr lang="en-US" cap="small" dirty="0" err="1" smtClean="0"/>
              <a:t>FinTech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services and reach new customers</a:t>
            </a:r>
          </a:p>
          <a:p>
            <a:r>
              <a:rPr lang="en-US" dirty="0" smtClean="0"/>
              <a:t>Increase accessibility</a:t>
            </a:r>
          </a:p>
          <a:p>
            <a:r>
              <a:rPr lang="en-US" dirty="0" smtClean="0"/>
              <a:t>Anywhere at any time, enabling people to manage their finances more conveniently</a:t>
            </a:r>
          </a:p>
          <a:p>
            <a:r>
              <a:rPr lang="en-US" dirty="0" smtClean="0"/>
              <a:t>Greater efficiency through automation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On-screen Show (16:9)</PresentationFormat>
  <Paragraphs>103</Paragraphs>
  <Slides>24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FinTech Opportunities &amp; Challenges</vt:lpstr>
      <vt:lpstr>FinTech</vt:lpstr>
      <vt:lpstr>Introduction</vt:lpstr>
      <vt:lpstr>Some Necessary Terms</vt:lpstr>
      <vt:lpstr>History of Money</vt:lpstr>
      <vt:lpstr>Slide 6</vt:lpstr>
      <vt:lpstr>History of FinTech</vt:lpstr>
      <vt:lpstr>Evolution of FinTech</vt:lpstr>
      <vt:lpstr>Opportunities of FinTech</vt:lpstr>
      <vt:lpstr>Opportunities</vt:lpstr>
      <vt:lpstr>Challenges</vt:lpstr>
      <vt:lpstr>Benefits &amp; Risks</vt:lpstr>
      <vt:lpstr>Adoption &amp; Integration</vt:lpstr>
      <vt:lpstr>Adoption &amp; Integration</vt:lpstr>
      <vt:lpstr>Adoption &amp; Integration</vt:lpstr>
      <vt:lpstr>Slide 16</vt:lpstr>
      <vt:lpstr>Regtech &amp; Suptech</vt:lpstr>
      <vt:lpstr>Regtech &amp; Suptech</vt:lpstr>
      <vt:lpstr>Technologies for Regtech</vt:lpstr>
      <vt:lpstr>Regtech Enable us to…</vt:lpstr>
      <vt:lpstr>Future Outlook</vt:lpstr>
      <vt:lpstr>Conclusion</vt:lpstr>
      <vt:lpstr>References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2023-06-04T17:02:18Z</dcterms:modified>
</cp:coreProperties>
</file>