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17"/>
  </p:notesMasterIdLst>
  <p:handoutMasterIdLst>
    <p:handoutMasterId r:id="rId118"/>
  </p:handoutMasterIdLst>
  <p:sldIdLst>
    <p:sldId id="687" r:id="rId2"/>
    <p:sldId id="707" r:id="rId3"/>
    <p:sldId id="866" r:id="rId4"/>
    <p:sldId id="867" r:id="rId5"/>
    <p:sldId id="868" r:id="rId6"/>
    <p:sldId id="387" r:id="rId7"/>
    <p:sldId id="560" r:id="rId8"/>
    <p:sldId id="686" r:id="rId9"/>
    <p:sldId id="647" r:id="rId10"/>
    <p:sldId id="648" r:id="rId11"/>
    <p:sldId id="828" r:id="rId12"/>
    <p:sldId id="829" r:id="rId13"/>
    <p:sldId id="653" r:id="rId14"/>
    <p:sldId id="676" r:id="rId15"/>
    <p:sldId id="761" r:id="rId16"/>
    <p:sldId id="760" r:id="rId17"/>
    <p:sldId id="762" r:id="rId18"/>
    <p:sldId id="260" r:id="rId19"/>
    <p:sldId id="262" r:id="rId20"/>
    <p:sldId id="864" r:id="rId21"/>
    <p:sldId id="263" r:id="rId22"/>
    <p:sldId id="258" r:id="rId23"/>
    <p:sldId id="257" r:id="rId24"/>
    <p:sldId id="678" r:id="rId25"/>
    <p:sldId id="667" r:id="rId26"/>
    <p:sldId id="668" r:id="rId27"/>
    <p:sldId id="669" r:id="rId28"/>
    <p:sldId id="654" r:id="rId29"/>
    <p:sldId id="855" r:id="rId30"/>
    <p:sldId id="832" r:id="rId31"/>
    <p:sldId id="856" r:id="rId32"/>
    <p:sldId id="857" r:id="rId33"/>
    <p:sldId id="858" r:id="rId34"/>
    <p:sldId id="859" r:id="rId35"/>
    <p:sldId id="860" r:id="rId36"/>
    <p:sldId id="871" r:id="rId37"/>
    <p:sldId id="655" r:id="rId38"/>
    <p:sldId id="657" r:id="rId39"/>
    <p:sldId id="658" r:id="rId40"/>
    <p:sldId id="659" r:id="rId41"/>
    <p:sldId id="661" r:id="rId42"/>
    <p:sldId id="763" r:id="rId43"/>
    <p:sldId id="831" r:id="rId44"/>
    <p:sldId id="665" r:id="rId45"/>
    <p:sldId id="597" r:id="rId46"/>
    <p:sldId id="599" r:id="rId47"/>
    <p:sldId id="594" r:id="rId48"/>
    <p:sldId id="872" r:id="rId49"/>
    <p:sldId id="873" r:id="rId50"/>
    <p:sldId id="714" r:id="rId51"/>
    <p:sldId id="715" r:id="rId52"/>
    <p:sldId id="718" r:id="rId53"/>
    <p:sldId id="719" r:id="rId54"/>
    <p:sldId id="720" r:id="rId55"/>
    <p:sldId id="721" r:id="rId56"/>
    <p:sldId id="723" r:id="rId57"/>
    <p:sldId id="862" r:id="rId58"/>
    <p:sldId id="863" r:id="rId59"/>
    <p:sldId id="834" r:id="rId60"/>
    <p:sldId id="835" r:id="rId61"/>
    <p:sldId id="836" r:id="rId62"/>
    <p:sldId id="837" r:id="rId63"/>
    <p:sldId id="838" r:id="rId64"/>
    <p:sldId id="839" r:id="rId65"/>
    <p:sldId id="840" r:id="rId66"/>
    <p:sldId id="870" r:id="rId67"/>
    <p:sldId id="841" r:id="rId68"/>
    <p:sldId id="842" r:id="rId69"/>
    <p:sldId id="843" r:id="rId70"/>
    <p:sldId id="844" r:id="rId71"/>
    <p:sldId id="845" r:id="rId72"/>
    <p:sldId id="846" r:id="rId73"/>
    <p:sldId id="847" r:id="rId74"/>
    <p:sldId id="848" r:id="rId75"/>
    <p:sldId id="849" r:id="rId76"/>
    <p:sldId id="850" r:id="rId77"/>
    <p:sldId id="851" r:id="rId78"/>
    <p:sldId id="852" r:id="rId79"/>
    <p:sldId id="853" r:id="rId80"/>
    <p:sldId id="854" r:id="rId81"/>
    <p:sldId id="787" r:id="rId82"/>
    <p:sldId id="789" r:id="rId83"/>
    <p:sldId id="790" r:id="rId84"/>
    <p:sldId id="874" r:id="rId85"/>
    <p:sldId id="875" r:id="rId86"/>
    <p:sldId id="798" r:id="rId87"/>
    <p:sldId id="801" r:id="rId88"/>
    <p:sldId id="802" r:id="rId89"/>
    <p:sldId id="803" r:id="rId90"/>
    <p:sldId id="804" r:id="rId91"/>
    <p:sldId id="813" r:id="rId92"/>
    <p:sldId id="814" r:id="rId93"/>
    <p:sldId id="815" r:id="rId94"/>
    <p:sldId id="821" r:id="rId95"/>
    <p:sldId id="822" r:id="rId96"/>
    <p:sldId id="823" r:id="rId97"/>
    <p:sldId id="824" r:id="rId98"/>
    <p:sldId id="865" r:id="rId99"/>
    <p:sldId id="725" r:id="rId100"/>
    <p:sldId id="736" r:id="rId101"/>
    <p:sldId id="737" r:id="rId102"/>
    <p:sldId id="738" r:id="rId103"/>
    <p:sldId id="740" r:id="rId104"/>
    <p:sldId id="742" r:id="rId105"/>
    <p:sldId id="745" r:id="rId106"/>
    <p:sldId id="747" r:id="rId107"/>
    <p:sldId id="748" r:id="rId108"/>
    <p:sldId id="755" r:id="rId109"/>
    <p:sldId id="758" r:id="rId110"/>
    <p:sldId id="775" r:id="rId111"/>
    <p:sldId id="779" r:id="rId112"/>
    <p:sldId id="780" r:id="rId113"/>
    <p:sldId id="781" r:id="rId114"/>
    <p:sldId id="785" r:id="rId115"/>
    <p:sldId id="684" r:id="rId1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3D4D5C-2425-4B12-BF71-E0946A4FA47C}">
          <p14:sldIdLst>
            <p14:sldId id="687"/>
            <p14:sldId id="707"/>
            <p14:sldId id="866"/>
            <p14:sldId id="867"/>
            <p14:sldId id="868"/>
            <p14:sldId id="387"/>
            <p14:sldId id="560"/>
            <p14:sldId id="686"/>
            <p14:sldId id="647"/>
            <p14:sldId id="648"/>
            <p14:sldId id="828"/>
            <p14:sldId id="829"/>
            <p14:sldId id="653"/>
            <p14:sldId id="676"/>
            <p14:sldId id="761"/>
            <p14:sldId id="760"/>
            <p14:sldId id="762"/>
            <p14:sldId id="260"/>
            <p14:sldId id="262"/>
            <p14:sldId id="864"/>
            <p14:sldId id="263"/>
            <p14:sldId id="258"/>
            <p14:sldId id="257"/>
            <p14:sldId id="678"/>
            <p14:sldId id="667"/>
            <p14:sldId id="668"/>
            <p14:sldId id="669"/>
            <p14:sldId id="654"/>
            <p14:sldId id="855"/>
            <p14:sldId id="832"/>
            <p14:sldId id="856"/>
            <p14:sldId id="857"/>
            <p14:sldId id="858"/>
            <p14:sldId id="859"/>
            <p14:sldId id="860"/>
            <p14:sldId id="871"/>
            <p14:sldId id="655"/>
            <p14:sldId id="657"/>
            <p14:sldId id="658"/>
          </p14:sldIdLst>
        </p14:section>
        <p14:section name="Untitled Section" id="{4442038F-9D60-4837-A561-11D6881B235F}">
          <p14:sldIdLst>
            <p14:sldId id="659"/>
            <p14:sldId id="661"/>
            <p14:sldId id="763"/>
            <p14:sldId id="831"/>
            <p14:sldId id="665"/>
            <p14:sldId id="597"/>
            <p14:sldId id="599"/>
            <p14:sldId id="594"/>
            <p14:sldId id="872"/>
            <p14:sldId id="873"/>
            <p14:sldId id="714"/>
            <p14:sldId id="715"/>
            <p14:sldId id="718"/>
            <p14:sldId id="719"/>
            <p14:sldId id="720"/>
            <p14:sldId id="721"/>
            <p14:sldId id="723"/>
            <p14:sldId id="862"/>
            <p14:sldId id="863"/>
            <p14:sldId id="834"/>
            <p14:sldId id="835"/>
            <p14:sldId id="836"/>
            <p14:sldId id="837"/>
            <p14:sldId id="838"/>
            <p14:sldId id="839"/>
            <p14:sldId id="840"/>
            <p14:sldId id="870"/>
            <p14:sldId id="841"/>
            <p14:sldId id="842"/>
            <p14:sldId id="843"/>
            <p14:sldId id="844"/>
            <p14:sldId id="845"/>
            <p14:sldId id="846"/>
            <p14:sldId id="847"/>
            <p14:sldId id="848"/>
            <p14:sldId id="849"/>
            <p14:sldId id="850"/>
            <p14:sldId id="851"/>
            <p14:sldId id="852"/>
            <p14:sldId id="853"/>
            <p14:sldId id="854"/>
            <p14:sldId id="787"/>
            <p14:sldId id="789"/>
            <p14:sldId id="790"/>
            <p14:sldId id="874"/>
            <p14:sldId id="875"/>
            <p14:sldId id="798"/>
            <p14:sldId id="801"/>
            <p14:sldId id="802"/>
            <p14:sldId id="803"/>
            <p14:sldId id="804"/>
            <p14:sldId id="813"/>
            <p14:sldId id="814"/>
            <p14:sldId id="815"/>
            <p14:sldId id="821"/>
            <p14:sldId id="822"/>
            <p14:sldId id="823"/>
            <p14:sldId id="824"/>
            <p14:sldId id="865"/>
            <p14:sldId id="725"/>
            <p14:sldId id="736"/>
            <p14:sldId id="737"/>
            <p14:sldId id="738"/>
            <p14:sldId id="740"/>
            <p14:sldId id="742"/>
            <p14:sldId id="745"/>
            <p14:sldId id="747"/>
            <p14:sldId id="748"/>
            <p14:sldId id="755"/>
            <p14:sldId id="758"/>
            <p14:sldId id="775"/>
            <p14:sldId id="779"/>
            <p14:sldId id="780"/>
            <p14:sldId id="781"/>
            <p14:sldId id="785"/>
            <p14:sldId id="6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E6B9B8"/>
    <a:srgbClr val="709C71"/>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6" autoAdjust="0"/>
    <p:restoredTop sz="94563" autoAdjust="0"/>
  </p:normalViewPr>
  <p:slideViewPr>
    <p:cSldViewPr>
      <p:cViewPr varScale="1">
        <p:scale>
          <a:sx n="90" d="100"/>
          <a:sy n="90" d="100"/>
        </p:scale>
        <p:origin x="1339"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B2EF5A86-CB68-4755-B1D6-16D1B98ED5D3}" type="datetimeFigureOut">
              <a:rPr lang="en-US" smtClean="0"/>
              <a:pPr/>
              <a:t>27-Nov-23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6A1B66C2-F65D-48B8-82A0-55A1C97C0A96}" type="slidenum">
              <a:rPr lang="en-US" smtClean="0"/>
              <a:pPr/>
              <a:t>‹#›</a:t>
            </a:fld>
            <a:endParaRPr lang="en-US"/>
          </a:p>
        </p:txBody>
      </p:sp>
    </p:spTree>
    <p:extLst>
      <p:ext uri="{BB962C8B-B14F-4D97-AF65-F5344CB8AC3E}">
        <p14:creationId xmlns:p14="http://schemas.microsoft.com/office/powerpoint/2010/main" val="3904853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6FF912ED-D15D-42DF-BD28-1B3CD90AC67F}" type="datetimeFigureOut">
              <a:rPr lang="en-US" smtClean="0"/>
              <a:pPr/>
              <a:t>27-Nov-23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6173892-0860-4FFF-9AA7-FC788A2A6CAC}" type="slidenum">
              <a:rPr lang="en-US" smtClean="0"/>
              <a:pPr/>
              <a:t>‹#›</a:t>
            </a:fld>
            <a:endParaRPr lang="en-US"/>
          </a:p>
        </p:txBody>
      </p:sp>
    </p:spTree>
    <p:extLst>
      <p:ext uri="{BB962C8B-B14F-4D97-AF65-F5344CB8AC3E}">
        <p14:creationId xmlns:p14="http://schemas.microsoft.com/office/powerpoint/2010/main" val="42659638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4">
            <a:lumMod val="75000"/>
          </a:schemeClr>
        </a:solidFill>
        <a:effectLst/>
      </p:bgPr>
    </p:bg>
    <p:spTree>
      <p:nvGrpSpPr>
        <p:cNvPr id="1" name=""/>
        <p:cNvGrpSpPr/>
        <p:nvPr/>
      </p:nvGrpSpPr>
      <p:grpSpPr>
        <a:xfrm>
          <a:off x="0" y="0"/>
          <a:ext cx="0" cy="0"/>
          <a:chOff x="0" y="0"/>
          <a:chExt cx="0" cy="0"/>
        </a:xfrm>
      </p:grpSpPr>
      <p:pic>
        <p:nvPicPr>
          <p:cNvPr id="4" name="Picture 2" descr="K:\New Folder\4275362149_64aea05289_o.jpg"/>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6"/>
          <p:cNvSpPr/>
          <p:nvPr/>
        </p:nvSpPr>
        <p:spPr>
          <a:xfrm>
            <a:off x="0" y="5971117"/>
            <a:ext cx="9144000" cy="88688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9"/>
          <p:cNvSpPr/>
          <p:nvPr/>
        </p:nvSpPr>
        <p:spPr>
          <a:xfrm>
            <a:off x="-9525" y="6053667"/>
            <a:ext cx="2249488" cy="713317"/>
          </a:xfrm>
          <a:prstGeom prst="rect">
            <a:avLst/>
          </a:prstGeom>
          <a:solidFill>
            <a:schemeClr val="accent2">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10"/>
          <p:cNvSpPr/>
          <p:nvPr/>
        </p:nvSpPr>
        <p:spPr>
          <a:xfrm>
            <a:off x="2359026" y="6045200"/>
            <a:ext cx="6784975" cy="711200"/>
          </a:xfrm>
          <a:prstGeom prst="rect">
            <a:avLst/>
          </a:prstGeom>
          <a:solidFill>
            <a:schemeClr val="accent5">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2359152" y="6024579"/>
            <a:ext cx="6784848" cy="685800"/>
          </a:xfrm>
          <a:noFill/>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12" name="Rectangle 11"/>
          <p:cNvSpPr>
            <a:spLocks noGrp="1"/>
          </p:cNvSpPr>
          <p:nvPr>
            <p:ph type="title"/>
          </p:nvPr>
        </p:nvSpPr>
        <p:spPr>
          <a:xfrm>
            <a:off x="2362200" y="3124200"/>
            <a:ext cx="6477000" cy="2717800"/>
          </a:xfrm>
        </p:spPr>
        <p:txBody>
          <a:bodyPr rtlCol="0"/>
          <a:lstStyle>
            <a:lvl1pPr>
              <a:defRPr cap="all" baseline="0"/>
            </a:lvl1pPr>
            <a:extLst/>
          </a:lstStyle>
          <a:p>
            <a:r>
              <a:rPr lang="en-US"/>
              <a:t>Click to edit Master title style</a:t>
            </a:r>
            <a:endParaRPr lang="en-US" dirty="0"/>
          </a:p>
        </p:txBody>
      </p:sp>
      <p:sp>
        <p:nvSpPr>
          <p:cNvPr id="8" name="Date Placeholder 27"/>
          <p:cNvSpPr>
            <a:spLocks noGrp="1"/>
          </p:cNvSpPr>
          <p:nvPr>
            <p:ph type="dt" sz="half" idx="10"/>
          </p:nvPr>
        </p:nvSpPr>
        <p:spPr>
          <a:xfrm>
            <a:off x="76200" y="6068484"/>
            <a:ext cx="2057400" cy="685800"/>
          </a:xfrm>
        </p:spPr>
        <p:txBody>
          <a:bodyPr>
            <a:noAutofit/>
          </a:bodyPr>
          <a:lstStyle>
            <a:lvl1pPr algn="ctr">
              <a:defRPr sz="2000" smtClean="0">
                <a:solidFill>
                  <a:srgbClr val="FFFFFF"/>
                </a:solidFill>
              </a:defRPr>
            </a:lvl1pPr>
            <a:extLst/>
          </a:lstStyle>
          <a:p>
            <a:pPr>
              <a:defRPr/>
            </a:pPr>
            <a:fld id="{04F72888-F3BB-4073-AF4C-642876816EAA}" type="datetime1">
              <a:rPr lang="en-US" smtClean="0"/>
              <a:t>27-Nov-23</a:t>
            </a:fld>
            <a:endParaRPr lang="en-US" dirty="0"/>
          </a:p>
        </p:txBody>
      </p:sp>
      <p:sp>
        <p:nvSpPr>
          <p:cNvPr id="10" name="Footer Placeholder 16"/>
          <p:cNvSpPr>
            <a:spLocks noGrp="1"/>
          </p:cNvSpPr>
          <p:nvPr>
            <p:ph type="ftr" sz="quarter" idx="11"/>
          </p:nvPr>
        </p:nvSpPr>
        <p:spPr>
          <a:xfrm>
            <a:off x="2085975" y="237067"/>
            <a:ext cx="5867400" cy="364067"/>
          </a:xfrm>
        </p:spPr>
        <p:txBody>
          <a:bodyPr/>
          <a:lstStyle>
            <a:lvl1pPr algn="r">
              <a:defRPr dirty="0">
                <a:solidFill>
                  <a:schemeClr val="tx2"/>
                </a:solidFill>
              </a:defRPr>
            </a:lvl1pPr>
            <a:extLst/>
          </a:lstStyle>
          <a:p>
            <a:pPr>
              <a:defRPr/>
            </a:pPr>
            <a:r>
              <a:rPr lang="en-US">
                <a:solidFill>
                  <a:srgbClr val="DEF5FA"/>
                </a:solidFill>
              </a:rPr>
              <a:t>Local Regulations</a:t>
            </a: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extLst/>
          </a:lstStyle>
          <a:p>
            <a:pPr>
              <a:defRPr/>
            </a:pPr>
            <a:fld id="{8AB07958-76D6-4FD9-B462-34FFDAD0263E}" type="slidenum">
              <a:rPr lang="en-US">
                <a:solidFill>
                  <a:srgbClr val="DEF5FA"/>
                </a:solidFill>
              </a:rPr>
              <a:pPr>
                <a:defRPr/>
              </a:pPr>
              <a:t>‹#›</a:t>
            </a:fld>
            <a:endParaRPr lang="en-US" dirty="0">
              <a:solidFill>
                <a:srgbClr val="DEF5FA"/>
              </a:solidFill>
            </a:endParaRPr>
          </a:p>
        </p:txBody>
      </p:sp>
    </p:spTree>
    <p:extLst>
      <p:ext uri="{BB962C8B-B14F-4D97-AF65-F5344CB8AC3E}">
        <p14:creationId xmlns:p14="http://schemas.microsoft.com/office/powerpoint/2010/main" val="283631670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1"/>
            <a:ext cx="7123113"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extLst/>
          </a:lstStyle>
          <a:p>
            <a:r>
              <a:rPr lang="en-US" dirty="0"/>
              <a:t>Click to edit Master title style</a:t>
            </a:r>
          </a:p>
        </p:txBody>
      </p:sp>
      <p:sp>
        <p:nvSpPr>
          <p:cNvPr id="7" name="Date Placeholder 11"/>
          <p:cNvSpPr>
            <a:spLocks noGrp="1"/>
          </p:cNvSpPr>
          <p:nvPr>
            <p:ph type="dt" sz="half" idx="10"/>
          </p:nvPr>
        </p:nvSpPr>
        <p:spPr/>
        <p:txBody>
          <a:bodyPr/>
          <a:lstStyle>
            <a:lvl1pPr>
              <a:defRPr/>
            </a:lvl1pPr>
            <a:extLst/>
          </a:lstStyle>
          <a:p>
            <a:pPr>
              <a:defRPr/>
            </a:pPr>
            <a:fld id="{BA19C232-E8A4-4F2D-A868-978D5556CEDA}" type="datetime1">
              <a:rPr lang="en-US" smtClean="0">
                <a:solidFill>
                  <a:srgbClr val="464646"/>
                </a:solidFill>
              </a:rPr>
              <a:t>27-Nov-23</a:t>
            </a:fld>
            <a:endParaRPr lang="en-US">
              <a:solidFill>
                <a:srgbClr val="464646"/>
              </a:solidFill>
            </a:endParaRPr>
          </a:p>
        </p:txBody>
      </p:sp>
      <p:sp>
        <p:nvSpPr>
          <p:cNvPr id="8" name="Slide Number Placeholder 12"/>
          <p:cNvSpPr>
            <a:spLocks noGrp="1"/>
          </p:cNvSpPr>
          <p:nvPr>
            <p:ph type="sldNum" sz="quarter" idx="11"/>
          </p:nvPr>
        </p:nvSpPr>
        <p:spPr>
          <a:xfrm>
            <a:off x="0" y="1752600"/>
            <a:ext cx="1295400" cy="702733"/>
          </a:xfrm>
        </p:spPr>
        <p:txBody>
          <a:bodyPr>
            <a:noAutofit/>
          </a:bodyPr>
          <a:lstStyle>
            <a:lvl1pPr>
              <a:defRPr sz="2400" smtClean="0">
                <a:solidFill>
                  <a:srgbClr val="FFFFFF"/>
                </a:solidFill>
              </a:defRPr>
            </a:lvl1pPr>
            <a:extLst/>
          </a:lstStyle>
          <a:p>
            <a:pPr>
              <a:defRPr/>
            </a:pPr>
            <a:fld id="{1C33B9F0-E8F3-41B8-B2D6-663A16A0D92F}"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extLst/>
          </a:lstStyle>
          <a:p>
            <a:pPr>
              <a:defRPr/>
            </a:pPr>
            <a:r>
              <a:rPr lang="en-US">
                <a:solidFill>
                  <a:srgbClr val="464646"/>
                </a:solidFill>
              </a:rPr>
              <a:t>Local Regulations</a:t>
            </a:r>
          </a:p>
        </p:txBody>
      </p:sp>
    </p:spTree>
    <p:extLst>
      <p:ext uri="{BB962C8B-B14F-4D97-AF65-F5344CB8AC3E}">
        <p14:creationId xmlns:p14="http://schemas.microsoft.com/office/powerpoint/2010/main" val="251400844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93472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sz="3200" b="1" dirty="0">
                <a:solidFill>
                  <a:srgbClr val="E65D00"/>
                </a:solidFill>
                <a:latin typeface="Verdana" pitchFamily="34" charset="0"/>
                <a:ea typeface="Verdana" pitchFamily="34" charset="0"/>
                <a:cs typeface="Verdana" pitchFamily="34" charset="0"/>
              </a:defRPr>
            </a:lvl1pPr>
          </a:lstStyle>
          <a:p>
            <a:pPr lvl="0">
              <a:buNone/>
            </a:pPr>
            <a:r>
              <a:rPr lang="en-US" dirty="0"/>
              <a:t>Click to edit Master title style</a:t>
            </a:r>
          </a:p>
        </p:txBody>
      </p:sp>
      <p:sp>
        <p:nvSpPr>
          <p:cNvPr id="3" name="Text Placeholder 2"/>
          <p:cNvSpPr>
            <a:spLocks noGrp="1"/>
          </p:cNvSpPr>
          <p:nvPr>
            <p:ph type="body" idx="1"/>
          </p:nvPr>
        </p:nvSpPr>
        <p:spPr>
          <a:xfrm>
            <a:off x="609600" y="1508277"/>
            <a:ext cx="1600200" cy="4867124"/>
          </a:xfrm>
          <a:solidFill>
            <a:schemeClr val="accent4">
              <a:lumMod val="75000"/>
            </a:schemeClr>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lgn="ctr">
              <a:spcAft>
                <a:spcPts val="1000"/>
              </a:spcAft>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9" name="Content Placeholder 8"/>
          <p:cNvSpPr>
            <a:spLocks noGrp="1"/>
          </p:cNvSpPr>
          <p:nvPr>
            <p:ph sz="quarter" idx="13"/>
          </p:nvPr>
        </p:nvSpPr>
        <p:spPr>
          <a:xfrm>
            <a:off x="2362200" y="1498599"/>
            <a:ext cx="6400800" cy="4881756"/>
          </a:xfrm>
        </p:spPr>
        <p:txBody>
          <a:bodyPr/>
          <a:lstStyle>
            <a:lvl1pPr>
              <a:defRPr>
                <a:latin typeface="Calibri" pitchFamily="34" charset="0"/>
                <a:cs typeface="Calibri" pitchFamily="34" charset="0"/>
              </a:defRPr>
            </a:lvl1pPr>
            <a:lvl2pPr>
              <a:defRPr>
                <a:solidFill>
                  <a:schemeClr val="accent4">
                    <a:lumMod val="75000"/>
                  </a:schemeClr>
                </a:solidFill>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3"/>
          <p:cNvSpPr>
            <a:spLocks noGrp="1"/>
          </p:cNvSpPr>
          <p:nvPr>
            <p:ph type="dt" sz="half" idx="14"/>
          </p:nvPr>
        </p:nvSpPr>
        <p:spPr>
          <a:xfrm>
            <a:off x="6096000" y="6641229"/>
            <a:ext cx="2667000" cy="304443"/>
          </a:xfrm>
        </p:spPr>
        <p:txBody>
          <a:bodyPr anchor="t"/>
          <a:lstStyle>
            <a:lvl1pPr>
              <a:defRPr sz="700"/>
            </a:lvl1pPr>
          </a:lstStyle>
          <a:p>
            <a:pPr>
              <a:defRPr/>
            </a:pPr>
            <a:fld id="{0CA893E1-7CC9-4E38-91DC-3A56777AB0E8}" type="datetime1">
              <a:rPr lang="en-US" smtClean="0">
                <a:solidFill>
                  <a:srgbClr val="464646"/>
                </a:solidFill>
              </a:rPr>
              <a:t>27-Nov-23</a:t>
            </a:fld>
            <a:endParaRPr lang="en-US" dirty="0">
              <a:solidFill>
                <a:srgbClr val="464646"/>
              </a:solidFill>
            </a:endParaRPr>
          </a:p>
        </p:txBody>
      </p:sp>
      <p:sp>
        <p:nvSpPr>
          <p:cNvPr id="6" name="Footer Placeholder 2"/>
          <p:cNvSpPr>
            <a:spLocks noGrp="1"/>
          </p:cNvSpPr>
          <p:nvPr>
            <p:ph type="ftr" sz="quarter" idx="15"/>
          </p:nvPr>
        </p:nvSpPr>
        <p:spPr>
          <a:xfrm>
            <a:off x="609600" y="6640872"/>
            <a:ext cx="5421313" cy="302683"/>
          </a:xfrm>
        </p:spPr>
        <p:txBody>
          <a:bodyPr anchor="t"/>
          <a:lstStyle>
            <a:lvl1pPr>
              <a:defRPr sz="700"/>
            </a:lvl1pPr>
          </a:lstStyle>
          <a:p>
            <a:pPr>
              <a:defRPr/>
            </a:pPr>
            <a:r>
              <a:rPr lang="en-US">
                <a:solidFill>
                  <a:srgbClr val="464646"/>
                </a:solidFill>
              </a:rPr>
              <a:t>Local Regulations</a:t>
            </a:r>
            <a:endParaRPr lang="en-US" dirty="0">
              <a:solidFill>
                <a:srgbClr val="464646"/>
              </a:solidFill>
            </a:endParaRPr>
          </a:p>
        </p:txBody>
      </p:sp>
      <p:sp>
        <p:nvSpPr>
          <p:cNvPr id="7" name="Slide Number Placeholder 22"/>
          <p:cNvSpPr>
            <a:spLocks noGrp="1"/>
          </p:cNvSpPr>
          <p:nvPr>
            <p:ph type="sldNum" sz="quarter" idx="16"/>
          </p:nvPr>
        </p:nvSpPr>
        <p:spPr/>
        <p:txBody>
          <a:bodyPr/>
          <a:lstStyle>
            <a:lvl1pPr>
              <a:defRPr/>
            </a:lvl1pPr>
          </a:lstStyle>
          <a:p>
            <a:pPr>
              <a:defRPr/>
            </a:pPr>
            <a:fld id="{27720E3A-A8F8-479D-9FE9-8372E0A10EB1}" type="slidenum">
              <a:rPr lang="en-US"/>
              <a:pPr>
                <a:defRPr/>
              </a:pPr>
              <a:t>‹#›</a:t>
            </a:fld>
            <a:endParaRPr lang="en-US" dirty="0"/>
          </a:p>
        </p:txBody>
      </p:sp>
      <p:sp>
        <p:nvSpPr>
          <p:cNvPr id="8" name="TextBox 7"/>
          <p:cNvSpPr txBox="1"/>
          <p:nvPr userDrawn="1"/>
        </p:nvSpPr>
        <p:spPr>
          <a:xfrm>
            <a:off x="8382000" y="6603979"/>
            <a:ext cx="838200" cy="230832"/>
          </a:xfrm>
          <a:prstGeom prst="rect">
            <a:avLst/>
          </a:prstGeom>
          <a:noFill/>
        </p:spPr>
        <p:txBody>
          <a:bodyPr wrap="square" rtlCol="0">
            <a:spAutoFit/>
          </a:bodyPr>
          <a:lstStyle/>
          <a:p>
            <a:pPr fontAlgn="base">
              <a:spcBef>
                <a:spcPct val="0"/>
              </a:spcBef>
              <a:spcAft>
                <a:spcPct val="0"/>
              </a:spcAft>
            </a:pPr>
            <a:fld id="{DDFF4093-E48A-4682-9AFF-8091E9D5D76B}" type="slidenum">
              <a:rPr lang="en-US" sz="900" b="1" smtClean="0">
                <a:solidFill>
                  <a:prstClr val="black"/>
                </a:solidFill>
                <a:latin typeface="Arial" charset="0"/>
              </a:rPr>
              <a:pPr fontAlgn="base">
                <a:spcBef>
                  <a:spcPct val="0"/>
                </a:spcBef>
                <a:spcAft>
                  <a:spcPct val="0"/>
                </a:spcAft>
              </a:pPr>
              <a:t>‹#›</a:t>
            </a:fld>
            <a:r>
              <a:rPr lang="en-US" sz="900" b="1" dirty="0">
                <a:solidFill>
                  <a:prstClr val="black"/>
                </a:solidFill>
                <a:latin typeface="Arial" charset="0"/>
              </a:rPr>
              <a:t> of 44</a:t>
            </a: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60432" y="381001"/>
            <a:ext cx="612332" cy="59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userDrawn="1"/>
        </p:nvSpPr>
        <p:spPr>
          <a:xfrm>
            <a:off x="0" y="6606955"/>
            <a:ext cx="1066800" cy="230832"/>
          </a:xfrm>
          <a:prstGeom prst="rect">
            <a:avLst/>
          </a:prstGeom>
          <a:noFill/>
        </p:spPr>
        <p:txBody>
          <a:bodyPr wrap="square" rtlCol="0">
            <a:spAutoFit/>
          </a:bodyPr>
          <a:lstStyle/>
          <a:p>
            <a:pPr fontAlgn="base">
              <a:spcBef>
                <a:spcPct val="0"/>
              </a:spcBef>
              <a:spcAft>
                <a:spcPct val="0"/>
              </a:spcAft>
            </a:pPr>
            <a:fld id="{8F720E83-23DB-4628-A79B-E80611668100}" type="datetime4">
              <a:rPr lang="en-US" sz="900" b="1" smtClean="0">
                <a:solidFill>
                  <a:prstClr val="black"/>
                </a:solidFill>
                <a:latin typeface="Arial" charset="0"/>
              </a:rPr>
              <a:pPr fontAlgn="base">
                <a:spcBef>
                  <a:spcPct val="0"/>
                </a:spcBef>
                <a:spcAft>
                  <a:spcPct val="0"/>
                </a:spcAft>
              </a:pPr>
              <a:t>November 27, 2023</a:t>
            </a:fld>
            <a:endParaRPr lang="en-US" sz="900" b="1" dirty="0">
              <a:solidFill>
                <a:prstClr val="black"/>
              </a:solidFill>
              <a:latin typeface="Arial" charset="0"/>
            </a:endParaRPr>
          </a:p>
        </p:txBody>
      </p:sp>
    </p:spTree>
    <p:extLst>
      <p:ext uri="{BB962C8B-B14F-4D97-AF65-F5344CB8AC3E}">
        <p14:creationId xmlns:p14="http://schemas.microsoft.com/office/powerpoint/2010/main" val="326335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7"/>
          <p:cNvSpPr/>
          <p:nvPr/>
        </p:nvSpPr>
        <p:spPr>
          <a:xfrm>
            <a:off x="-9525" y="4572001"/>
            <a:ext cx="9144000" cy="88688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8"/>
          <p:cNvSpPr/>
          <p:nvPr/>
        </p:nvSpPr>
        <p:spPr>
          <a:xfrm>
            <a:off x="-9524" y="4663018"/>
            <a:ext cx="1463675" cy="71331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9"/>
          <p:cNvSpPr/>
          <p:nvPr/>
        </p:nvSpPr>
        <p:spPr>
          <a:xfrm>
            <a:off x="1544639" y="4654551"/>
            <a:ext cx="7589837" cy="71331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10"/>
          <p:cNvSpPr/>
          <p:nvPr/>
        </p:nvSpPr>
        <p:spPr>
          <a:xfrm>
            <a:off x="1447801" y="0"/>
            <a:ext cx="100013" cy="686646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normAutofit/>
          </a:bodyPr>
          <a:lstStyle>
            <a:lvl1pPr>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a:t>Click to edit Master text styles</a:t>
            </a:r>
          </a:p>
        </p:txBody>
      </p:sp>
      <p:sp>
        <p:nvSpPr>
          <p:cNvPr id="2" name="Title 1"/>
          <p:cNvSpPr>
            <a:spLocks noGrp="1"/>
          </p:cNvSpPr>
          <p:nvPr>
            <p:ph type="title"/>
          </p:nvPr>
        </p:nvSpPr>
        <p:spPr>
          <a:xfrm>
            <a:off x="1600200" y="4724400"/>
            <a:ext cx="7315200" cy="609600"/>
          </a:xfrm>
        </p:spPr>
        <p:txBody>
          <a:bodyPr anchor="ctr"/>
          <a:lstStyle>
            <a:lvl1pPr algn="l">
              <a:buNone/>
              <a:defRPr sz="2800" b="0">
                <a:solidFill>
                  <a:srgbClr val="FFFFFF"/>
                </a:solidFill>
              </a:defRPr>
            </a:lvl1pPr>
            <a:extLst/>
          </a:lstStyle>
          <a:p>
            <a:r>
              <a:rPr lang="en-US"/>
              <a:t>Click to edit Master title style</a:t>
            </a:r>
            <a:endParaRPr lang="en-US" dirty="0"/>
          </a:p>
        </p:txBody>
      </p:sp>
      <p:sp>
        <p:nvSpPr>
          <p:cNvPr id="9" name="Date Placeholder 11"/>
          <p:cNvSpPr>
            <a:spLocks noGrp="1"/>
          </p:cNvSpPr>
          <p:nvPr>
            <p:ph type="dt" sz="half" idx="10"/>
          </p:nvPr>
        </p:nvSpPr>
        <p:spPr>
          <a:xfrm>
            <a:off x="6248400" y="6248400"/>
            <a:ext cx="2667000" cy="366184"/>
          </a:xfrm>
        </p:spPr>
        <p:txBody>
          <a:bodyPr rtlCol="0"/>
          <a:lstStyle>
            <a:lvl1pPr>
              <a:defRPr/>
            </a:lvl1pPr>
            <a:extLst/>
          </a:lstStyle>
          <a:p>
            <a:pPr>
              <a:defRPr/>
            </a:pPr>
            <a:fld id="{403E2F92-E8C1-441B-9B5B-7AF064E7231C}" type="datetime1">
              <a:rPr lang="en-US" smtClean="0">
                <a:solidFill>
                  <a:srgbClr val="DEF5FA"/>
                </a:solidFill>
              </a:rPr>
              <a:t>27-Nov-23</a:t>
            </a:fld>
            <a:endParaRPr lang="en-US">
              <a:solidFill>
                <a:srgbClr val="DEF5FA"/>
              </a:solidFill>
            </a:endParaRPr>
          </a:p>
        </p:txBody>
      </p:sp>
      <p:sp>
        <p:nvSpPr>
          <p:cNvPr id="10" name="Slide Number Placeholder 12"/>
          <p:cNvSpPr>
            <a:spLocks noGrp="1"/>
          </p:cNvSpPr>
          <p:nvPr>
            <p:ph type="sldNum" sz="quarter" idx="11"/>
          </p:nvPr>
        </p:nvSpPr>
        <p:spPr>
          <a:xfrm>
            <a:off x="0" y="4667252"/>
            <a:ext cx="1447800" cy="664633"/>
          </a:xfrm>
        </p:spPr>
        <p:txBody>
          <a:bodyPr rtlCol="0"/>
          <a:lstStyle>
            <a:lvl1pPr>
              <a:defRPr sz="2800" smtClean="0"/>
            </a:lvl1pPr>
            <a:extLst/>
          </a:lstStyle>
          <a:p>
            <a:pPr>
              <a:defRPr/>
            </a:pPr>
            <a:fld id="{D7C7015B-252B-4D3B-9083-800658C2F992}"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4067"/>
          </a:xfrm>
        </p:spPr>
        <p:txBody>
          <a:bodyPr rtlCol="0"/>
          <a:lstStyle>
            <a:lvl1pPr>
              <a:defRPr/>
            </a:lvl1pPr>
            <a:extLst/>
          </a:lstStyle>
          <a:p>
            <a:pPr>
              <a:defRPr/>
            </a:pPr>
            <a:r>
              <a:rPr lang="en-US">
                <a:solidFill>
                  <a:srgbClr val="DEF5FA"/>
                </a:solidFill>
              </a:rPr>
              <a:t>Local Regulations</a:t>
            </a:r>
          </a:p>
        </p:txBody>
      </p:sp>
    </p:spTree>
    <p:extLst>
      <p:ext uri="{BB962C8B-B14F-4D97-AF65-F5344CB8AC3E}">
        <p14:creationId xmlns:p14="http://schemas.microsoft.com/office/powerpoint/2010/main" val="159406602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5133738-853F-4500-AE8B-5975DB127EF8}" type="datetime1">
              <a:rPr lang="en-US" smtClean="0"/>
              <a:t>27-Nov-23</a:t>
            </a:fld>
            <a:endParaRPr lang="en-US"/>
          </a:p>
        </p:txBody>
      </p:sp>
      <p:sp>
        <p:nvSpPr>
          <p:cNvPr id="5" name="Footer Placeholder 4"/>
          <p:cNvSpPr>
            <a:spLocks noGrp="1"/>
          </p:cNvSpPr>
          <p:nvPr>
            <p:ph type="ftr" sz="quarter" idx="11"/>
          </p:nvPr>
        </p:nvSpPr>
        <p:spPr/>
        <p:txBody>
          <a:bodyPr/>
          <a:lstStyle>
            <a:lvl1pPr>
              <a:defRPr/>
            </a:lvl1pPr>
          </a:lstStyle>
          <a:p>
            <a:r>
              <a:rPr lang="en-US"/>
              <a:t>Local Regulations</a:t>
            </a:r>
          </a:p>
        </p:txBody>
      </p:sp>
      <p:sp>
        <p:nvSpPr>
          <p:cNvPr id="6" name="Slide Number Placeholder 5"/>
          <p:cNvSpPr>
            <a:spLocks noGrp="1"/>
          </p:cNvSpPr>
          <p:nvPr>
            <p:ph type="sldNum" sz="quarter" idx="12"/>
          </p:nvPr>
        </p:nvSpPr>
        <p:spPr/>
        <p:txBody>
          <a:bodyPr/>
          <a:lstStyle>
            <a:lvl1pPr>
              <a:defRPr/>
            </a:lvl1pPr>
          </a:lstStyle>
          <a:p>
            <a:pPr>
              <a:defRPr/>
            </a:pPr>
            <a:fld id="{BD5D9A75-2925-4D15-994A-4D53B07A78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p:txBody>
          <a:bodyPr/>
          <a:lstStyle>
            <a:lvl1pPr>
              <a:defRPr/>
            </a:lvl1pPr>
          </a:lstStyle>
          <a:p>
            <a:fld id="{064CB598-2CB7-4DE6-A923-446F57D119A7}" type="datetime1">
              <a:rPr lang="en-US" smtClean="0"/>
              <a:t>27-Nov-23</a:t>
            </a:fld>
            <a:endParaRPr lang="en-US"/>
          </a:p>
        </p:txBody>
      </p:sp>
      <p:sp>
        <p:nvSpPr>
          <p:cNvPr id="6" name="Rectangle 70"/>
          <p:cNvSpPr>
            <a:spLocks noGrp="1" noChangeArrowheads="1"/>
          </p:cNvSpPr>
          <p:nvPr>
            <p:ph type="ftr" sz="quarter" idx="11"/>
          </p:nvPr>
        </p:nvSpPr>
        <p:spPr/>
        <p:txBody>
          <a:bodyPr/>
          <a:lstStyle>
            <a:lvl1pPr>
              <a:defRPr/>
            </a:lvl1pPr>
          </a:lstStyle>
          <a:p>
            <a:r>
              <a:rPr lang="en-US"/>
              <a:t>Local Regulations</a:t>
            </a:r>
          </a:p>
        </p:txBody>
      </p:sp>
      <p:sp>
        <p:nvSpPr>
          <p:cNvPr id="7" name="Rectangle 71"/>
          <p:cNvSpPr>
            <a:spLocks noGrp="1" noChangeArrowheads="1"/>
          </p:cNvSpPr>
          <p:nvPr>
            <p:ph type="sldNum" sz="quarter" idx="12"/>
          </p:nvPr>
        </p:nvSpPr>
        <p:spPr/>
        <p:txBody>
          <a:bodyPr/>
          <a:lstStyle>
            <a:lvl1pPr>
              <a:defRPr/>
            </a:lvl1pPr>
          </a:lstStyle>
          <a:p>
            <a:pPr>
              <a:defRPr/>
            </a:pPr>
            <a:fld id="{421324E7-2E1A-4B53-A913-FFD575562A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AB5D21D1-3F1D-43EA-AF02-C6916A3E5D59}" type="datetime1">
              <a:rPr lang="en-US" smtClean="0"/>
              <a:t>27-Nov-23</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Local Regulations</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8286024-B5C1-4EC7-80B6-E3877B8B888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612775" y="1411817"/>
            <a:ext cx="8153400" cy="4713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6184"/>
          </a:xfrm>
          <a:prstGeom prst="rect">
            <a:avLst/>
          </a:prstGeom>
        </p:spPr>
        <p:txBody>
          <a:bodyPr vert="horz" anchor="ctr" anchorCtr="0"/>
          <a:lstStyle>
            <a:lvl1pPr algn="l" fontAlgn="auto">
              <a:spcBef>
                <a:spcPts val="0"/>
              </a:spcBef>
              <a:spcAft>
                <a:spcPts val="0"/>
              </a:spcAft>
              <a:defRPr sz="1400" smtClean="0">
                <a:solidFill>
                  <a:schemeClr val="tx2"/>
                </a:solidFill>
                <a:latin typeface="+mn-lt"/>
              </a:defRPr>
            </a:lvl1pPr>
            <a:extLst/>
          </a:lstStyle>
          <a:p>
            <a:pPr>
              <a:defRPr/>
            </a:pPr>
            <a:fld id="{6CADF5C0-0557-4E9F-A3DB-0962B6AE9185}" type="datetime1">
              <a:rPr lang="en-US" smtClean="0">
                <a:solidFill>
                  <a:srgbClr val="464646"/>
                </a:solidFill>
              </a:rPr>
              <a:t>27-Nov-23</a:t>
            </a:fld>
            <a:endParaRPr lang="en-US" dirty="0">
              <a:solidFill>
                <a:srgbClr val="464646"/>
              </a:solidFill>
            </a:endParaRPr>
          </a:p>
        </p:txBody>
      </p:sp>
      <p:sp>
        <p:nvSpPr>
          <p:cNvPr id="3" name="Footer Placeholder 2"/>
          <p:cNvSpPr>
            <a:spLocks noGrp="1"/>
          </p:cNvSpPr>
          <p:nvPr>
            <p:ph type="ftr" sz="quarter" idx="3"/>
          </p:nvPr>
        </p:nvSpPr>
        <p:spPr>
          <a:xfrm>
            <a:off x="609600" y="6248400"/>
            <a:ext cx="5421313" cy="364067"/>
          </a:xfrm>
          <a:prstGeom prst="rect">
            <a:avLst/>
          </a:prstGeom>
        </p:spPr>
        <p:txBody>
          <a:bodyPr vert="horz" anchor="ctr"/>
          <a:lstStyle>
            <a:lvl1pPr algn="r" fontAlgn="auto">
              <a:spcBef>
                <a:spcPts val="0"/>
              </a:spcBef>
              <a:spcAft>
                <a:spcPts val="0"/>
              </a:spcAft>
              <a:defRPr sz="1400" dirty="0">
                <a:solidFill>
                  <a:schemeClr val="tx2"/>
                </a:solidFill>
                <a:latin typeface="+mn-lt"/>
              </a:defRPr>
            </a:lvl1pPr>
            <a:extLst/>
          </a:lstStyle>
          <a:p>
            <a:pPr>
              <a:defRPr/>
            </a:pPr>
            <a:r>
              <a:rPr lang="en-US">
                <a:solidFill>
                  <a:srgbClr val="464646"/>
                </a:solidFill>
              </a:rPr>
              <a:t>Local Regulations</a:t>
            </a:r>
          </a:p>
        </p:txBody>
      </p:sp>
      <p:sp>
        <p:nvSpPr>
          <p:cNvPr id="7" name="Rectangle 6"/>
          <p:cNvSpPr/>
          <p:nvPr/>
        </p:nvSpPr>
        <p:spPr>
          <a:xfrm>
            <a:off x="0" y="1092201"/>
            <a:ext cx="9144000" cy="31961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0922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10066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092200"/>
            <a:ext cx="533400" cy="245533"/>
          </a:xfrm>
          <a:prstGeom prst="rect">
            <a:avLst/>
          </a:prstGeom>
        </p:spPr>
        <p:txBody>
          <a:bodyPr vert="horz" anchor="ctr" anchorCtr="0">
            <a:normAutofit/>
          </a:bodyPr>
          <a:lstStyle>
            <a:lvl1pPr algn="ctr" fontAlgn="auto">
              <a:spcBef>
                <a:spcPts val="0"/>
              </a:spcBef>
              <a:spcAft>
                <a:spcPts val="0"/>
              </a:spcAft>
              <a:defRPr sz="1400" b="1" smtClean="0">
                <a:solidFill>
                  <a:srgbClr val="FFFFFF"/>
                </a:solidFill>
                <a:latin typeface="+mn-lt"/>
              </a:defRPr>
            </a:lvl1pPr>
            <a:extLst/>
          </a:lstStyle>
          <a:p>
            <a:pPr>
              <a:defRPr/>
            </a:pPr>
            <a:fld id="{BB5C5A5A-3405-4D05-890A-189DF07DB2F1}" type="slidenum">
              <a:rPr lang="en-US"/>
              <a:pPr>
                <a:defRPr/>
              </a:pPr>
              <a:t>‹#›</a:t>
            </a:fld>
            <a:endParaRPr lang="en-US" dirty="0"/>
          </a:p>
        </p:txBody>
      </p:sp>
      <p:sp>
        <p:nvSpPr>
          <p:cNvPr id="1033" name="Title Placeholder 21"/>
          <p:cNvSpPr>
            <a:spLocks noGrp="1"/>
          </p:cNvSpPr>
          <p:nvPr>
            <p:ph type="title"/>
          </p:nvPr>
        </p:nvSpPr>
        <p:spPr bwMode="auto">
          <a:xfrm>
            <a:off x="609600" y="55033"/>
            <a:ext cx="8153400" cy="10244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Rectangle 9"/>
          <p:cNvSpPr/>
          <p:nvPr userDrawn="1"/>
        </p:nvSpPr>
        <p:spPr>
          <a:xfrm>
            <a:off x="0" y="6604000"/>
            <a:ext cx="9144000" cy="279400"/>
          </a:xfrm>
          <a:prstGeom prst="rect">
            <a:avLst/>
          </a:prstGeom>
          <a:solidFill>
            <a:schemeClr val="accent4">
              <a:lumMod val="60000"/>
              <a:lumOff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8571880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30" r:id="rId5"/>
    <p:sldLayoutId id="2147483731" r:id="rId6"/>
    <p:sldLayoutId id="2147483732" r:id="rId7"/>
  </p:sldLayoutIdLst>
  <p:hf hdr="0" ftr="0" dt="0"/>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Tw Cen MT" pitchFamily="34" charset="0"/>
        </a:defRPr>
      </a:lvl2pPr>
      <a:lvl3pPr algn="l" rtl="0" fontAlgn="base">
        <a:spcBef>
          <a:spcPct val="0"/>
        </a:spcBef>
        <a:spcAft>
          <a:spcPct val="0"/>
        </a:spcAft>
        <a:defRPr sz="4200">
          <a:solidFill>
            <a:schemeClr val="tx2"/>
          </a:solidFill>
          <a:latin typeface="Tw Cen MT" pitchFamily="34" charset="0"/>
        </a:defRPr>
      </a:lvl3pPr>
      <a:lvl4pPr algn="l" rtl="0" fontAlgn="base">
        <a:spcBef>
          <a:spcPct val="0"/>
        </a:spcBef>
        <a:spcAft>
          <a:spcPct val="0"/>
        </a:spcAft>
        <a:defRPr sz="4200">
          <a:solidFill>
            <a:schemeClr val="tx2"/>
          </a:solidFill>
          <a:latin typeface="Tw Cen MT" pitchFamily="34" charset="0"/>
        </a:defRPr>
      </a:lvl4pPr>
      <a:lvl5pPr algn="l" rtl="0" fontAlgn="base">
        <a:spcBef>
          <a:spcPct val="0"/>
        </a:spcBef>
        <a:spcAft>
          <a:spcPct val="0"/>
        </a:spcAft>
        <a:defRPr sz="4200">
          <a:solidFill>
            <a:schemeClr val="tx2"/>
          </a:solidFill>
          <a:latin typeface="Tw Cen MT" pitchFamily="34" charset="0"/>
        </a:defRPr>
      </a:lvl5pPr>
      <a:lvl6pPr marL="457200" algn="l" rtl="0" fontAlgn="base">
        <a:spcBef>
          <a:spcPct val="0"/>
        </a:spcBef>
        <a:spcAft>
          <a:spcPct val="0"/>
        </a:spcAft>
        <a:defRPr sz="4200">
          <a:solidFill>
            <a:schemeClr val="tx2"/>
          </a:solidFill>
          <a:latin typeface="Tw Cen MT" pitchFamily="34" charset="0"/>
        </a:defRPr>
      </a:lvl6pPr>
      <a:lvl7pPr marL="914400" algn="l" rtl="0" fontAlgn="base">
        <a:spcBef>
          <a:spcPct val="0"/>
        </a:spcBef>
        <a:spcAft>
          <a:spcPct val="0"/>
        </a:spcAft>
        <a:defRPr sz="4200">
          <a:solidFill>
            <a:schemeClr val="tx2"/>
          </a:solidFill>
          <a:latin typeface="Tw Cen MT" pitchFamily="34" charset="0"/>
        </a:defRPr>
      </a:lvl7pPr>
      <a:lvl8pPr marL="1371600" algn="l" rtl="0" fontAlgn="base">
        <a:spcBef>
          <a:spcPct val="0"/>
        </a:spcBef>
        <a:spcAft>
          <a:spcPct val="0"/>
        </a:spcAft>
        <a:defRPr sz="4200">
          <a:solidFill>
            <a:schemeClr val="tx2"/>
          </a:solidFill>
          <a:latin typeface="Tw Cen MT" pitchFamily="34" charset="0"/>
        </a:defRPr>
      </a:lvl8pPr>
      <a:lvl9pPr marL="1828800" algn="l" rtl="0" fontAlgn="base">
        <a:spcBef>
          <a:spcPct val="0"/>
        </a:spcBef>
        <a:spcAft>
          <a:spcPct val="0"/>
        </a:spcAft>
        <a:defRPr sz="4200">
          <a:solidFill>
            <a:schemeClr val="tx2"/>
          </a:solidFill>
          <a:latin typeface="Tw Cen MT" pitchFamily="34" charset="0"/>
        </a:defRPr>
      </a:lvl9pPr>
      <a:extLst/>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071678"/>
            <a:ext cx="8396318" cy="2149410"/>
          </a:xfrm>
        </p:spPr>
        <p:txBody>
          <a:bodyPr>
            <a:normAutofit fontScale="90000"/>
          </a:bodyPr>
          <a:lstStyle/>
          <a:p>
            <a:pPr algn="ctr"/>
            <a:r>
              <a:rPr lang="en-US" dirty="0"/>
              <a:t>Discussion </a:t>
            </a:r>
            <a:br>
              <a:rPr lang="en-US" dirty="0"/>
            </a:br>
            <a:r>
              <a:rPr lang="en-US" dirty="0"/>
              <a:t>on </a:t>
            </a:r>
            <a:br>
              <a:rPr lang="en-US" dirty="0"/>
            </a:br>
            <a:r>
              <a:rPr lang="en-US" dirty="0"/>
              <a:t>Guidelines on foreign exchange transactions(Vol. 1 &amp; 2) </a:t>
            </a:r>
            <a:br>
              <a:rPr lang="en-US" dirty="0"/>
            </a:br>
            <a:r>
              <a:rPr lang="en-US" dirty="0"/>
              <a:t>and </a:t>
            </a:r>
            <a:br>
              <a:rPr lang="en-US" dirty="0"/>
            </a:br>
            <a:r>
              <a:rPr lang="en-US" dirty="0"/>
              <a:t>Foreign exchange regulation Act </a:t>
            </a:r>
          </a:p>
        </p:txBody>
      </p:sp>
      <p:sp>
        <p:nvSpPr>
          <p:cNvPr id="3" name="TextBox 2"/>
          <p:cNvSpPr txBox="1"/>
          <p:nvPr/>
        </p:nvSpPr>
        <p:spPr>
          <a:xfrm>
            <a:off x="2624094" y="6021288"/>
            <a:ext cx="6215106" cy="707886"/>
          </a:xfrm>
          <a:prstGeom prst="rect">
            <a:avLst/>
          </a:prstGeom>
          <a:noFill/>
        </p:spPr>
        <p:txBody>
          <a:bodyPr wrap="square" rtlCol="0">
            <a:spAutoFit/>
          </a:bodyPr>
          <a:lstStyle/>
          <a:p>
            <a:r>
              <a:rPr lang="en-US" sz="2000" dirty="0"/>
              <a:t>Pradip Paul </a:t>
            </a:r>
            <a:r>
              <a:rPr lang="en-US" sz="1100" dirty="0"/>
              <a:t>CDCS, CSDG,CERM</a:t>
            </a:r>
          </a:p>
          <a:p>
            <a:r>
              <a:rPr lang="en-US" sz="2000" dirty="0"/>
              <a:t>Additional Director, Bangladesh Bank</a:t>
            </a:r>
          </a:p>
        </p:txBody>
      </p:sp>
      <p:sp>
        <p:nvSpPr>
          <p:cNvPr id="4" name="Slide Number Placeholder 3"/>
          <p:cNvSpPr>
            <a:spLocks noGrp="1"/>
          </p:cNvSpPr>
          <p:nvPr>
            <p:ph type="sldNum" sz="quarter" idx="12"/>
          </p:nvPr>
        </p:nvSpPr>
        <p:spPr/>
        <p:txBody>
          <a:bodyPr/>
          <a:lstStyle/>
          <a:p>
            <a:pPr>
              <a:defRPr/>
            </a:pPr>
            <a:fld id="{8AB07958-76D6-4FD9-B462-34FFDAD0263E}" type="slidenum">
              <a:rPr lang="en-US" smtClean="0">
                <a:solidFill>
                  <a:srgbClr val="DEF5FA"/>
                </a:solidFill>
              </a:rPr>
              <a:pPr>
                <a:defRPr/>
              </a:pPr>
              <a:t>1</a:t>
            </a:fld>
            <a:endParaRPr lang="en-US" dirty="0">
              <a:solidFill>
                <a:srgbClr val="DEF5FA"/>
              </a:solidFill>
            </a:endParaRPr>
          </a:p>
        </p:txBody>
      </p:sp>
      <p:cxnSp>
        <p:nvCxnSpPr>
          <p:cNvPr id="7" name="Connector: Elbow 6">
            <a:extLst>
              <a:ext uri="{FF2B5EF4-FFF2-40B4-BE49-F238E27FC236}">
                <a16:creationId xmlns:a16="http://schemas.microsoft.com/office/drawing/2014/main" id="{2A979E01-433F-45FC-B879-55572B24A25A}"/>
              </a:ext>
            </a:extLst>
          </p:cNvPr>
          <p:cNvCxnSpPr/>
          <p:nvPr/>
        </p:nvCxnSpPr>
        <p:spPr>
          <a:xfrm rot="10800000" flipV="1">
            <a:off x="-2196752" y="609600"/>
            <a:ext cx="2808312" cy="15232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normAutofit fontScale="85000" lnSpcReduction="20000"/>
          </a:bodyPr>
          <a:lstStyle/>
          <a:p>
            <a:fld id="{CA04D2E6-9257-4E23-BD42-143C91BF2627}" type="slidenum">
              <a:rPr lang="en-US"/>
              <a:pPr/>
              <a:t>10</a:t>
            </a:fld>
            <a:endParaRPr lang="en-US"/>
          </a:p>
        </p:txBody>
      </p:sp>
      <p:sp>
        <p:nvSpPr>
          <p:cNvPr id="800770" name="Rectangle 2"/>
          <p:cNvSpPr>
            <a:spLocks noGrp="1" noChangeArrowheads="1"/>
          </p:cNvSpPr>
          <p:nvPr>
            <p:ph type="title"/>
          </p:nvPr>
        </p:nvSpPr>
        <p:spPr/>
        <p:txBody>
          <a:bodyPr/>
          <a:lstStyle/>
          <a:p>
            <a:pPr algn="ctr"/>
            <a:r>
              <a:rPr lang="en-US" b="1"/>
              <a:t>Import  Without LC</a:t>
            </a:r>
          </a:p>
        </p:txBody>
      </p:sp>
      <p:sp>
        <p:nvSpPr>
          <p:cNvPr id="800771"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a:buFont typeface="Wingdings" pitchFamily="2" charset="2"/>
              <a:buNone/>
            </a:pPr>
            <a:r>
              <a:rPr lang="en-US" dirty="0"/>
              <a:t>	The following items may be imported without opening of LC:</a:t>
            </a:r>
          </a:p>
          <a:p>
            <a:pPr algn="just"/>
            <a:r>
              <a:rPr lang="en-US" dirty="0"/>
              <a:t> easily perishable items/food items as specified in the Import Policy Order in force</a:t>
            </a:r>
          </a:p>
          <a:p>
            <a:pPr algn="just"/>
            <a:r>
              <a:rPr lang="en-US" dirty="0"/>
              <a:t>capital machinery and industrial raw materials without any value limit.</a:t>
            </a:r>
          </a:p>
          <a:p>
            <a:pPr algn="just"/>
            <a:r>
              <a:rPr lang="en-US" dirty="0"/>
              <a:t>Other items as specified in Import Policy Order </a:t>
            </a:r>
          </a:p>
          <a:p>
            <a:pPr algn="just"/>
            <a:endParaRPr lang="en-US" dirty="0"/>
          </a:p>
          <a:p>
            <a:pPr>
              <a:buFont typeface="Wingdings" pitchFamily="2" charset="2"/>
              <a:buNone/>
            </a:pPr>
            <a:endParaRPr lang="en-US" b="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11162"/>
          </a:xfrm>
        </p:spPr>
        <p:txBody>
          <a:bodyPr>
            <a:noAutofit/>
          </a:bodyPr>
          <a:lstStyle/>
          <a:p>
            <a:r>
              <a:rPr lang="en-US" sz="2800" dirty="0"/>
              <a:t>FE Circular Letter No. 5 Date: 19.01.2021</a:t>
            </a:r>
          </a:p>
        </p:txBody>
      </p:sp>
      <p:pic>
        <p:nvPicPr>
          <p:cNvPr id="1026" name="Picture 2"/>
          <p:cNvPicPr>
            <a:picLocks noGrp="1" noChangeAspect="1" noChangeArrowheads="1"/>
          </p:cNvPicPr>
          <p:nvPr>
            <p:ph idx="1"/>
          </p:nvPr>
        </p:nvPicPr>
        <p:blipFill>
          <a:blip r:embed="rId2"/>
          <a:srcRect l="28229" t="11401" r="28229" b="31592"/>
          <a:stretch>
            <a:fillRect/>
          </a:stretch>
        </p:blipFill>
        <p:spPr bwMode="auto">
          <a:xfrm>
            <a:off x="838200" y="1412776"/>
            <a:ext cx="7620000" cy="514461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Advance payments against imports under buyer’s credit </a:t>
            </a:r>
            <a:r>
              <a:rPr lang="en-US" sz="2000" dirty="0">
                <a:solidFill>
                  <a:schemeClr val="tx1"/>
                </a:solidFill>
              </a:rPr>
              <a:t>(FE Circular Letter No. 2 Date: 07.01.2021)</a:t>
            </a:r>
          </a:p>
        </p:txBody>
      </p:sp>
      <p:sp>
        <p:nvSpPr>
          <p:cNvPr id="3" name="Content Placeholder 2"/>
          <p:cNvSpPr>
            <a:spLocks noGrp="1"/>
          </p:cNvSpPr>
          <p:nvPr>
            <p:ph idx="1"/>
          </p:nvPr>
        </p:nvSpPr>
        <p:spPr/>
        <p:txBody>
          <a:bodyPr>
            <a:normAutofit fontScale="92500" lnSpcReduction="20000"/>
          </a:bodyPr>
          <a:lstStyle/>
          <a:p>
            <a:r>
              <a:rPr lang="en-US" dirty="0"/>
              <a:t>In view of the growing trend of imports under short term buyer’s credit, it has been decided that advance payments against permissible imports may also be executed directly by external financiers and/or offshore banking operations of scheduled banks, subject to repayment guarantees irrespective of amount acceptable to ADs received from banks abroad and compliance of other relevant instructions contained at paragraph 27(</a:t>
            </a:r>
            <a:r>
              <a:rPr lang="en-US" dirty="0" err="1"/>
              <a:t>i</a:t>
            </a:r>
            <a:r>
              <a:rPr lang="en-US" dirty="0"/>
              <a:t>), chapter 7 of GFET-2018 including reporting routine on IMP formalities, inter alia, to Bangladesh Bank.</a:t>
            </a:r>
          </a:p>
          <a:p>
            <a:r>
              <a:rPr lang="en-US" dirty="0"/>
              <a:t>ADs shall also satisfy themselves regarding the enforceability of repayment guarantees.  </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Transfer of remunerations to Foreign Currency (FC) accounts maintained by foreign nationals employed in Bangladesh (FE Circular Letter No. 2 Date: 07.01.2021)</a:t>
            </a:r>
          </a:p>
        </p:txBody>
      </p:sp>
      <p:sp>
        <p:nvSpPr>
          <p:cNvPr id="3" name="Content Placeholder 2"/>
          <p:cNvSpPr>
            <a:spLocks noGrp="1"/>
          </p:cNvSpPr>
          <p:nvPr>
            <p:ph idx="1"/>
          </p:nvPr>
        </p:nvSpPr>
        <p:spPr/>
        <p:txBody>
          <a:bodyPr>
            <a:normAutofit/>
          </a:bodyPr>
          <a:lstStyle/>
          <a:p>
            <a:r>
              <a:rPr lang="en-US" dirty="0"/>
              <a:t>To facilitate payment of salary/benefits of expatriate employees, branch offices/liaison offices of foreign companies, enterprises operating in EZs/EPZs/HTPs and exporter-employers having ERQ accounts are allowed to transfer from their admissible FC accounts up to 75 percent of net monthly income of the expatriate employees in equivalent foreign currency to FC accounts maintained and operated by the employees according to paragraph 1, chapter 13 of GFET.  </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Remittance against current account transactions </a:t>
            </a:r>
            <a:r>
              <a:rPr lang="en-US" sz="2200" dirty="0"/>
              <a:t>(FE Circular No. 01  Date:  January 04, 2021)</a:t>
            </a:r>
            <a:endParaRPr lang="en-US" dirty="0"/>
          </a:p>
        </p:txBody>
      </p:sp>
      <p:sp>
        <p:nvSpPr>
          <p:cNvPr id="3" name="Content Placeholder 2"/>
          <p:cNvSpPr>
            <a:spLocks noGrp="1"/>
          </p:cNvSpPr>
          <p:nvPr>
            <p:ph idx="1"/>
          </p:nvPr>
        </p:nvSpPr>
        <p:spPr/>
        <p:txBody>
          <a:bodyPr/>
          <a:lstStyle/>
          <a:p>
            <a:r>
              <a:rPr lang="en-US" dirty="0"/>
              <a:t>It has been decided that Authorized Dealers (ADs) may remit admissible expenses up to 1(one) percent of annual sales as declared in the previous year's income tax return of the concerned remitter-companies or USD 100,000 whichever is higher.</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t>Business-to-Consumer export through sales orders received on internet</a:t>
            </a:r>
            <a:r>
              <a:rPr lang="en-US" b="1" dirty="0"/>
              <a:t> </a:t>
            </a:r>
          </a:p>
        </p:txBody>
      </p:sp>
      <p:sp>
        <p:nvSpPr>
          <p:cNvPr id="3" name="Content Placeholder 2"/>
          <p:cNvSpPr>
            <a:spLocks noGrp="1"/>
          </p:cNvSpPr>
          <p:nvPr>
            <p:ph idx="1"/>
          </p:nvPr>
        </p:nvSpPr>
        <p:spPr>
          <a:xfrm>
            <a:off x="457200" y="1600200"/>
            <a:ext cx="8229600" cy="4953000"/>
          </a:xfrm>
        </p:spPr>
        <p:txBody>
          <a:bodyPr>
            <a:noAutofit/>
          </a:bodyPr>
          <a:lstStyle/>
          <a:p>
            <a:pPr algn="just"/>
            <a:r>
              <a:rPr lang="en-US" sz="2400" dirty="0"/>
              <a:t>ADs may allow such exports of each sales on e-Commerce website up to USD 500 or equivalent under cash on delivery/payment on shipment terms subject to:</a:t>
            </a:r>
          </a:p>
          <a:p>
            <a:pPr algn="just"/>
            <a:r>
              <a:rPr lang="en-US" sz="2400" dirty="0"/>
              <a:t> (a) ADs shall have counterparty arrangements with foreign payment service providers to realize the payments by debit their foreign currency accounts or Taka accounts maintained with ADs in terms of paragraph 1(</a:t>
            </a:r>
            <a:r>
              <a:rPr lang="en-US" sz="2400" dirty="0" err="1"/>
              <a:t>i</a:t>
            </a:r>
            <a:r>
              <a:rPr lang="en-US" sz="2400" dirty="0"/>
              <a:t>), chapter 13 and paragraph 8(b), chapter 14 of the Guidelines for Foreign Exchange Transactions-2018, Vol-1. </a:t>
            </a:r>
          </a:p>
          <a:p>
            <a:pPr algn="just"/>
            <a:r>
              <a:rPr lang="en-US" sz="2400" dirty="0"/>
              <a:t>(b) Overdraft facilities will be allowed for the accounts so maintained in Bangladesh provided that ADs shall have payment guarantees, from banks acceptable to them, for the adequate amounts based on the transaction flows.</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7166"/>
            <a:ext cx="8153400" cy="722334"/>
          </a:xfrm>
        </p:spPr>
        <p:txBody>
          <a:bodyPr>
            <a:normAutofit fontScale="90000"/>
          </a:bodyPr>
          <a:lstStyle/>
          <a:p>
            <a:r>
              <a:rPr lang="en-US" sz="2200" dirty="0"/>
              <a:t>Outward remittances on account of software maintenance/support fees (</a:t>
            </a:r>
            <a:r>
              <a:rPr lang="pt-BR" sz="2200" dirty="0"/>
              <a:t>FE Circular No. 51 Date: 19 November, 2020 </a:t>
            </a:r>
            <a:r>
              <a:rPr lang="en-US" sz="2200" dirty="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a:t>ADs shall no longer need to seek a first time approval from Bangladesh Bank. ADs shall, while effecting remittances, observe the following instructions: </a:t>
            </a:r>
          </a:p>
          <a:p>
            <a:r>
              <a:rPr lang="en-US" dirty="0"/>
              <a:t> (a) ADs shall have to be ensured of the concerned software having legitimate license; </a:t>
            </a:r>
          </a:p>
          <a:p>
            <a:r>
              <a:rPr lang="en-US" dirty="0"/>
              <a:t>(b) ADs shall obtain valid agreements for the maintenance/support services executed with foreign service providers.  </a:t>
            </a:r>
          </a:p>
          <a:p>
            <a:r>
              <a:rPr lang="en-US" dirty="0"/>
              <a:t>(c) Remittance requests from the remitters shall be supported by invoices; </a:t>
            </a:r>
          </a:p>
          <a:p>
            <a:r>
              <a:rPr lang="en-US" dirty="0"/>
              <a:t>(d) An undertaking from remitters to the effect that they have not remitted the payments from other ADs and shall not do the same in future, and they will bring back the remitted amount or its parts in case of non-receipt or partial receipt of services. </a:t>
            </a:r>
          </a:p>
          <a:p>
            <a:r>
              <a:rPr lang="en-US" dirty="0"/>
              <a:t>(e) Regulations regarding payments of tax at source, value added taxes and other levies applicable on the payments need to be complied with. </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643462"/>
            <a:ext cx="8153400" cy="571504"/>
          </a:xfrm>
        </p:spPr>
        <p:txBody>
          <a:bodyPr>
            <a:noAutofit/>
          </a:bodyPr>
          <a:lstStyle/>
          <a:p>
            <a:r>
              <a:rPr lang="en-US" sz="2400" b="1" dirty="0"/>
              <a:t>Collection of Demurrage, Detention, Handling or equivalent charges by the foreign  shipping lines/their agents for calculation of their remittable surplus</a:t>
            </a:r>
          </a:p>
        </p:txBody>
      </p:sp>
      <p:sp>
        <p:nvSpPr>
          <p:cNvPr id="3" name="Content Placeholder 2"/>
          <p:cNvSpPr>
            <a:spLocks noGrp="1"/>
          </p:cNvSpPr>
          <p:nvPr>
            <p:ph idx="1"/>
          </p:nvPr>
        </p:nvSpPr>
        <p:spPr/>
        <p:txBody>
          <a:bodyPr>
            <a:normAutofit fontScale="85000" lnSpcReduction="10000"/>
          </a:bodyPr>
          <a:lstStyle/>
          <a:p>
            <a:r>
              <a:rPr lang="en-US" dirty="0"/>
              <a:t>It has now been decided that the above mentioned charges collected prior to financial year 2017-18 shall be considered for calculation of surplus earnings provided that: </a:t>
            </a:r>
          </a:p>
          <a:p>
            <a:r>
              <a:rPr lang="en-US" dirty="0"/>
              <a:t>(a) The charges shall be shown in a supplementary statement showing deduction of appropriate taxes, including necessary assessment thereon, and payment thereof as per Finance Act’ 2017 through amendment of Section 102 of Income Tax Ordinance, 1984 and Income Tax </a:t>
            </a:r>
            <a:r>
              <a:rPr lang="en-US" dirty="0" err="1"/>
              <a:t>Paripatra</a:t>
            </a:r>
            <a:r>
              <a:rPr lang="en-US" dirty="0"/>
              <a:t> No. 19 of 2017-18 of the National Board of Revenue. </a:t>
            </a:r>
          </a:p>
          <a:p>
            <a:r>
              <a:rPr lang="en-US" dirty="0"/>
              <a:t>(b) The amount so ascertained as per supplementary statement shall be shown in the revised App-5/34 (as per enclosure of FE Circular No. 43/2017).</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4664"/>
            <a:ext cx="8153400" cy="1024467"/>
          </a:xfrm>
        </p:spPr>
        <p:txBody>
          <a:bodyPr>
            <a:noAutofit/>
          </a:bodyPr>
          <a:lstStyle/>
          <a:p>
            <a:r>
              <a:rPr lang="en-US" sz="2800" b="1" dirty="0"/>
              <a:t>Temporary accounts for foreign investment in Export Processing Zones (EPZs) and Economic Zones (EZs) </a:t>
            </a:r>
            <a:br>
              <a:rPr lang="en-US" sz="2400" dirty="0"/>
            </a:br>
            <a:r>
              <a:rPr lang="en-US" sz="2000" dirty="0"/>
              <a:t>(FE Circular Letter No. 38   Date: 29 October,2020 )</a:t>
            </a:r>
            <a:endParaRPr lang="en-US" sz="2400" dirty="0"/>
          </a:p>
        </p:txBody>
      </p:sp>
      <p:sp>
        <p:nvSpPr>
          <p:cNvPr id="3" name="Content Placeholder 2"/>
          <p:cNvSpPr>
            <a:spLocks noGrp="1"/>
          </p:cNvSpPr>
          <p:nvPr>
            <p:ph idx="1"/>
          </p:nvPr>
        </p:nvSpPr>
        <p:spPr>
          <a:xfrm>
            <a:off x="395536" y="1628800"/>
            <a:ext cx="8153400" cy="4713816"/>
          </a:xfrm>
        </p:spPr>
        <p:txBody>
          <a:bodyPr>
            <a:normAutofit lnSpcReduction="10000"/>
          </a:bodyPr>
          <a:lstStyle/>
          <a:p>
            <a:pPr algn="just"/>
            <a:r>
              <a:rPr lang="en-US" dirty="0"/>
              <a:t>Temporary Non-Resident Taka Accounts and Temporary Foreign Currency Accounts are equally applicable for proposed companies to be established in EPZs and EZs without prior approval of Bangladesh Bank.</a:t>
            </a:r>
          </a:p>
          <a:p>
            <a:pPr algn="just"/>
            <a:r>
              <a:rPr lang="en-US" dirty="0"/>
              <a:t>Temporary foreign currency accounts may also be opened by ADs and OBUs (in case of Type A enterprises), to park fund remitted from abroad as equity by foreign investors subject to observance of the same instructions as noted in paragraph 2(C), chapter 9 of GFET</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Access to finance from domestic sources against overseas guarantees  (FE circular 21/2020 )</a:t>
            </a:r>
          </a:p>
        </p:txBody>
      </p:sp>
      <p:sp>
        <p:nvSpPr>
          <p:cNvPr id="3" name="Content Placeholder 2"/>
          <p:cNvSpPr>
            <a:spLocks noGrp="1"/>
          </p:cNvSpPr>
          <p:nvPr>
            <p:ph idx="1"/>
          </p:nvPr>
        </p:nvSpPr>
        <p:spPr/>
        <p:txBody>
          <a:bodyPr/>
          <a:lstStyle/>
          <a:p>
            <a:pPr algn="just"/>
            <a:r>
              <a:rPr lang="en-US" dirty="0"/>
              <a:t>Taka finance facilities by banks/NBFIs against overseas guarantees (preferable bank guarantee/standby letters of credit) to resident companies irrespective of ownership/controlling status of borrowing entities has been extended to Dec, 2021 (FE Circular Letter No.-17 Date: June 30, 2021)</a:t>
            </a:r>
          </a:p>
        </p:txBody>
      </p:sp>
      <p:sp>
        <p:nvSpPr>
          <p:cNvPr id="5" name="Slide Number Placeholder 4"/>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Issuance of repayment commitments as collaterals against external borrowing by resident entities</a:t>
            </a:r>
          </a:p>
        </p:txBody>
      </p:sp>
      <p:sp>
        <p:nvSpPr>
          <p:cNvPr id="3" name="Content Placeholder 2"/>
          <p:cNvSpPr>
            <a:spLocks noGrp="1"/>
          </p:cNvSpPr>
          <p:nvPr>
            <p:ph idx="1"/>
          </p:nvPr>
        </p:nvSpPr>
        <p:spPr/>
        <p:txBody>
          <a:bodyPr/>
          <a:lstStyle/>
          <a:p>
            <a:pPr algn="just"/>
            <a:r>
              <a:rPr lang="en-US" dirty="0"/>
              <a:t>In addition to Bangladesh Bank’s approval, ADs shall observe following instructions to apply Bangladesh Bank for approval of issuance of repayment commitments </a:t>
            </a:r>
            <a:r>
              <a:rPr lang="en-US" sz="2800" dirty="0"/>
              <a:t>external borrowing by resident entities: (a) </a:t>
            </a:r>
            <a:r>
              <a:rPr lang="en-US" dirty="0"/>
              <a:t>all applicable credit norms and prudential parameters, (b) at least 05 (five) percent of the commitment amount shall mandatorily be in cash margin or unencumbered </a:t>
            </a:r>
            <a:r>
              <a:rPr lang="en-US" dirty="0" err="1"/>
              <a:t>encashable</a:t>
            </a:r>
            <a:r>
              <a:rPr lang="en-US" dirty="0"/>
              <a:t> bank deposits. (Ref: </a:t>
            </a:r>
            <a:r>
              <a:rPr lang="pt-BR" dirty="0"/>
              <a:t>FE Circular No. 23 Date: June 21, 2021)</a:t>
            </a:r>
          </a:p>
          <a:p>
            <a:pPr algn="just"/>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E656-B104-16FA-0EC4-93EC38C74A41}"/>
              </a:ext>
            </a:extLst>
          </p:cNvPr>
          <p:cNvSpPr>
            <a:spLocks noGrp="1"/>
          </p:cNvSpPr>
          <p:nvPr>
            <p:ph type="title"/>
          </p:nvPr>
        </p:nvSpPr>
        <p:spPr/>
        <p:txBody>
          <a:bodyPr/>
          <a:lstStyle/>
          <a:p>
            <a:r>
              <a:rPr lang="en-US" dirty="0"/>
              <a:t>Import Policy Order 2021-24</a:t>
            </a:r>
          </a:p>
        </p:txBody>
      </p:sp>
      <p:sp>
        <p:nvSpPr>
          <p:cNvPr id="3" name="Content Placeholder 2">
            <a:extLst>
              <a:ext uri="{FF2B5EF4-FFF2-40B4-BE49-F238E27FC236}">
                <a16:creationId xmlns:a16="http://schemas.microsoft.com/office/drawing/2014/main" id="{B535B3E9-F3CF-C258-2300-34B866633231}"/>
              </a:ext>
            </a:extLst>
          </p:cNvPr>
          <p:cNvSpPr>
            <a:spLocks noGrp="1"/>
          </p:cNvSpPr>
          <p:nvPr>
            <p:ph idx="1"/>
          </p:nvPr>
        </p:nvSpPr>
        <p:spPr/>
        <p:txBody>
          <a:bodyPr/>
          <a:lstStyle/>
          <a:p>
            <a:r>
              <a:rPr lang="en-US" dirty="0"/>
              <a:t>Unless otherwise directed import shall be effected only through opening irrevocable LC : </a:t>
            </a:r>
          </a:p>
          <a:p>
            <a:r>
              <a:rPr lang="en-US" dirty="0"/>
              <a:t>Provided that each consignment of quickly perishable food goods worth US dollar 50,000 (Fifty Thousand) via Teknaf Customs Station, essential food goods  and raw materials used in industry worth US Dollar 10,000 (Ten Thousand) and capital machinery irrespective of price limit via other custom land stations can be imported against contract without LC</a:t>
            </a:r>
          </a:p>
        </p:txBody>
      </p:sp>
      <p:sp>
        <p:nvSpPr>
          <p:cNvPr id="4" name="Slide Number Placeholder 3">
            <a:extLst>
              <a:ext uri="{FF2B5EF4-FFF2-40B4-BE49-F238E27FC236}">
                <a16:creationId xmlns:a16="http://schemas.microsoft.com/office/drawing/2014/main" id="{8D10F8B0-9051-B0B2-DF6A-AE3C28C949AE}"/>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11</a:t>
            </a:fld>
            <a:endParaRPr lang="en-US"/>
          </a:p>
        </p:txBody>
      </p:sp>
    </p:spTree>
    <p:extLst>
      <p:ext uri="{BB962C8B-B14F-4D97-AF65-F5344CB8AC3E}">
        <p14:creationId xmlns:p14="http://schemas.microsoft.com/office/powerpoint/2010/main" val="4958721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B66E-A0B5-4044-B1CF-261CFA865AED}"/>
              </a:ext>
            </a:extLst>
          </p:cNvPr>
          <p:cNvSpPr>
            <a:spLocks noGrp="1"/>
          </p:cNvSpPr>
          <p:nvPr>
            <p:ph type="title"/>
          </p:nvPr>
        </p:nvSpPr>
        <p:spPr>
          <a:xfrm>
            <a:off x="533400" y="387868"/>
            <a:ext cx="8153400" cy="1024467"/>
          </a:xfrm>
        </p:spPr>
        <p:txBody>
          <a:bodyPr/>
          <a:lstStyle/>
          <a:p>
            <a:pPr algn="ctr"/>
            <a:r>
              <a:rPr lang="en-US" sz="3600" dirty="0"/>
              <a:t>Release of foreign exchange in Card for private travel abroad</a:t>
            </a:r>
            <a:br>
              <a:rPr lang="en-US" dirty="0"/>
            </a:br>
            <a:r>
              <a:rPr lang="en-US" sz="2000" dirty="0"/>
              <a:t>FE Circular No. 30 Date: September 23, 2021</a:t>
            </a:r>
          </a:p>
        </p:txBody>
      </p:sp>
      <p:sp>
        <p:nvSpPr>
          <p:cNvPr id="3" name="Content Placeholder 2">
            <a:extLst>
              <a:ext uri="{FF2B5EF4-FFF2-40B4-BE49-F238E27FC236}">
                <a16:creationId xmlns:a16="http://schemas.microsoft.com/office/drawing/2014/main" id="{9F9E005C-CFD0-4C16-92D0-00DA6666DEE8}"/>
              </a:ext>
            </a:extLst>
          </p:cNvPr>
          <p:cNvSpPr>
            <a:spLocks noGrp="1"/>
          </p:cNvSpPr>
          <p:nvPr>
            <p:ph idx="1"/>
          </p:nvPr>
        </p:nvSpPr>
        <p:spPr/>
        <p:txBody>
          <a:bodyPr/>
          <a:lstStyle/>
          <a:p>
            <a:pPr algn="just"/>
            <a:r>
              <a:rPr lang="en-US" sz="2400" dirty="0"/>
              <a:t>ADs may endorse/set travel entitlements on relevant passports to concerned Bangladeshi nationals in international cards for multiple years up to their validity.</a:t>
            </a:r>
          </a:p>
          <a:p>
            <a:pPr algn="just"/>
            <a:r>
              <a:rPr lang="en-US" sz="2400" dirty="0"/>
              <a:t>In case of exceeding the quota limit endorsed through international cards, while on travel abroad, for unavoidable but </a:t>
            </a:r>
            <a:r>
              <a:rPr lang="en-US" sz="2400" dirty="0" err="1"/>
              <a:t>bonafide</a:t>
            </a:r>
            <a:r>
              <a:rPr lang="en-US" sz="2400" dirty="0"/>
              <a:t> grounds acceptable to ADs, the excess amounts may be adjusted in the following ways: (</a:t>
            </a:r>
            <a:r>
              <a:rPr lang="en-US" sz="2400" dirty="0" err="1"/>
              <a:t>i</a:t>
            </a:r>
            <a:r>
              <a:rPr lang="en-US" sz="2400" dirty="0"/>
              <a:t>) By debit to RFCD accounts of relevant travelers; or (ii) Excess amount not exceeding USD 500 or equivalent may be adjusted against travel quota without prior approval from BB.</a:t>
            </a:r>
          </a:p>
        </p:txBody>
      </p:sp>
      <p:sp>
        <p:nvSpPr>
          <p:cNvPr id="5" name="Slide Number Placeholder 4">
            <a:extLst>
              <a:ext uri="{FF2B5EF4-FFF2-40B4-BE49-F238E27FC236}">
                <a16:creationId xmlns:a16="http://schemas.microsoft.com/office/drawing/2014/main" id="{43C7EA6F-4FF4-4950-82FE-05369D65141B}"/>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110</a:t>
            </a:fld>
            <a:endParaRPr lang="en-US"/>
          </a:p>
        </p:txBody>
      </p:sp>
    </p:spTree>
    <p:extLst>
      <p:ext uri="{BB962C8B-B14F-4D97-AF65-F5344CB8AC3E}">
        <p14:creationId xmlns:p14="http://schemas.microsoft.com/office/powerpoint/2010/main" val="14349328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8AE3-3088-4C25-973A-BA0B3E93F5A8}"/>
              </a:ext>
            </a:extLst>
          </p:cNvPr>
          <p:cNvSpPr>
            <a:spLocks noGrp="1"/>
          </p:cNvSpPr>
          <p:nvPr>
            <p:ph type="title"/>
          </p:nvPr>
        </p:nvSpPr>
        <p:spPr>
          <a:xfrm>
            <a:off x="580053" y="313266"/>
            <a:ext cx="8153400" cy="1024467"/>
          </a:xfrm>
        </p:spPr>
        <p:txBody>
          <a:bodyPr/>
          <a:lstStyle/>
          <a:p>
            <a:r>
              <a:rPr lang="en-US" sz="2800" dirty="0"/>
              <a:t>Disposal of foreign loan/suppliers credit proposals of private sector enterprises</a:t>
            </a:r>
            <a:br>
              <a:rPr lang="en-US" sz="2800" dirty="0"/>
            </a:br>
            <a:r>
              <a:rPr lang="en-US" sz="1100" dirty="0"/>
              <a:t>FE Circular Letter No 22 Date: September 01, 2021 </a:t>
            </a:r>
            <a:endParaRPr lang="en-US" sz="2800" dirty="0"/>
          </a:p>
        </p:txBody>
      </p:sp>
      <p:sp>
        <p:nvSpPr>
          <p:cNvPr id="3" name="Content Placeholder 2">
            <a:extLst>
              <a:ext uri="{FF2B5EF4-FFF2-40B4-BE49-F238E27FC236}">
                <a16:creationId xmlns:a16="http://schemas.microsoft.com/office/drawing/2014/main" id="{ACD1F07A-94F2-4F4B-92D3-1039A74237A2}"/>
              </a:ext>
            </a:extLst>
          </p:cNvPr>
          <p:cNvSpPr>
            <a:spLocks noGrp="1"/>
          </p:cNvSpPr>
          <p:nvPr>
            <p:ph idx="1"/>
          </p:nvPr>
        </p:nvSpPr>
        <p:spPr/>
        <p:txBody>
          <a:bodyPr/>
          <a:lstStyle/>
          <a:p>
            <a:pPr algn="just"/>
            <a:r>
              <a:rPr lang="en-US" sz="2400" dirty="0"/>
              <a:t>In case of </a:t>
            </a:r>
            <a:r>
              <a:rPr lang="en-US" sz="2400" dirty="0" err="1"/>
              <a:t>bonafide</a:t>
            </a:r>
            <a:r>
              <a:rPr lang="en-US" sz="2400" dirty="0"/>
              <a:t> requirements beyond one year, BIDA will consider to accommodate the requests within the purview of above stated notification as per decision of the 145th meeting of „Scrutiny committee on foreign loan/supplier’s credit in private sector‟ for extension of usance period/refinancing against permissible deferred imports by importers having registered with them or with Department of Textiles. Accordingly, eligible importers may submit applications to BIDA for extension of usance period/refinancing to be allowed by suppliers/lenders against permissible deferred imports beyond one year. Applications shall be submitted to BIDA at least 1(one) month before the maturity of concerned deferred imports.”</a:t>
            </a:r>
          </a:p>
        </p:txBody>
      </p:sp>
      <p:sp>
        <p:nvSpPr>
          <p:cNvPr id="5" name="Slide Number Placeholder 4">
            <a:extLst>
              <a:ext uri="{FF2B5EF4-FFF2-40B4-BE49-F238E27FC236}">
                <a16:creationId xmlns:a16="http://schemas.microsoft.com/office/drawing/2014/main" id="{C79187F1-3C4C-41F1-B714-6AF9ABB2923F}"/>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111</a:t>
            </a:fld>
            <a:endParaRPr lang="en-US"/>
          </a:p>
        </p:txBody>
      </p:sp>
    </p:spTree>
    <p:extLst>
      <p:ext uri="{BB962C8B-B14F-4D97-AF65-F5344CB8AC3E}">
        <p14:creationId xmlns:p14="http://schemas.microsoft.com/office/powerpoint/2010/main" val="14932470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B4FC-0836-43AE-A362-2278821B75D8}"/>
              </a:ext>
            </a:extLst>
          </p:cNvPr>
          <p:cNvSpPr>
            <a:spLocks noGrp="1"/>
          </p:cNvSpPr>
          <p:nvPr>
            <p:ph type="title"/>
          </p:nvPr>
        </p:nvSpPr>
        <p:spPr>
          <a:xfrm>
            <a:off x="609600" y="325966"/>
            <a:ext cx="8153400" cy="1024467"/>
          </a:xfrm>
        </p:spPr>
        <p:txBody>
          <a:bodyPr/>
          <a:lstStyle/>
          <a:p>
            <a:r>
              <a:rPr lang="en-US" sz="3600" dirty="0"/>
              <a:t>Export trade transactions, appropriate safeguards </a:t>
            </a:r>
            <a:br>
              <a:rPr lang="en-US" dirty="0"/>
            </a:br>
            <a:r>
              <a:rPr lang="en-US" sz="1600" dirty="0"/>
              <a:t>FE Circular No. 25 Date: July 13, 2021</a:t>
            </a:r>
          </a:p>
        </p:txBody>
      </p:sp>
      <p:sp>
        <p:nvSpPr>
          <p:cNvPr id="3" name="Content Placeholder 2">
            <a:extLst>
              <a:ext uri="{FF2B5EF4-FFF2-40B4-BE49-F238E27FC236}">
                <a16:creationId xmlns:a16="http://schemas.microsoft.com/office/drawing/2014/main" id="{AEB85700-913D-44FC-A391-8E5FE7B0B487}"/>
              </a:ext>
            </a:extLst>
          </p:cNvPr>
          <p:cNvSpPr>
            <a:spLocks noGrp="1"/>
          </p:cNvSpPr>
          <p:nvPr>
            <p:ph idx="1"/>
          </p:nvPr>
        </p:nvSpPr>
        <p:spPr/>
        <p:txBody>
          <a:bodyPr/>
          <a:lstStyle/>
          <a:p>
            <a:r>
              <a:rPr lang="en-US" sz="2200" dirty="0"/>
              <a:t>To ensure safeguards in export trade, ADs need to observe appropriate measures before execution of transactions as noted here under: </a:t>
            </a:r>
          </a:p>
          <a:p>
            <a:r>
              <a:rPr lang="en-US" sz="2200" dirty="0"/>
              <a:t>(a) ADs shall facilitate export transactions under letters of credit (LCs) routed through authenticated channels from banks with whom appropriate relations are in place. </a:t>
            </a:r>
          </a:p>
          <a:p>
            <a:r>
              <a:rPr lang="en-US" sz="2200" dirty="0"/>
              <a:t>(b) ADs shall, in addition to be ensured of apparent authenticity of LCs, satisfy themselves of </a:t>
            </a:r>
            <a:r>
              <a:rPr lang="en-US" sz="2200" dirty="0" err="1"/>
              <a:t>bonafide</a:t>
            </a:r>
            <a:r>
              <a:rPr lang="en-US" sz="2200" dirty="0"/>
              <a:t> of applicant banks/issuing banks in case of LCs received through authenticated channels from third banks. </a:t>
            </a:r>
          </a:p>
          <a:p>
            <a:r>
              <a:rPr lang="en-US" sz="2200" dirty="0"/>
              <a:t>In this case, ADs need to be ensured that applicant banks/issuing banks will receive export documents directly from them or through third banks/other authenticated banks with whom respective ADs maintain appropriate relationship. </a:t>
            </a:r>
          </a:p>
        </p:txBody>
      </p:sp>
      <p:sp>
        <p:nvSpPr>
          <p:cNvPr id="5" name="Slide Number Placeholder 4">
            <a:extLst>
              <a:ext uri="{FF2B5EF4-FFF2-40B4-BE49-F238E27FC236}">
                <a16:creationId xmlns:a16="http://schemas.microsoft.com/office/drawing/2014/main" id="{243F0E9C-6431-4DED-89F9-D0E5CFE86769}"/>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112</a:t>
            </a:fld>
            <a:endParaRPr lang="en-US"/>
          </a:p>
        </p:txBody>
      </p:sp>
    </p:spTree>
    <p:extLst>
      <p:ext uri="{BB962C8B-B14F-4D97-AF65-F5344CB8AC3E}">
        <p14:creationId xmlns:p14="http://schemas.microsoft.com/office/powerpoint/2010/main" val="30342060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FF68-70AD-46CE-B4EC-A0DFC53AB831}"/>
              </a:ext>
            </a:extLst>
          </p:cNvPr>
          <p:cNvSpPr>
            <a:spLocks noGrp="1"/>
          </p:cNvSpPr>
          <p:nvPr>
            <p:ph type="title"/>
          </p:nvPr>
        </p:nvSpPr>
        <p:spPr/>
        <p:txBody>
          <a:bodyPr/>
          <a:lstStyle/>
          <a:p>
            <a:r>
              <a:rPr lang="en-US" sz="3200" dirty="0"/>
              <a:t>Export trade transactions, appropriate safeguards</a:t>
            </a:r>
          </a:p>
        </p:txBody>
      </p:sp>
      <p:sp>
        <p:nvSpPr>
          <p:cNvPr id="3" name="Content Placeholder 2">
            <a:extLst>
              <a:ext uri="{FF2B5EF4-FFF2-40B4-BE49-F238E27FC236}">
                <a16:creationId xmlns:a16="http://schemas.microsoft.com/office/drawing/2014/main" id="{A4528E9D-7794-4BE3-98BA-5D79737273A5}"/>
              </a:ext>
            </a:extLst>
          </p:cNvPr>
          <p:cNvSpPr>
            <a:spLocks noGrp="1"/>
          </p:cNvSpPr>
          <p:nvPr>
            <p:ph idx="1"/>
          </p:nvPr>
        </p:nvSpPr>
        <p:spPr/>
        <p:txBody>
          <a:bodyPr/>
          <a:lstStyle/>
          <a:p>
            <a:r>
              <a:rPr lang="en-US" sz="2200" dirty="0"/>
              <a:t>(c) In case of transferred LCs, ADs shall satisfy themselves of </a:t>
            </a:r>
            <a:r>
              <a:rPr lang="en-US" sz="2200" dirty="0" err="1"/>
              <a:t>bonafide</a:t>
            </a:r>
            <a:r>
              <a:rPr lang="en-US" sz="2200" dirty="0"/>
              <a:t> of first beneficiary and transferring bank besides LC applicant banks/issuing banks. </a:t>
            </a:r>
          </a:p>
          <a:p>
            <a:r>
              <a:rPr lang="en-US" sz="2200" dirty="0"/>
              <a:t>(d) ADs shall satisfy </a:t>
            </a:r>
            <a:r>
              <a:rPr lang="en-US" sz="2200" dirty="0" err="1"/>
              <a:t>bonafide</a:t>
            </a:r>
            <a:r>
              <a:rPr lang="en-US" sz="2200" dirty="0"/>
              <a:t> of importers abroad as per paragraph 7(iv), chapter 8 of GFET. </a:t>
            </a:r>
          </a:p>
          <a:p>
            <a:r>
              <a:rPr lang="en-US" sz="2200" dirty="0"/>
              <a:t>(e) ADs shall conduct due diligence on importers’ banks designated for the transactions under sales contracts for being ensured of their step by step responsibilities regarding release of export documents by designated banks to importers and procedural arrangement of payment as per GFET including its subsequent circulars and relevant provisions of the URC in force. In this case, ADs need to be ensured that importer’s banks will receive export documents directly from them or through third banks/other authenticated banks with whom respective ADs maintain appropriate relationship. </a:t>
            </a:r>
          </a:p>
        </p:txBody>
      </p:sp>
      <p:sp>
        <p:nvSpPr>
          <p:cNvPr id="5" name="Slide Number Placeholder 4">
            <a:extLst>
              <a:ext uri="{FF2B5EF4-FFF2-40B4-BE49-F238E27FC236}">
                <a16:creationId xmlns:a16="http://schemas.microsoft.com/office/drawing/2014/main" id="{72F077BE-2C84-4A16-BC2F-36E646146542}"/>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113</a:t>
            </a:fld>
            <a:endParaRPr lang="en-US"/>
          </a:p>
        </p:txBody>
      </p:sp>
    </p:spTree>
    <p:extLst>
      <p:ext uri="{BB962C8B-B14F-4D97-AF65-F5344CB8AC3E}">
        <p14:creationId xmlns:p14="http://schemas.microsoft.com/office/powerpoint/2010/main" val="4586813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EEBC-881C-4971-9A60-32B75B424CC6}"/>
              </a:ext>
            </a:extLst>
          </p:cNvPr>
          <p:cNvSpPr>
            <a:spLocks noGrp="1"/>
          </p:cNvSpPr>
          <p:nvPr>
            <p:ph type="title"/>
          </p:nvPr>
        </p:nvSpPr>
        <p:spPr>
          <a:xfrm>
            <a:off x="562203" y="313266"/>
            <a:ext cx="8153400" cy="1024467"/>
          </a:xfrm>
        </p:spPr>
        <p:txBody>
          <a:bodyPr/>
          <a:lstStyle/>
          <a:p>
            <a:r>
              <a:rPr lang="en-US" sz="2400" dirty="0"/>
              <a:t>Payment of royalty, fees for technical knowledge or technical assistance and franchise fees to foreign persons or institutes</a:t>
            </a:r>
            <a:br>
              <a:rPr lang="en-US" sz="2400" dirty="0"/>
            </a:br>
            <a:r>
              <a:rPr lang="en-US" sz="1200" dirty="0"/>
              <a:t>FE Circular Letter No. 07 Date: April 11, 2021 </a:t>
            </a:r>
          </a:p>
        </p:txBody>
      </p:sp>
      <p:pic>
        <p:nvPicPr>
          <p:cNvPr id="7" name="Content Placeholder 6">
            <a:extLst>
              <a:ext uri="{FF2B5EF4-FFF2-40B4-BE49-F238E27FC236}">
                <a16:creationId xmlns:a16="http://schemas.microsoft.com/office/drawing/2014/main" id="{3D810053-958E-4CD4-B9BB-9833A3D105BE}"/>
              </a:ext>
            </a:extLst>
          </p:cNvPr>
          <p:cNvPicPr>
            <a:picLocks noGrp="1" noChangeAspect="1"/>
          </p:cNvPicPr>
          <p:nvPr>
            <p:ph idx="1"/>
          </p:nvPr>
        </p:nvPicPr>
        <p:blipFill>
          <a:blip r:embed="rId2"/>
          <a:stretch>
            <a:fillRect/>
          </a:stretch>
        </p:blipFill>
        <p:spPr>
          <a:xfrm>
            <a:off x="467545" y="1411288"/>
            <a:ext cx="8295456" cy="4714875"/>
          </a:xfrm>
        </p:spPr>
      </p:pic>
      <p:sp>
        <p:nvSpPr>
          <p:cNvPr id="5" name="Slide Number Placeholder 4">
            <a:extLst>
              <a:ext uri="{FF2B5EF4-FFF2-40B4-BE49-F238E27FC236}">
                <a16:creationId xmlns:a16="http://schemas.microsoft.com/office/drawing/2014/main" id="{4A7C2235-FA69-4639-A09C-99B5234C5FA0}"/>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114</a:t>
            </a:fld>
            <a:endParaRPr lang="en-US"/>
          </a:p>
        </p:txBody>
      </p:sp>
    </p:spTree>
    <p:extLst>
      <p:ext uri="{BB962C8B-B14F-4D97-AF65-F5344CB8AC3E}">
        <p14:creationId xmlns:p14="http://schemas.microsoft.com/office/powerpoint/2010/main" val="32449152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8000" dirty="0"/>
          </a:p>
          <a:p>
            <a:pPr algn="ctr">
              <a:buNone/>
            </a:pPr>
            <a:r>
              <a:rPr lang="en-US" sz="8000" dirty="0"/>
              <a:t>Thank you.</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115</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3658-39A1-6B3A-9BB9-F0B5ADCECAC8}"/>
              </a:ext>
            </a:extLst>
          </p:cNvPr>
          <p:cNvSpPr>
            <a:spLocks noGrp="1"/>
          </p:cNvSpPr>
          <p:nvPr>
            <p:ph type="title"/>
          </p:nvPr>
        </p:nvSpPr>
        <p:spPr>
          <a:xfrm>
            <a:off x="609600" y="55033"/>
            <a:ext cx="8354888" cy="1024467"/>
          </a:xfrm>
        </p:spPr>
        <p:txBody>
          <a:bodyPr/>
          <a:lstStyle/>
          <a:p>
            <a:r>
              <a:rPr lang="en-US" sz="3200" dirty="0"/>
              <a:t>Transactional procedures for import trade on phase-out of LCAF </a:t>
            </a:r>
            <a:r>
              <a:rPr lang="en-US" sz="2150" dirty="0">
                <a:solidFill>
                  <a:schemeClr val="tx1"/>
                </a:solidFill>
                <a:latin typeface="+mn-lt"/>
                <a:ea typeface="+mn-ea"/>
                <a:cs typeface="+mn-cs"/>
              </a:rPr>
              <a:t>(FE Circular No. 29 Date: October 20, 2022)</a:t>
            </a:r>
          </a:p>
        </p:txBody>
      </p:sp>
      <p:sp>
        <p:nvSpPr>
          <p:cNvPr id="3" name="Content Placeholder 2">
            <a:extLst>
              <a:ext uri="{FF2B5EF4-FFF2-40B4-BE49-F238E27FC236}">
                <a16:creationId xmlns:a16="http://schemas.microsoft.com/office/drawing/2014/main" id="{76E31DAA-AD38-6EC8-42B3-90F9071F9853}"/>
              </a:ext>
            </a:extLst>
          </p:cNvPr>
          <p:cNvSpPr>
            <a:spLocks noGrp="1"/>
          </p:cNvSpPr>
          <p:nvPr>
            <p:ph idx="1"/>
          </p:nvPr>
        </p:nvSpPr>
        <p:spPr>
          <a:xfrm>
            <a:off x="533400" y="1214966"/>
            <a:ext cx="8503096" cy="5328592"/>
          </a:xfrm>
        </p:spPr>
        <p:txBody>
          <a:bodyPr/>
          <a:lstStyle/>
          <a:p>
            <a:pPr marL="0" indent="0">
              <a:buNone/>
            </a:pPr>
            <a:r>
              <a:rPr lang="en-US" sz="2150" dirty="0"/>
              <a:t>ADs shall observe the following procedures for relevant import transactions: </a:t>
            </a:r>
          </a:p>
          <a:p>
            <a:r>
              <a:rPr lang="en-US" sz="2150" dirty="0"/>
              <a:t>(a) Before establishment of LCs or initiation of imports, ADs shall obtain underlying indents, proforma invoices, purchase or sales contracts from relevant importers. </a:t>
            </a:r>
          </a:p>
          <a:p>
            <a:r>
              <a:rPr lang="en-US" sz="2150" dirty="0"/>
              <a:t>(b) For imports on FOB or similar other terms, ADs shall obtain applicable transport charges against the shipments to facilitate issuance of certificate. </a:t>
            </a:r>
          </a:p>
          <a:p>
            <a:r>
              <a:rPr lang="en-US" sz="2150" dirty="0"/>
              <a:t>(c) ADs shall provide primary import information based on (a) above to online import monitoring system of Bangladesh Bank. </a:t>
            </a:r>
          </a:p>
          <a:p>
            <a:r>
              <a:rPr lang="en-US" sz="2150" dirty="0"/>
              <a:t>(d) In case of permissible imports without LCs by industrial imports, and commercial imports within authorized limits, ADs shall report to Bangladesh Bank as per (c) above with indication of imports without LCs.</a:t>
            </a:r>
          </a:p>
          <a:p>
            <a:r>
              <a:rPr lang="en-US" sz="2150" dirty="0"/>
              <a:t>e) Payments for relative imports shall not exceed the amount of LCs or other underlying arrangements, as the case may be.</a:t>
            </a:r>
          </a:p>
        </p:txBody>
      </p:sp>
      <p:sp>
        <p:nvSpPr>
          <p:cNvPr id="4" name="Slide Number Placeholder 3">
            <a:extLst>
              <a:ext uri="{FF2B5EF4-FFF2-40B4-BE49-F238E27FC236}">
                <a16:creationId xmlns:a16="http://schemas.microsoft.com/office/drawing/2014/main" id="{B5B20589-C2AB-C713-CF13-1A97587C8A36}"/>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12</a:t>
            </a:fld>
            <a:endParaRPr lang="en-US"/>
          </a:p>
        </p:txBody>
      </p:sp>
    </p:spTree>
    <p:extLst>
      <p:ext uri="{BB962C8B-B14F-4D97-AF65-F5344CB8AC3E}">
        <p14:creationId xmlns:p14="http://schemas.microsoft.com/office/powerpoint/2010/main" val="232212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normAutofit fontScale="85000" lnSpcReduction="20000"/>
          </a:bodyPr>
          <a:lstStyle/>
          <a:p>
            <a:fld id="{C39FA353-7B3F-4D77-96AB-9C9FE45FCE58}" type="slidenum">
              <a:rPr lang="en-US"/>
              <a:pPr/>
              <a:t>13</a:t>
            </a:fld>
            <a:endParaRPr lang="en-US"/>
          </a:p>
        </p:txBody>
      </p:sp>
      <p:sp>
        <p:nvSpPr>
          <p:cNvPr id="803842" name="Rectangle 2"/>
          <p:cNvSpPr>
            <a:spLocks noGrp="1" noChangeArrowheads="1"/>
          </p:cNvSpPr>
          <p:nvPr>
            <p:ph type="title"/>
          </p:nvPr>
        </p:nvSpPr>
        <p:spPr>
          <a:xfrm>
            <a:off x="571472" y="214290"/>
            <a:ext cx="8153400" cy="722334"/>
          </a:xfrm>
        </p:spPr>
        <p:style>
          <a:lnRef idx="2">
            <a:schemeClr val="accent3"/>
          </a:lnRef>
          <a:fillRef idx="1">
            <a:schemeClr val="lt1"/>
          </a:fillRef>
          <a:effectRef idx="0">
            <a:schemeClr val="accent3"/>
          </a:effectRef>
          <a:fontRef idx="minor">
            <a:schemeClr val="dk1"/>
          </a:fontRef>
        </p:style>
        <p:txBody>
          <a:bodyPr/>
          <a:lstStyle/>
          <a:p>
            <a:pPr algn="ctr"/>
            <a:r>
              <a:rPr lang="en-US" dirty="0"/>
              <a:t>Credit Report of the Exporter</a:t>
            </a:r>
          </a:p>
        </p:txBody>
      </p:sp>
      <p:sp>
        <p:nvSpPr>
          <p:cNvPr id="803843"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a:buFontTx/>
              <a:buChar char="•"/>
            </a:pPr>
            <a:r>
              <a:rPr lang="en-US" sz="2400" dirty="0">
                <a:latin typeface="Calibri" pitchFamily="34" charset="0"/>
              </a:rPr>
              <a:t>Import against </a:t>
            </a:r>
            <a:r>
              <a:rPr lang="en-US" sz="2400" dirty="0" err="1">
                <a:latin typeface="Calibri" pitchFamily="34" charset="0"/>
              </a:rPr>
              <a:t>proforma</a:t>
            </a:r>
            <a:r>
              <a:rPr lang="en-US" sz="2400" dirty="0">
                <a:latin typeface="Calibri" pitchFamily="34" charset="0"/>
              </a:rPr>
              <a:t> invoices issued direct by foreign suppliers- if import value exceeds USD 10,000.</a:t>
            </a:r>
          </a:p>
          <a:p>
            <a:pPr algn="just">
              <a:buFontTx/>
              <a:buChar char="•"/>
            </a:pPr>
            <a:r>
              <a:rPr lang="en-US" sz="2400" dirty="0">
                <a:latin typeface="Calibri" pitchFamily="34" charset="0"/>
              </a:rPr>
              <a:t>Import against indents  issued local agent  by foreign suppliers- if import value exceeds USD 20,000.</a:t>
            </a:r>
          </a:p>
          <a:p>
            <a:pPr algn="just">
              <a:buFontTx/>
              <a:buChar char="•"/>
            </a:pPr>
            <a:r>
              <a:rPr lang="en-US" sz="2400" dirty="0">
                <a:latin typeface="Calibri" pitchFamily="34" charset="0"/>
              </a:rPr>
              <a:t>Credit report provided by the importer will not be accepted by the Bank. </a:t>
            </a:r>
          </a:p>
          <a:p>
            <a:pPr algn="just">
              <a:buFontTx/>
              <a:buChar char="•"/>
            </a:pPr>
            <a:r>
              <a:rPr lang="en-US" sz="2400" dirty="0">
                <a:latin typeface="Calibri" pitchFamily="34" charset="0"/>
              </a:rPr>
              <a:t>Central database for credit report</a:t>
            </a:r>
          </a:p>
          <a:p>
            <a:pPr algn="just">
              <a:buFontTx/>
              <a:buChar char="•"/>
            </a:pPr>
            <a:r>
              <a:rPr lang="en-US" sz="2400" dirty="0">
                <a:latin typeface="Calibri" pitchFamily="34" charset="0"/>
              </a:rPr>
              <a:t>Validity of Credit Report- One Year </a:t>
            </a:r>
          </a:p>
          <a:p>
            <a:pPr>
              <a:buFontTx/>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1"/>
          <p:cNvSpPr>
            <a:spLocks noGrp="1" noChangeArrowheads="1"/>
          </p:cNvSpPr>
          <p:nvPr>
            <p:ph type="sldNum" sz="quarter" idx="12"/>
          </p:nvPr>
        </p:nvSpPr>
        <p:spPr/>
        <p:txBody>
          <a:bodyPr>
            <a:normAutofit fontScale="85000" lnSpcReduction="20000"/>
          </a:bodyPr>
          <a:lstStyle/>
          <a:p>
            <a:pPr>
              <a:defRPr/>
            </a:pPr>
            <a:fld id="{E236F812-8FDA-4B64-A310-5AAF9CCC0193}" type="slidenum">
              <a:rPr lang="en-US"/>
              <a:pPr>
                <a:defRPr/>
              </a:pPr>
              <a:t>14</a:t>
            </a:fld>
            <a:endParaRPr lang="en-US"/>
          </a:p>
        </p:txBody>
      </p:sp>
      <p:sp>
        <p:nvSpPr>
          <p:cNvPr id="41988" name="Rectangle 2"/>
          <p:cNvSpPr>
            <a:spLocks noGrp="1" noChangeArrowheads="1"/>
          </p:cNvSpPr>
          <p:nvPr>
            <p:ph type="title"/>
          </p:nvPr>
        </p:nvSpPr>
        <p:spPr>
          <a:xfrm>
            <a:off x="457200" y="793750"/>
            <a:ext cx="8229600" cy="307975"/>
          </a:xfrm>
        </p:spPr>
        <p:txBody>
          <a:bodyPr/>
          <a:lstStyle/>
          <a:p>
            <a:pPr eaLnBrk="1" hangingPunct="1"/>
            <a:br>
              <a:rPr lang="en-US" sz="3200" b="1" dirty="0">
                <a:latin typeface="Calibri" pitchFamily="34" charset="0"/>
              </a:rPr>
            </a:br>
            <a:r>
              <a:rPr lang="en-US" sz="3200" b="1" dirty="0">
                <a:solidFill>
                  <a:schemeClr val="tx1"/>
                </a:solidFill>
                <a:latin typeface="Calibri" pitchFamily="34" charset="0"/>
              </a:rPr>
              <a:t>Validity of Shipment</a:t>
            </a:r>
            <a:endParaRPr lang="en-US" dirty="0">
              <a:solidFill>
                <a:schemeClr val="tx1"/>
              </a:solidFill>
              <a:latin typeface="Calibri" pitchFamily="34" charset="0"/>
            </a:endParaRPr>
          </a:p>
        </p:txBody>
      </p:sp>
      <p:graphicFrame>
        <p:nvGraphicFramePr>
          <p:cNvPr id="39963" name="Group 27"/>
          <p:cNvGraphicFramePr>
            <a:graphicFrameLocks noGrp="1"/>
          </p:cNvGraphicFramePr>
          <p:nvPr>
            <p:extLst>
              <p:ext uri="{D42A27DB-BD31-4B8C-83A1-F6EECF244321}">
                <p14:modId xmlns:p14="http://schemas.microsoft.com/office/powerpoint/2010/main" val="1702508707"/>
              </p:ext>
            </p:extLst>
          </p:nvPr>
        </p:nvGraphicFramePr>
        <p:xfrm>
          <a:off x="457200" y="1516612"/>
          <a:ext cx="8229600" cy="5075746"/>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842963">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2600" b="0" i="0" u="none" strike="noStrike" cap="none" normalizeH="0" baseline="0" dirty="0">
                          <a:ln>
                            <a:noFill/>
                          </a:ln>
                          <a:solidFill>
                            <a:srgbClr val="00B050"/>
                          </a:solidFill>
                          <a:effectLst>
                            <a:outerShdw blurRad="38100" dist="38100" dir="2700000" algn="tl">
                              <a:srgbClr val="C0C0C0"/>
                            </a:outerShdw>
                          </a:effectLst>
                          <a:latin typeface="Arial" charset="0"/>
                        </a:rPr>
                        <a:t>For Shipment (as per IPO 2021-24)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600" b="0" i="0" u="none" strike="noStrike" cap="none" normalizeH="0" baseline="0" dirty="0">
                        <a:ln>
                          <a:noFill/>
                        </a:ln>
                        <a:solidFill>
                          <a:srgbClr val="00B050"/>
                        </a:solidFill>
                        <a:effectLst>
                          <a:outerShdw blurRad="38100" dist="38100" dir="2700000" algn="tl">
                            <a:srgbClr val="C0C0C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2600" b="0" i="0" u="none" strike="noStrike" cap="none" normalizeH="0" baseline="0" dirty="0">
                          <a:ln>
                            <a:noFill/>
                          </a:ln>
                          <a:solidFill>
                            <a:srgbClr val="FF0000"/>
                          </a:solidFill>
                          <a:effectLst>
                            <a:outerShdw blurRad="38100" dist="38100" dir="2700000" algn="tl">
                              <a:srgbClr val="C0C0C0"/>
                            </a:outerShdw>
                          </a:effectLst>
                          <a:latin typeface="Arial" charset="0"/>
                        </a:rPr>
                        <a:t>For Remittance (not in 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78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b="0" i="0" u="none" strike="noStrike" cap="none" normalizeH="0" baseline="0" dirty="0">
                          <a:ln>
                            <a:noFill/>
                          </a:ln>
                          <a:solidFill>
                            <a:srgbClr val="00B050"/>
                          </a:solidFill>
                          <a:effectLst>
                            <a:outerShdw blurRad="38100" dist="38100" dir="2700000" algn="tl">
                              <a:srgbClr val="C0C0C0"/>
                            </a:outerShdw>
                          </a:effectLst>
                          <a:latin typeface="Arial" charset="0"/>
                        </a:rPr>
                        <a:t>Capital Machinery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b="0" i="0" u="none" strike="noStrike" cap="none" normalizeH="0" baseline="0" dirty="0">
                          <a:ln>
                            <a:noFill/>
                          </a:ln>
                          <a:solidFill>
                            <a:srgbClr val="00B050"/>
                          </a:solidFill>
                          <a:effectLst>
                            <a:outerShdw blurRad="38100" dist="38100" dir="2700000" algn="tl">
                              <a:srgbClr val="C0C0C0"/>
                            </a:outerShdw>
                          </a:effectLst>
                          <a:latin typeface="Arial" charset="0"/>
                        </a:rPr>
                        <a:t>24 months from the issuance of contract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b="0" i="0" u="none" strike="noStrike" cap="none" normalizeH="0" baseline="0" dirty="0">
                          <a:ln>
                            <a:noFill/>
                          </a:ln>
                          <a:solidFill>
                            <a:srgbClr val="FF0000"/>
                          </a:solidFill>
                          <a:effectLst>
                            <a:outerShdw blurRad="38100" dist="38100" dir="2700000" algn="tl">
                              <a:srgbClr val="C0C0C0"/>
                            </a:outerShdw>
                          </a:effectLst>
                          <a:latin typeface="Arial" charset="0"/>
                        </a:rPr>
                        <a:t>Capital Machinery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b="0" i="0" u="none" strike="noStrike" cap="none" normalizeH="0" baseline="0" dirty="0">
                          <a:ln>
                            <a:noFill/>
                          </a:ln>
                          <a:solidFill>
                            <a:srgbClr val="FF0000"/>
                          </a:solidFill>
                          <a:effectLst>
                            <a:outerShdw blurRad="38100" dist="38100" dir="2700000" algn="tl">
                              <a:srgbClr val="C0C0C0"/>
                            </a:outerShdw>
                          </a:effectLst>
                          <a:latin typeface="Arial" charset="0"/>
                        </a:rPr>
                        <a:t>30 months subsequent to the month of issuance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28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b="0" i="0" u="none" strike="noStrike" cap="none" normalizeH="0" baseline="0">
                          <a:ln>
                            <a:noFill/>
                          </a:ln>
                          <a:solidFill>
                            <a:srgbClr val="00B050"/>
                          </a:solidFill>
                          <a:effectLst>
                            <a:outerShdw blurRad="38100" dist="38100" dir="2700000" algn="tl">
                              <a:srgbClr val="C0C0C0"/>
                            </a:outerShdw>
                          </a:effectLst>
                          <a:latin typeface="Arial" charset="0"/>
                        </a:rPr>
                        <a:t>Other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b="0" i="0" u="none" strike="noStrike" cap="none" normalizeH="0" baseline="0" dirty="0">
                          <a:ln>
                            <a:noFill/>
                          </a:ln>
                          <a:solidFill>
                            <a:srgbClr val="00B050"/>
                          </a:solidFill>
                          <a:effectLst>
                            <a:outerShdw blurRad="38100" dist="38100" dir="2700000" algn="tl">
                              <a:srgbClr val="C0C0C0"/>
                            </a:outerShdw>
                          </a:effectLst>
                          <a:latin typeface="Arial" charset="0"/>
                        </a:rPr>
                        <a:t>09 months from the issuance of contract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b="0" i="0" u="none" strike="noStrike" cap="none" normalizeH="0" baseline="0" dirty="0">
                          <a:ln>
                            <a:noFill/>
                          </a:ln>
                          <a:solidFill>
                            <a:srgbClr val="FF0000"/>
                          </a:solidFill>
                          <a:effectLst>
                            <a:outerShdw blurRad="38100" dist="38100" dir="2700000" algn="tl">
                              <a:srgbClr val="C0C0C0"/>
                            </a:outerShdw>
                          </a:effectLst>
                          <a:latin typeface="Arial" charset="0"/>
                        </a:rPr>
                        <a:t>Other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600" b="0" i="0" u="none" strike="noStrike" cap="none" normalizeH="0" baseline="0" dirty="0">
                          <a:ln>
                            <a:noFill/>
                          </a:ln>
                          <a:solidFill>
                            <a:srgbClr val="FF0000"/>
                          </a:solidFill>
                          <a:effectLst>
                            <a:outerShdw blurRad="38100" dist="38100" dir="2700000" algn="tl">
                              <a:srgbClr val="C0C0C0"/>
                            </a:outerShdw>
                          </a:effectLst>
                          <a:latin typeface="Arial" charset="0"/>
                        </a:rPr>
                        <a:t>One year subsequent to the month of issuance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3" name="Slide Number Placeholder 5"/>
          <p:cNvSpPr txBox="1">
            <a:spLocks noGrp="1"/>
          </p:cNvSpPr>
          <p:nvPr/>
        </p:nvSpPr>
        <p:spPr>
          <a:xfrm>
            <a:off x="6553200" y="6356350"/>
            <a:ext cx="2133600" cy="365125"/>
          </a:xfrm>
          <a:prstGeom prst="rect">
            <a:avLst/>
          </a:prstGeom>
          <a:noFill/>
        </p:spPr>
        <p:txBody>
          <a:bodyPr anchor="ctr"/>
          <a:lstStyle/>
          <a:p>
            <a:pPr algn="r">
              <a:defRPr/>
            </a:pPr>
            <a:fld id="{B24D2C63-BB43-45B5-A4A5-325B77BD887B}" type="slidenum">
              <a:rPr lang="en-US" sz="1200">
                <a:solidFill>
                  <a:schemeClr val="tx1">
                    <a:tint val="75000"/>
                  </a:schemeClr>
                </a:solidFill>
              </a:rPr>
              <a:pPr algn="r">
                <a:defRPr/>
              </a:pPr>
              <a:t>14</a:t>
            </a:fld>
            <a:endParaRPr lang="en-US" sz="1200">
              <a:solidFill>
                <a:schemeClr val="tx1">
                  <a:tint val="75000"/>
                </a:schemeClr>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Import: Payment and Finance (Taka and Foreign Currency)</a:t>
            </a:r>
          </a:p>
        </p:txBody>
      </p:sp>
      <p:graphicFrame>
        <p:nvGraphicFramePr>
          <p:cNvPr id="6" name="Content Placeholder 5"/>
          <p:cNvGraphicFramePr>
            <a:graphicFrameLocks noGrp="1"/>
          </p:cNvGraphicFramePr>
          <p:nvPr>
            <p:ph idx="1"/>
          </p:nvPr>
        </p:nvGraphicFramePr>
        <p:xfrm>
          <a:off x="612775" y="1411288"/>
          <a:ext cx="8102628" cy="4196208"/>
        </p:xfrm>
        <a:graphic>
          <a:graphicData uri="http://schemas.openxmlformats.org/drawingml/2006/table">
            <a:tbl>
              <a:tblPr firstRow="1" bandRow="1">
                <a:tableStyleId>{5C22544A-7EE6-4342-B048-85BDC9FD1C3A}</a:tableStyleId>
              </a:tblPr>
              <a:tblGrid>
                <a:gridCol w="2030399">
                  <a:extLst>
                    <a:ext uri="{9D8B030D-6E8A-4147-A177-3AD203B41FA5}">
                      <a16:colId xmlns:a16="http://schemas.microsoft.com/office/drawing/2014/main" val="20000"/>
                    </a:ext>
                  </a:extLst>
                </a:gridCol>
                <a:gridCol w="3357586">
                  <a:extLst>
                    <a:ext uri="{9D8B030D-6E8A-4147-A177-3AD203B41FA5}">
                      <a16:colId xmlns:a16="http://schemas.microsoft.com/office/drawing/2014/main" val="20001"/>
                    </a:ext>
                  </a:extLst>
                </a:gridCol>
                <a:gridCol w="2714643">
                  <a:extLst>
                    <a:ext uri="{9D8B030D-6E8A-4147-A177-3AD203B41FA5}">
                      <a16:colId xmlns:a16="http://schemas.microsoft.com/office/drawing/2014/main" val="20002"/>
                    </a:ext>
                  </a:extLst>
                </a:gridCol>
              </a:tblGrid>
              <a:tr h="452184">
                <a:tc>
                  <a:txBody>
                    <a:bodyPr/>
                    <a:lstStyle/>
                    <a:p>
                      <a:pPr algn="ctr"/>
                      <a:r>
                        <a:rPr lang="en-US" dirty="0"/>
                        <a:t>1. Payment (Made</a:t>
                      </a:r>
                      <a:r>
                        <a:rPr lang="en-US" baseline="0" dirty="0"/>
                        <a:t> by importer)</a:t>
                      </a:r>
                      <a:endParaRPr lang="en-US" dirty="0"/>
                    </a:p>
                  </a:txBody>
                  <a:tcPr/>
                </a:tc>
                <a:tc gridSpan="2">
                  <a:txBody>
                    <a:bodyPr/>
                    <a:lstStyle/>
                    <a:p>
                      <a:pPr algn="ctr"/>
                      <a:r>
                        <a:rPr lang="en-US" dirty="0"/>
                        <a:t>2. Finance(Made by</a:t>
                      </a:r>
                      <a:r>
                        <a:rPr lang="en-US" baseline="0" dirty="0"/>
                        <a:t> financier)</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452184">
                <a:tc>
                  <a:txBody>
                    <a:bodyPr/>
                    <a:lstStyle/>
                    <a:p>
                      <a:endParaRPr lang="en-US"/>
                    </a:p>
                  </a:txBody>
                  <a:tcPr/>
                </a:tc>
                <a:tc>
                  <a:txBody>
                    <a:bodyPr/>
                    <a:lstStyle/>
                    <a:p>
                      <a:r>
                        <a:rPr lang="en-US" dirty="0"/>
                        <a:t>2 a) Foreign Source (FC)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 b) Local</a:t>
                      </a:r>
                      <a:r>
                        <a:rPr lang="en-US" baseline="0" dirty="0"/>
                        <a:t> Source (FC)</a:t>
                      </a:r>
                      <a:endParaRPr lang="en-US" dirty="0"/>
                    </a:p>
                  </a:txBody>
                  <a:tcPr/>
                </a:tc>
                <a:extLst>
                  <a:ext uri="{0D108BD9-81ED-4DB2-BD59-A6C34878D82A}">
                    <a16:rowId xmlns:a16="http://schemas.microsoft.com/office/drawing/2014/main" val="10001"/>
                  </a:ext>
                </a:extLst>
              </a:tr>
              <a:tr h="452184">
                <a:tc>
                  <a:txBody>
                    <a:bodyPr/>
                    <a:lstStyle/>
                    <a:p>
                      <a:r>
                        <a:rPr lang="en-US" dirty="0"/>
                        <a:t>1. a) Sight  Payment </a:t>
                      </a:r>
                    </a:p>
                  </a:txBody>
                  <a:tcPr/>
                </a:tc>
                <a:tc>
                  <a:txBody>
                    <a:bodyPr/>
                    <a:lstStyle/>
                    <a:p>
                      <a:r>
                        <a:rPr lang="en-US" dirty="0"/>
                        <a:t>2a (</a:t>
                      </a:r>
                      <a:r>
                        <a:rPr lang="en-US" dirty="0" err="1"/>
                        <a:t>i</a:t>
                      </a:r>
                      <a:r>
                        <a:rPr lang="en-US" dirty="0"/>
                        <a:t>) Supplier’s Credit (Exporter)</a:t>
                      </a:r>
                    </a:p>
                  </a:txBody>
                  <a:tcPr/>
                </a:tc>
                <a:tc>
                  <a:txBody>
                    <a:bodyPr/>
                    <a:lstStyle/>
                    <a:p>
                      <a:r>
                        <a:rPr lang="en-US" dirty="0"/>
                        <a:t>2b (</a:t>
                      </a:r>
                      <a:r>
                        <a:rPr lang="en-US" dirty="0" err="1"/>
                        <a:t>i</a:t>
                      </a:r>
                      <a:r>
                        <a:rPr lang="en-US" dirty="0"/>
                        <a:t>) AD (Non funded)</a:t>
                      </a:r>
                    </a:p>
                  </a:txBody>
                  <a:tcPr/>
                </a:tc>
                <a:extLst>
                  <a:ext uri="{0D108BD9-81ED-4DB2-BD59-A6C34878D82A}">
                    <a16:rowId xmlns:a16="http://schemas.microsoft.com/office/drawing/2014/main" val="10002"/>
                  </a:ext>
                </a:extLst>
              </a:tr>
              <a:tr h="780481">
                <a:tc>
                  <a:txBody>
                    <a:bodyPr/>
                    <a:lstStyle/>
                    <a:p>
                      <a:r>
                        <a:rPr lang="en-US" dirty="0"/>
                        <a:t>1 b)</a:t>
                      </a:r>
                      <a:r>
                        <a:rPr lang="en-US" baseline="0" dirty="0"/>
                        <a:t> </a:t>
                      </a:r>
                      <a:r>
                        <a:rPr lang="en-US" dirty="0"/>
                        <a:t>Deferred/ Acceptance</a:t>
                      </a:r>
                    </a:p>
                    <a:p>
                      <a:r>
                        <a:rPr lang="en-US" dirty="0"/>
                        <a:t>Payment</a:t>
                      </a:r>
                    </a:p>
                  </a:txBody>
                  <a:tcPr/>
                </a:tc>
                <a:tc>
                  <a:txBody>
                    <a:bodyPr/>
                    <a:lstStyle/>
                    <a:p>
                      <a:r>
                        <a:rPr lang="en-US" dirty="0"/>
                        <a:t>2a (ii) Buyer’s Credit (FFI)</a:t>
                      </a:r>
                    </a:p>
                  </a:txBody>
                  <a:tcPr/>
                </a:tc>
                <a:tc>
                  <a:txBody>
                    <a:bodyPr/>
                    <a:lstStyle/>
                    <a:p>
                      <a:r>
                        <a:rPr lang="en-US" dirty="0"/>
                        <a:t>2b (ii) Buyer’s Credit (OBU)</a:t>
                      </a:r>
                    </a:p>
                  </a:txBody>
                  <a:tcPr/>
                </a:tc>
                <a:extLst>
                  <a:ext uri="{0D108BD9-81ED-4DB2-BD59-A6C34878D82A}">
                    <a16:rowId xmlns:a16="http://schemas.microsoft.com/office/drawing/2014/main" val="10003"/>
                  </a:ext>
                </a:extLst>
              </a:tr>
              <a:tr h="452184">
                <a:tc>
                  <a:txBody>
                    <a:bodyPr/>
                    <a:lstStyle/>
                    <a:p>
                      <a:r>
                        <a:rPr lang="en-US" dirty="0"/>
                        <a:t>1c) Advance Payment</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2b</a:t>
                      </a:r>
                      <a:r>
                        <a:rPr lang="en-US" baseline="0" dirty="0"/>
                        <a:t>(iii) Import of raw material by sight payment EDF (First by AD and then refinance by BB) including B and C type of EPZ.</a:t>
                      </a:r>
                      <a:endParaRPr lang="en-US" dirty="0"/>
                    </a:p>
                    <a:p>
                      <a:endParaRPr lang="en-US"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15</a:t>
            </a:fld>
            <a:endParaRPr lang="en-US"/>
          </a:p>
        </p:txBody>
      </p:sp>
      <p:sp>
        <p:nvSpPr>
          <p:cNvPr id="8" name="TextBox 7"/>
          <p:cNvSpPr txBox="1"/>
          <p:nvPr/>
        </p:nvSpPr>
        <p:spPr>
          <a:xfrm>
            <a:off x="928662" y="5643578"/>
            <a:ext cx="7429552" cy="646331"/>
          </a:xfrm>
          <a:prstGeom prst="rect">
            <a:avLst/>
          </a:prstGeom>
          <a:noFill/>
        </p:spPr>
        <p:txBody>
          <a:bodyPr wrap="square" rtlCol="0">
            <a:spAutoFit/>
          </a:bodyPr>
          <a:lstStyle/>
          <a:p>
            <a:pPr>
              <a:buFont typeface="Arial" pitchFamily="34" charset="0"/>
              <a:buChar char="•"/>
            </a:pPr>
            <a:r>
              <a:rPr lang="en-US" dirty="0"/>
              <a:t>Import Finance (made by local financier) in local currency:  LIM/MIM/LTR, term loan.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229600" cy="1139825"/>
          </a:xfrm>
        </p:spPr>
        <p:txBody>
          <a:bodyPr/>
          <a:lstStyle/>
          <a:p>
            <a:r>
              <a:rPr lang="en-US" sz="4400" b="1" kern="700" dirty="0">
                <a:latin typeface="Calibri" pitchFamily="34" charset="0"/>
              </a:rPr>
              <a:t>Advance Remittance-General</a:t>
            </a:r>
            <a:br>
              <a:rPr lang="en-US" sz="4400" b="1" kern="700" dirty="0">
                <a:latin typeface="Calibri" pitchFamily="34" charset="0"/>
              </a:rPr>
            </a:br>
            <a:r>
              <a:rPr lang="en-US" sz="4400" kern="700" dirty="0">
                <a:latin typeface="Calibri" pitchFamily="34" charset="0"/>
              </a:rPr>
              <a:t> </a:t>
            </a:r>
            <a:endParaRPr lang="en-US" dirty="0"/>
          </a:p>
        </p:txBody>
      </p:sp>
      <p:sp>
        <p:nvSpPr>
          <p:cNvPr id="3" name="Text Placeholder 2"/>
          <p:cNvSpPr>
            <a:spLocks noGrp="1"/>
          </p:cNvSpPr>
          <p:nvPr>
            <p:ph type="body" sz="half" idx="1"/>
          </p:nvPr>
        </p:nvSpPr>
        <p:spPr/>
        <p:txBody>
          <a:bodyPr/>
          <a:lstStyle/>
          <a:p>
            <a:pPr algn="just"/>
            <a:r>
              <a:rPr lang="en-US" sz="2800" dirty="0">
                <a:latin typeface="Calibri" pitchFamily="34" charset="0"/>
              </a:rPr>
              <a:t>Advance remittance for permissible imports is permissible against  repayment guarantee. Without Guarantee, Advance payment for import (except from the balance from ERQ: USD 25000) is permissible </a:t>
            </a:r>
            <a:r>
              <a:rPr lang="en-US" sz="2800" dirty="0" err="1">
                <a:latin typeface="Calibri" pitchFamily="34" charset="0"/>
              </a:rPr>
              <a:t>upto</a:t>
            </a:r>
            <a:r>
              <a:rPr lang="en-US" sz="2800" dirty="0">
                <a:latin typeface="Calibri" pitchFamily="34" charset="0"/>
              </a:rPr>
              <a:t> USD 10,000.</a:t>
            </a:r>
            <a:endParaRPr lang="en-US" sz="2800" dirty="0"/>
          </a:p>
        </p:txBody>
      </p:sp>
      <p:sp>
        <p:nvSpPr>
          <p:cNvPr id="4" name="Content Placeholder 3"/>
          <p:cNvSpPr>
            <a:spLocks noGrp="1"/>
          </p:cNvSpPr>
          <p:nvPr>
            <p:ph sz="half" idx="2"/>
          </p:nvPr>
        </p:nvSpPr>
        <p:spPr/>
        <p:txBody>
          <a:bodyPr/>
          <a:lstStyle/>
          <a:p>
            <a:pPr algn="just"/>
            <a:r>
              <a:rPr lang="en-US" sz="2800" dirty="0"/>
              <a:t>Advance payment up to USD 500,000.00 or equivalent for import of COVID related life-saving drugs, medical kits/equipment and other essential medical items as per FE Circular No. 15 of March 23, 2020</a:t>
            </a:r>
          </a:p>
        </p:txBody>
      </p:sp>
      <p:sp>
        <p:nvSpPr>
          <p:cNvPr id="6" name="Slide Number Placeholder 5"/>
          <p:cNvSpPr>
            <a:spLocks noGrp="1"/>
          </p:cNvSpPr>
          <p:nvPr>
            <p:ph type="sldNum" sz="quarter" idx="12"/>
          </p:nvPr>
        </p:nvSpPr>
        <p:spPr/>
        <p:txBody>
          <a:bodyPr>
            <a:normAutofit fontScale="85000" lnSpcReduction="20000"/>
          </a:bodyPr>
          <a:lstStyle/>
          <a:p>
            <a:pPr>
              <a:defRPr/>
            </a:pPr>
            <a:fld id="{421324E7-2E1A-4B53-A913-FFD575562AB2}"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F2A04695-4763-4548-AAB6-AF42E82D525E}" type="slidenum">
              <a:rPr lang="en-US"/>
              <a:pPr/>
              <a:t>17</a:t>
            </a:fld>
            <a:endParaRPr lang="en-US"/>
          </a:p>
        </p:txBody>
      </p:sp>
      <p:sp>
        <p:nvSpPr>
          <p:cNvPr id="702466" name="Rectangle 2"/>
          <p:cNvSpPr>
            <a:spLocks noGrp="1" noChangeArrowheads="1"/>
          </p:cNvSpPr>
          <p:nvPr>
            <p:ph type="title"/>
          </p:nvPr>
        </p:nvSpPr>
        <p:spPr>
          <a:xfrm>
            <a:off x="428596" y="428604"/>
            <a:ext cx="8229600" cy="647700"/>
          </a:xfrm>
        </p:spPr>
        <p:txBody>
          <a:bodyPr/>
          <a:lstStyle/>
          <a:p>
            <a:r>
              <a:rPr lang="en-US" sz="2800" b="1" dirty="0"/>
              <a:t>Items to be imported under deferred LC( Supp. &amp; Buyer’s Credit)</a:t>
            </a:r>
          </a:p>
        </p:txBody>
      </p:sp>
      <p:graphicFrame>
        <p:nvGraphicFramePr>
          <p:cNvPr id="702508" name="Group 44"/>
          <p:cNvGraphicFramePr>
            <a:graphicFrameLocks noGrp="1"/>
          </p:cNvGraphicFramePr>
          <p:nvPr>
            <p:ph idx="1"/>
            <p:extLst>
              <p:ext uri="{D42A27DB-BD31-4B8C-83A1-F6EECF244321}">
                <p14:modId xmlns:p14="http://schemas.microsoft.com/office/powerpoint/2010/main" val="1088868332"/>
              </p:ext>
            </p:extLst>
          </p:nvPr>
        </p:nvGraphicFramePr>
        <p:xfrm>
          <a:off x="500034" y="1357298"/>
          <a:ext cx="8229600" cy="5017294"/>
        </p:xfrm>
        <a:graphic>
          <a:graphicData uri="http://schemas.openxmlformats.org/drawingml/2006/table">
            <a:tbl>
              <a:tblPr/>
              <a:tblGrid>
                <a:gridCol w="5614998">
                  <a:extLst>
                    <a:ext uri="{9D8B030D-6E8A-4147-A177-3AD203B41FA5}">
                      <a16:colId xmlns:a16="http://schemas.microsoft.com/office/drawing/2014/main" val="20000"/>
                    </a:ext>
                  </a:extLst>
                </a:gridCol>
                <a:gridCol w="2614602">
                  <a:extLst>
                    <a:ext uri="{9D8B030D-6E8A-4147-A177-3AD203B41FA5}">
                      <a16:colId xmlns:a16="http://schemas.microsoft.com/office/drawing/2014/main" val="20001"/>
                    </a:ext>
                  </a:extLst>
                </a:gridCol>
              </a:tblGrid>
              <a:tr h="43506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latin typeface="Calibri" pitchFamily="34" charset="0"/>
                        </a:rPr>
                        <a:t>Items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latin typeface="Calibri" pitchFamily="34" charset="0"/>
                        </a:rPr>
                        <a:t>Deferred Period ( Max)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84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Capital </a:t>
                      </a:r>
                      <a:r>
                        <a:rPr kumimoji="0" lang="en-US" sz="2000" b="0" i="0" u="none" strike="noStrike" kern="1200" cap="none" normalizeH="0" baseline="0" dirty="0">
                          <a:ln>
                            <a:noFill/>
                          </a:ln>
                          <a:solidFill>
                            <a:schemeClr val="tx1"/>
                          </a:solidFill>
                          <a:effectLst/>
                          <a:latin typeface="Calibri" pitchFamily="34" charset="0"/>
                          <a:ea typeface="+mn-ea"/>
                          <a:cs typeface="+mn-cs"/>
                        </a:rPr>
                        <a:t>Machinery, empty LPG cylinder,  ……………and 4 raw materials of Steel Industries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a:ln>
                            <a:noFill/>
                          </a:ln>
                          <a:solidFill>
                            <a:schemeClr val="tx1"/>
                          </a:solidFill>
                          <a:effectLst/>
                          <a:latin typeface="Calibri" pitchFamily="34" charset="0"/>
                        </a:rPr>
                        <a:t>360 days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76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Industrial raw materials imports for own use of industrial importers ( including Back to back imports)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180 days  (360 days for COVID up Dec 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093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Import of coastal vessels including oil tankers and oceangoing vessels including those  procured for scrapping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360 days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75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Import of agricultural implements and chemical fertilizers and Empty Cylinder (</a:t>
                      </a:r>
                      <a:r>
                        <a:rPr lang="en-US" sz="2000" dirty="0"/>
                        <a:t>by industrial units for their own use -</a:t>
                      </a:r>
                      <a:r>
                        <a:rPr kumimoji="0" lang="en-US" sz="2000" b="0" i="0" u="none" strike="noStrike" cap="none" normalizeH="0" baseline="0" dirty="0">
                          <a:ln>
                            <a:noFill/>
                          </a:ln>
                          <a:solidFill>
                            <a:schemeClr val="tx1"/>
                          </a:solidFill>
                          <a:effectLst/>
                          <a:latin typeface="Calibri" pitchFamily="34" charset="0"/>
                        </a:rPr>
                        <a:t>180days)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180 days(360 days for COVID up Dec 22)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11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Import of life saving drugs /Ophthalmologic Instruments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Calibri" pitchFamily="34" charset="0"/>
                        </a:rPr>
                        <a:t>90 days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Import Finance in Taka</a:t>
            </a:r>
          </a:p>
        </p:txBody>
      </p:sp>
      <p:pic>
        <p:nvPicPr>
          <p:cNvPr id="1026" name="Picture 2"/>
          <p:cNvPicPr>
            <a:picLocks noGrp="1" noChangeAspect="1" noChangeArrowheads="1"/>
          </p:cNvPicPr>
          <p:nvPr>
            <p:ph idx="1"/>
          </p:nvPr>
        </p:nvPicPr>
        <p:blipFill>
          <a:blip r:embed="rId2"/>
          <a:srcRect l="28411" t="45458" r="28025" b="20870"/>
          <a:stretch>
            <a:fillRect/>
          </a:stretch>
        </p:blipFill>
        <p:spPr bwMode="auto">
          <a:xfrm>
            <a:off x="395536" y="1484784"/>
            <a:ext cx="8077200" cy="374441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a:t>Post Import Finance in Taka</a:t>
            </a:r>
          </a:p>
        </p:txBody>
      </p:sp>
      <p:pic>
        <p:nvPicPr>
          <p:cNvPr id="3074" name="Picture 2"/>
          <p:cNvPicPr>
            <a:picLocks noGrp="1" noChangeAspect="1" noChangeArrowheads="1"/>
          </p:cNvPicPr>
          <p:nvPr>
            <p:ph idx="1"/>
          </p:nvPr>
        </p:nvPicPr>
        <p:blipFill>
          <a:blip r:embed="rId2"/>
          <a:srcRect l="32006" t="25254" r="27271" b="49492"/>
          <a:stretch>
            <a:fillRect/>
          </a:stretch>
        </p:blipFill>
        <p:spPr bwMode="auto">
          <a:xfrm>
            <a:off x="381000" y="838200"/>
            <a:ext cx="8534400" cy="26670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32006" t="31989" r="27271" b="36022"/>
          <a:stretch>
            <a:fillRect/>
          </a:stretch>
        </p:blipFill>
        <p:spPr bwMode="auto">
          <a:xfrm>
            <a:off x="381000" y="3276600"/>
            <a:ext cx="8001000" cy="3200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Local Regulators of International Trade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5642498"/>
              </p:ext>
            </p:extLst>
          </p:nvPr>
        </p:nvGraphicFramePr>
        <p:xfrm>
          <a:off x="609600" y="1092200"/>
          <a:ext cx="8354889" cy="5586016"/>
        </p:xfrm>
        <a:graphic>
          <a:graphicData uri="http://schemas.openxmlformats.org/drawingml/2006/table">
            <a:tbl>
              <a:tblPr firstRow="1" bandRow="1">
                <a:tableStyleId>{5C22544A-7EE6-4342-B048-85BDC9FD1C3A}</a:tableStyleId>
              </a:tblPr>
              <a:tblGrid>
                <a:gridCol w="1432267">
                  <a:extLst>
                    <a:ext uri="{9D8B030D-6E8A-4147-A177-3AD203B41FA5}">
                      <a16:colId xmlns:a16="http://schemas.microsoft.com/office/drawing/2014/main" val="20000"/>
                    </a:ext>
                  </a:extLst>
                </a:gridCol>
                <a:gridCol w="1750548">
                  <a:extLst>
                    <a:ext uri="{9D8B030D-6E8A-4147-A177-3AD203B41FA5}">
                      <a16:colId xmlns:a16="http://schemas.microsoft.com/office/drawing/2014/main" val="20001"/>
                    </a:ext>
                  </a:extLst>
                </a:gridCol>
                <a:gridCol w="3083352">
                  <a:extLst>
                    <a:ext uri="{9D8B030D-6E8A-4147-A177-3AD203B41FA5}">
                      <a16:colId xmlns:a16="http://schemas.microsoft.com/office/drawing/2014/main" val="20002"/>
                    </a:ext>
                  </a:extLst>
                </a:gridCol>
                <a:gridCol w="2088722">
                  <a:extLst>
                    <a:ext uri="{9D8B030D-6E8A-4147-A177-3AD203B41FA5}">
                      <a16:colId xmlns:a16="http://schemas.microsoft.com/office/drawing/2014/main" val="20003"/>
                    </a:ext>
                  </a:extLst>
                </a:gridCol>
              </a:tblGrid>
              <a:tr h="664258">
                <a:tc>
                  <a:txBody>
                    <a:bodyPr/>
                    <a:lstStyle/>
                    <a:p>
                      <a:r>
                        <a:rPr lang="en-US" dirty="0"/>
                        <a:t>Name of Regulator</a:t>
                      </a:r>
                    </a:p>
                  </a:txBody>
                  <a:tcPr/>
                </a:tc>
                <a:tc>
                  <a:txBody>
                    <a:bodyPr/>
                    <a:lstStyle/>
                    <a:p>
                      <a:r>
                        <a:rPr lang="en-US" dirty="0"/>
                        <a:t>Name of Regulations</a:t>
                      </a:r>
                    </a:p>
                  </a:txBody>
                  <a:tcPr/>
                </a:tc>
                <a:tc>
                  <a:txBody>
                    <a:bodyPr/>
                    <a:lstStyle/>
                    <a:p>
                      <a:r>
                        <a:rPr lang="en-US" dirty="0"/>
                        <a:t>Area of Regulation</a:t>
                      </a:r>
                    </a:p>
                  </a:txBody>
                  <a:tcPr/>
                </a:tc>
                <a:tc>
                  <a:txBody>
                    <a:bodyPr/>
                    <a:lstStyle/>
                    <a:p>
                      <a:r>
                        <a:rPr lang="en-US" dirty="0"/>
                        <a:t>Implementing</a:t>
                      </a:r>
                      <a:r>
                        <a:rPr lang="en-US" baseline="0" dirty="0"/>
                        <a:t> Agency</a:t>
                      </a:r>
                      <a:endParaRPr lang="en-US" dirty="0"/>
                    </a:p>
                  </a:txBody>
                  <a:tcPr/>
                </a:tc>
                <a:extLst>
                  <a:ext uri="{0D108BD9-81ED-4DB2-BD59-A6C34878D82A}">
                    <a16:rowId xmlns:a16="http://schemas.microsoft.com/office/drawing/2014/main" val="10000"/>
                  </a:ext>
                </a:extLst>
              </a:tr>
              <a:tr h="1151381">
                <a:tc>
                  <a:txBody>
                    <a:bodyPr/>
                    <a:lstStyle/>
                    <a:p>
                      <a:r>
                        <a:rPr lang="en-US" dirty="0"/>
                        <a:t>National</a:t>
                      </a:r>
                      <a:r>
                        <a:rPr lang="en-US" baseline="0" dirty="0"/>
                        <a:t> Parliament</a:t>
                      </a:r>
                      <a:endParaRPr lang="en-US" dirty="0"/>
                    </a:p>
                  </a:txBody>
                  <a:tcPr/>
                </a:tc>
                <a:tc>
                  <a:txBody>
                    <a:bodyPr/>
                    <a:lstStyle/>
                    <a:p>
                      <a:r>
                        <a:rPr lang="en-US" dirty="0"/>
                        <a:t>FERA,</a:t>
                      </a:r>
                      <a:r>
                        <a:rPr lang="en-US" baseline="0" dirty="0"/>
                        <a:t> BCA, Export and Import Control Act, BID Act, etc.</a:t>
                      </a:r>
                      <a:endParaRPr lang="en-US" dirty="0"/>
                    </a:p>
                  </a:txBody>
                  <a:tcPr/>
                </a:tc>
                <a:tc>
                  <a:txBody>
                    <a:bodyPr/>
                    <a:lstStyle/>
                    <a:p>
                      <a:r>
                        <a:rPr lang="en-US" baseline="0" dirty="0"/>
                        <a:t>Different laws</a:t>
                      </a:r>
                      <a:endParaRPr lang="en-US" dirty="0"/>
                    </a:p>
                  </a:txBody>
                  <a:tcPr/>
                </a:tc>
                <a:tc>
                  <a:txBody>
                    <a:bodyPr/>
                    <a:lstStyle/>
                    <a:p>
                      <a:r>
                        <a:rPr lang="en-US" dirty="0" err="1"/>
                        <a:t>MoF</a:t>
                      </a:r>
                      <a:r>
                        <a:rPr lang="en-US" dirty="0"/>
                        <a:t>, </a:t>
                      </a:r>
                      <a:r>
                        <a:rPr lang="en-US" dirty="0" err="1"/>
                        <a:t>MoC</a:t>
                      </a:r>
                      <a:r>
                        <a:rPr lang="en-US" dirty="0"/>
                        <a:t>, NRB, BB, BIDA etc.</a:t>
                      </a:r>
                    </a:p>
                  </a:txBody>
                  <a:tcPr/>
                </a:tc>
                <a:extLst>
                  <a:ext uri="{0D108BD9-81ED-4DB2-BD59-A6C34878D82A}">
                    <a16:rowId xmlns:a16="http://schemas.microsoft.com/office/drawing/2014/main" val="10001"/>
                  </a:ext>
                </a:extLst>
              </a:tr>
              <a:tr h="1629918">
                <a:tc>
                  <a:txBody>
                    <a:bodyPr/>
                    <a:lstStyle/>
                    <a:p>
                      <a:r>
                        <a:rPr lang="en-US" dirty="0"/>
                        <a:t>Ministry</a:t>
                      </a:r>
                      <a:r>
                        <a:rPr lang="en-US" baseline="0" dirty="0"/>
                        <a:t> of Commerce</a:t>
                      </a:r>
                      <a:endParaRPr lang="en-US" dirty="0"/>
                    </a:p>
                  </a:txBody>
                  <a:tcPr/>
                </a:tc>
                <a:tc>
                  <a:txBody>
                    <a:bodyPr/>
                    <a:lstStyle/>
                    <a:p>
                      <a:r>
                        <a:rPr lang="en-US" dirty="0"/>
                        <a:t>Import</a:t>
                      </a:r>
                      <a:r>
                        <a:rPr lang="en-US" baseline="0" dirty="0"/>
                        <a:t> Policy, Export Policy, Gold Policy etc.</a:t>
                      </a:r>
                      <a:endParaRPr lang="en-US" dirty="0"/>
                    </a:p>
                  </a:txBody>
                  <a:tcPr/>
                </a:tc>
                <a:tc>
                  <a:txBody>
                    <a:bodyPr/>
                    <a:lstStyle/>
                    <a:p>
                      <a:r>
                        <a:rPr lang="en-US" dirty="0"/>
                        <a:t>Types, volume,</a:t>
                      </a:r>
                      <a:r>
                        <a:rPr lang="en-US" baseline="0" dirty="0"/>
                        <a:t> specification of Good/Service eligible of export/import,</a:t>
                      </a:r>
                    </a:p>
                    <a:p>
                      <a:r>
                        <a:rPr lang="en-US" baseline="0" dirty="0"/>
                        <a:t>Licensing of  Exporter and Importer etc.</a:t>
                      </a:r>
                      <a:endParaRPr lang="en-US" dirty="0"/>
                    </a:p>
                  </a:txBody>
                  <a:tcPr/>
                </a:tc>
                <a:tc>
                  <a:txBody>
                    <a:bodyPr/>
                    <a:lstStyle/>
                    <a:p>
                      <a:r>
                        <a:rPr lang="en-US" dirty="0"/>
                        <a:t>CCI&amp;E, DEDO,</a:t>
                      </a:r>
                    </a:p>
                    <a:p>
                      <a:r>
                        <a:rPr lang="en-US" baseline="0" dirty="0"/>
                        <a:t>Registrar of Joint Stock Companies and Firms etc.</a:t>
                      </a:r>
                      <a:endParaRPr lang="en-US" dirty="0"/>
                    </a:p>
                  </a:txBody>
                  <a:tcPr/>
                </a:tc>
                <a:extLst>
                  <a:ext uri="{0D108BD9-81ED-4DB2-BD59-A6C34878D82A}">
                    <a16:rowId xmlns:a16="http://schemas.microsoft.com/office/drawing/2014/main" val="10002"/>
                  </a:ext>
                </a:extLst>
              </a:tr>
              <a:tr h="1151381">
                <a:tc>
                  <a:txBody>
                    <a:bodyPr/>
                    <a:lstStyle/>
                    <a:p>
                      <a:r>
                        <a:rPr lang="en-US" dirty="0"/>
                        <a:t>National Board of</a:t>
                      </a:r>
                      <a:r>
                        <a:rPr lang="en-US" baseline="0" dirty="0"/>
                        <a:t> Revenue</a:t>
                      </a:r>
                      <a:endParaRPr lang="en-US" dirty="0"/>
                    </a:p>
                  </a:txBody>
                  <a:tcPr/>
                </a:tc>
                <a:tc>
                  <a:txBody>
                    <a:bodyPr/>
                    <a:lstStyle/>
                    <a:p>
                      <a:r>
                        <a:rPr lang="en-US" dirty="0"/>
                        <a:t>Bond Rules,</a:t>
                      </a:r>
                    </a:p>
                    <a:p>
                      <a:r>
                        <a:rPr lang="en-US" dirty="0"/>
                        <a:t>Baggage</a:t>
                      </a:r>
                      <a:r>
                        <a:rPr lang="en-US" baseline="0" dirty="0"/>
                        <a:t> Rules,</a:t>
                      </a:r>
                    </a:p>
                    <a:p>
                      <a:r>
                        <a:rPr lang="en-US" baseline="0" dirty="0"/>
                        <a:t>Tax, VAT, AIT etc</a:t>
                      </a:r>
                      <a:endParaRPr lang="en-US" dirty="0"/>
                    </a:p>
                  </a:txBody>
                  <a:tcPr/>
                </a:tc>
                <a:tc>
                  <a:txBody>
                    <a:bodyPr/>
                    <a:lstStyle/>
                    <a:p>
                      <a:r>
                        <a:rPr lang="en-US" dirty="0"/>
                        <a:t>Different</a:t>
                      </a:r>
                      <a:r>
                        <a:rPr lang="en-US" baseline="0" dirty="0"/>
                        <a:t> taxes </a:t>
                      </a:r>
                      <a:endParaRPr lang="en-US" dirty="0"/>
                    </a:p>
                  </a:txBody>
                  <a:tcPr/>
                </a:tc>
                <a:tc>
                  <a:txBody>
                    <a:bodyPr/>
                    <a:lstStyle/>
                    <a:p>
                      <a:r>
                        <a:rPr lang="en-US" dirty="0"/>
                        <a:t>Bangladesh Customs,</a:t>
                      </a:r>
                    </a:p>
                    <a:p>
                      <a:r>
                        <a:rPr lang="en-US" sz="1800" b="0" i="0" u="sng" kern="1200" dirty="0">
                          <a:solidFill>
                            <a:schemeClr val="dk1"/>
                          </a:solidFill>
                          <a:latin typeface="+mn-lt"/>
                          <a:ea typeface="+mn-ea"/>
                          <a:cs typeface="+mn-cs"/>
                        </a:rPr>
                        <a:t>Bond Commissionerate</a:t>
                      </a:r>
                      <a:r>
                        <a:rPr lang="en-US" dirty="0"/>
                        <a:t>, DEDO etc.</a:t>
                      </a:r>
                    </a:p>
                  </a:txBody>
                  <a:tcPr/>
                </a:tc>
                <a:extLst>
                  <a:ext uri="{0D108BD9-81ED-4DB2-BD59-A6C34878D82A}">
                    <a16:rowId xmlns:a16="http://schemas.microsoft.com/office/drawing/2014/main" val="10003"/>
                  </a:ext>
                </a:extLst>
              </a:tr>
              <a:tr h="885678">
                <a:tc>
                  <a:txBody>
                    <a:bodyPr/>
                    <a:lstStyle/>
                    <a:p>
                      <a:r>
                        <a:rPr lang="en-US" dirty="0"/>
                        <a:t>Bangladesh Bank</a:t>
                      </a:r>
                    </a:p>
                  </a:txBody>
                  <a:tcPr/>
                </a:tc>
                <a:tc>
                  <a:txBody>
                    <a:bodyPr/>
                    <a:lstStyle/>
                    <a:p>
                      <a:r>
                        <a:rPr lang="en-US" dirty="0"/>
                        <a:t>GEFT, circular/circular</a:t>
                      </a:r>
                      <a:r>
                        <a:rPr lang="en-US" baseline="0" dirty="0"/>
                        <a:t> letter, etc.</a:t>
                      </a:r>
                      <a:endParaRPr lang="en-US" dirty="0"/>
                    </a:p>
                  </a:txBody>
                  <a:tcPr/>
                </a:tc>
                <a:tc>
                  <a:txBody>
                    <a:bodyPr/>
                    <a:lstStyle/>
                    <a:p>
                      <a:r>
                        <a:rPr lang="en-US" dirty="0"/>
                        <a:t>Foreign</a:t>
                      </a:r>
                      <a:r>
                        <a:rPr lang="en-US" baseline="0" dirty="0"/>
                        <a:t>/Local Payment and Finance</a:t>
                      </a:r>
                      <a:endParaRPr lang="en-US" dirty="0"/>
                    </a:p>
                  </a:txBody>
                  <a:tcPr/>
                </a:tc>
                <a:tc>
                  <a:txBody>
                    <a:bodyPr/>
                    <a:lstStyle/>
                    <a:p>
                      <a:r>
                        <a:rPr lang="en-US" dirty="0"/>
                        <a:t>AD Banks</a:t>
                      </a: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22A0-B893-CD53-DB98-43249A3AB8F6}"/>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22A313CC-92C8-94BB-8E8D-9F79A41076CC}"/>
              </a:ext>
            </a:extLst>
          </p:cNvPr>
          <p:cNvPicPr>
            <a:picLocks noGrp="1" noChangeAspect="1"/>
          </p:cNvPicPr>
          <p:nvPr>
            <p:ph idx="1"/>
          </p:nvPr>
        </p:nvPicPr>
        <p:blipFill>
          <a:blip r:embed="rId2"/>
          <a:stretch>
            <a:fillRect/>
          </a:stretch>
        </p:blipFill>
        <p:spPr>
          <a:xfrm>
            <a:off x="683568" y="55033"/>
            <a:ext cx="7490791" cy="6802968"/>
          </a:xfrm>
        </p:spPr>
      </p:pic>
      <p:sp>
        <p:nvSpPr>
          <p:cNvPr id="4" name="Slide Number Placeholder 3">
            <a:extLst>
              <a:ext uri="{FF2B5EF4-FFF2-40B4-BE49-F238E27FC236}">
                <a16:creationId xmlns:a16="http://schemas.microsoft.com/office/drawing/2014/main" id="{0AA872CE-D219-3CF9-A356-237A0BC390E3}"/>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20</a:t>
            </a:fld>
            <a:endParaRPr lang="en-US"/>
          </a:p>
        </p:txBody>
      </p:sp>
      <p:sp>
        <p:nvSpPr>
          <p:cNvPr id="7" name="TextBox 6">
            <a:extLst>
              <a:ext uri="{FF2B5EF4-FFF2-40B4-BE49-F238E27FC236}">
                <a16:creationId xmlns:a16="http://schemas.microsoft.com/office/drawing/2014/main" id="{20B3D999-247C-1137-B41B-AA23553B3A51}"/>
              </a:ext>
            </a:extLst>
          </p:cNvPr>
          <p:cNvSpPr txBox="1"/>
          <p:nvPr/>
        </p:nvSpPr>
        <p:spPr>
          <a:xfrm>
            <a:off x="3995936" y="1700808"/>
            <a:ext cx="3456384" cy="584775"/>
          </a:xfrm>
          <a:prstGeom prst="rect">
            <a:avLst/>
          </a:prstGeom>
          <a:noFill/>
        </p:spPr>
        <p:txBody>
          <a:bodyPr wrap="square" rtlCol="0">
            <a:spAutoFit/>
          </a:bodyPr>
          <a:lstStyle/>
          <a:p>
            <a:r>
              <a:rPr lang="en-US" sz="3200" b="1" dirty="0"/>
              <a:t>Cash LC Margin</a:t>
            </a:r>
          </a:p>
        </p:txBody>
      </p:sp>
    </p:spTree>
    <p:extLst>
      <p:ext uri="{BB962C8B-B14F-4D97-AF65-F5344CB8AC3E}">
        <p14:creationId xmlns:p14="http://schemas.microsoft.com/office/powerpoint/2010/main" val="967070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Cash LC Margin</a:t>
            </a:r>
          </a:p>
        </p:txBody>
      </p:sp>
      <p:pic>
        <p:nvPicPr>
          <p:cNvPr id="4099" name="Picture 3"/>
          <p:cNvPicPr>
            <a:picLocks noGrp="1" noChangeAspect="1" noChangeArrowheads="1"/>
          </p:cNvPicPr>
          <p:nvPr>
            <p:ph idx="1"/>
          </p:nvPr>
        </p:nvPicPr>
        <p:blipFill>
          <a:blip r:embed="rId2"/>
          <a:srcRect l="29165" t="42091" r="27271" b="36022"/>
          <a:stretch>
            <a:fillRect/>
          </a:stretch>
        </p:blipFill>
        <p:spPr bwMode="auto">
          <a:xfrm>
            <a:off x="533400" y="1676399"/>
            <a:ext cx="7924800" cy="2992968"/>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D5DA24E5-0FCE-B8FF-ACA8-AA3FB942435D}"/>
              </a:ext>
            </a:extLst>
          </p:cNvPr>
          <p:cNvPicPr>
            <a:picLocks noChangeAspect="1" noChangeArrowheads="1"/>
          </p:cNvPicPr>
          <p:nvPr/>
        </p:nvPicPr>
        <p:blipFill>
          <a:blip r:embed="rId3"/>
          <a:srcRect l="24318" t="63978" r="26260" b="29288"/>
          <a:stretch>
            <a:fillRect/>
          </a:stretch>
        </p:blipFill>
        <p:spPr bwMode="auto">
          <a:xfrm>
            <a:off x="228600" y="4828252"/>
            <a:ext cx="8229600" cy="97701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Allowable Bank Charges</a:t>
            </a:r>
          </a:p>
        </p:txBody>
      </p:sp>
      <p:pic>
        <p:nvPicPr>
          <p:cNvPr id="1026" name="Picture 2"/>
          <p:cNvPicPr>
            <a:picLocks noGrp="1" noChangeAspect="1" noChangeArrowheads="1"/>
          </p:cNvPicPr>
          <p:nvPr>
            <p:ph idx="1"/>
          </p:nvPr>
        </p:nvPicPr>
        <p:blipFill rotWithShape="1">
          <a:blip r:embed="rId2"/>
          <a:srcRect l="28219" t="18520" r="27271" b="4033"/>
          <a:stretch/>
        </p:blipFill>
        <p:spPr bwMode="auto">
          <a:xfrm>
            <a:off x="838200" y="1412776"/>
            <a:ext cx="7467600" cy="5105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31059" t="13469" r="29165" b="7401"/>
          <a:stretch>
            <a:fillRect/>
          </a:stretch>
        </p:blipFill>
        <p:spPr bwMode="auto">
          <a:xfrm>
            <a:off x="838200" y="228600"/>
            <a:ext cx="7543800" cy="6248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1"/>
          <p:cNvSpPr>
            <a:spLocks noGrp="1" noChangeArrowheads="1"/>
          </p:cNvSpPr>
          <p:nvPr>
            <p:ph type="sldNum" sz="quarter" idx="12"/>
          </p:nvPr>
        </p:nvSpPr>
        <p:spPr/>
        <p:txBody>
          <a:bodyPr>
            <a:normAutofit fontScale="85000" lnSpcReduction="20000"/>
          </a:bodyPr>
          <a:lstStyle/>
          <a:p>
            <a:pPr>
              <a:defRPr/>
            </a:pPr>
            <a:fld id="{9358259D-B904-4647-AB15-EA41CE579C88}" type="slidenum">
              <a:rPr lang="en-US"/>
              <a:pPr>
                <a:defRPr/>
              </a:pPr>
              <a:t>24</a:t>
            </a:fld>
            <a:endParaRPr lang="en-US"/>
          </a:p>
        </p:txBody>
      </p:sp>
      <p:sp>
        <p:nvSpPr>
          <p:cNvPr id="47108" name="Rectangle 2"/>
          <p:cNvSpPr>
            <a:spLocks noGrp="1"/>
          </p:cNvSpPr>
          <p:nvPr>
            <p:ph type="title" idx="4294967295"/>
          </p:nvPr>
        </p:nvSpPr>
        <p:spPr>
          <a:xfrm>
            <a:off x="609600" y="404664"/>
            <a:ext cx="8153400" cy="576064"/>
          </a:xfrm>
        </p:spPr>
        <p:style>
          <a:lnRef idx="2">
            <a:schemeClr val="accent3"/>
          </a:lnRef>
          <a:fillRef idx="1">
            <a:schemeClr val="lt1"/>
          </a:fillRef>
          <a:effectRef idx="0">
            <a:schemeClr val="accent3"/>
          </a:effectRef>
          <a:fontRef idx="minor">
            <a:schemeClr val="dk1"/>
          </a:fontRef>
        </p:style>
        <p:txBody>
          <a:bodyPr/>
          <a:lstStyle/>
          <a:p>
            <a:pPr algn="ctr" eaLnBrk="1" hangingPunct="1"/>
            <a:br>
              <a:rPr lang="en-US" sz="3200" dirty="0">
                <a:latin typeface="Calibri" pitchFamily="34" charset="0"/>
              </a:rPr>
            </a:br>
            <a:r>
              <a:rPr lang="en-US" sz="3200" dirty="0">
                <a:latin typeface="Calibri" pitchFamily="34" charset="0"/>
              </a:rPr>
              <a:t> Short Term Foreign Currency Loan for Import</a:t>
            </a:r>
          </a:p>
        </p:txBody>
      </p:sp>
      <p:sp>
        <p:nvSpPr>
          <p:cNvPr id="47109" name="Rectangle 3"/>
          <p:cNvSpPr>
            <a:spLocks noGrp="1"/>
          </p:cNvSpPr>
          <p:nvPr>
            <p:ph type="body" idx="4294967295"/>
          </p:nvPr>
        </p:nvSpPr>
        <p:spPr/>
        <p:txBody>
          <a:bodyPr/>
          <a:lstStyle/>
          <a:p>
            <a:pPr algn="ctr" eaLnBrk="1" hangingPunct="1">
              <a:buFont typeface="Arial" charset="0"/>
              <a:buNone/>
            </a:pPr>
            <a:r>
              <a:rPr lang="en-US" sz="3200" dirty="0">
                <a:latin typeface="Calibri" pitchFamily="34" charset="0"/>
              </a:rPr>
              <a:t>Supplier’s and Buyer’s Credit</a:t>
            </a:r>
            <a:r>
              <a:rPr lang="en-US" dirty="0">
                <a:latin typeface="Calibri" pitchFamily="34" charset="0"/>
              </a:rPr>
              <a:t>  </a:t>
            </a:r>
          </a:p>
          <a:p>
            <a:pPr algn="just" eaLnBrk="1" hangingPunct="1">
              <a:buFont typeface="Arial" charset="0"/>
              <a:buNone/>
            </a:pPr>
            <a:r>
              <a:rPr lang="en-US" dirty="0">
                <a:latin typeface="Calibri" pitchFamily="34" charset="0"/>
              </a:rPr>
              <a:t>	</a:t>
            </a:r>
            <a:r>
              <a:rPr lang="en-US" sz="2400" dirty="0">
                <a:latin typeface="Calibri" pitchFamily="34" charset="0"/>
              </a:rPr>
              <a:t>Suppliers’ credit and Buyers’ credits from foreign banks and financial institutions arranged through designated ADs of the importers in Bangladesh may be obtained subject to overall interest cost not exceeding SOFR + 3.5% per annum. </a:t>
            </a:r>
          </a:p>
          <a:p>
            <a:pPr algn="just" eaLnBrk="1" hangingPunct="1">
              <a:buFont typeface="Arial" charset="0"/>
              <a:buNone/>
            </a:pPr>
            <a:endParaRPr lang="en-US" sz="2400" dirty="0">
              <a:latin typeface="Calibri" pitchFamily="34" charset="0"/>
            </a:endParaRPr>
          </a:p>
          <a:p>
            <a:pPr algn="just" eaLnBrk="1" hangingPunct="1">
              <a:buFont typeface="Arial" charset="0"/>
              <a:buNone/>
            </a:pPr>
            <a:r>
              <a:rPr lang="en-US" sz="2400" dirty="0">
                <a:latin typeface="Calibri" pitchFamily="34" charset="0"/>
              </a:rPr>
              <a:t>	NB: The long term (more than 1 year) import finance from foreign source in foreign currency is subject to approval of Bangladesh Investment Development Authority (BIDA).</a:t>
            </a:r>
          </a:p>
          <a:p>
            <a:pPr algn="just" eaLnBrk="1" hangingPunct="1">
              <a:buFont typeface="Arial" charset="0"/>
              <a:buNone/>
            </a:pPr>
            <a:endParaRPr lang="en-US" dirty="0">
              <a:latin typeface="Calibri" pitchFamily="34" charset="0"/>
            </a:endParaRPr>
          </a:p>
          <a:p>
            <a:pPr eaLnBrk="1" hangingPunct="1"/>
            <a:endParaRPr lang="en-US"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868362"/>
          </a:xfrm>
        </p:spPr>
        <p:style>
          <a:lnRef idx="2">
            <a:schemeClr val="accent3"/>
          </a:lnRef>
          <a:fillRef idx="1">
            <a:schemeClr val="lt1"/>
          </a:fillRef>
          <a:effectRef idx="0">
            <a:schemeClr val="accent3"/>
          </a:effectRef>
          <a:fontRef idx="minor">
            <a:schemeClr val="dk1"/>
          </a:fontRef>
        </p:style>
        <p:txBody>
          <a:bodyPr/>
          <a:lstStyle/>
          <a:p>
            <a:pPr algn="ctr" eaLnBrk="1" hangingPunct="1"/>
            <a:r>
              <a:rPr lang="en-US" sz="3200" b="1" u="sng" dirty="0"/>
              <a:t>Risk Management- Import</a:t>
            </a:r>
          </a:p>
        </p:txBody>
      </p:sp>
      <p:sp>
        <p:nvSpPr>
          <p:cNvPr id="3" name="Content Placeholder 2"/>
          <p:cNvSpPr>
            <a:spLocks noGrp="1"/>
          </p:cNvSpPr>
          <p:nvPr>
            <p:ph idx="1"/>
          </p:nvPr>
        </p:nvSpPr>
        <p:spPr>
          <a:xfrm>
            <a:off x="457200" y="1066800"/>
            <a:ext cx="8229600" cy="5059363"/>
          </a:xfrm>
        </p:spPr>
        <p:style>
          <a:lnRef idx="2">
            <a:schemeClr val="accent3"/>
          </a:lnRef>
          <a:fillRef idx="1">
            <a:schemeClr val="lt1"/>
          </a:fillRef>
          <a:effectRef idx="0">
            <a:schemeClr val="accent3"/>
          </a:effectRef>
          <a:fontRef idx="minor">
            <a:schemeClr val="dk1"/>
          </a:fontRef>
        </p:style>
        <p:txBody>
          <a:bodyPr rtlCol="0">
            <a:normAutofit/>
          </a:bodyPr>
          <a:lstStyle/>
          <a:p>
            <a:pPr eaLnBrk="1" fontAlgn="auto" hangingPunct="1">
              <a:spcAft>
                <a:spcPts val="0"/>
              </a:spcAft>
              <a:buFont typeface="Arial" pitchFamily="34" charset="0"/>
              <a:buChar char="•"/>
              <a:defRPr/>
            </a:pPr>
            <a:r>
              <a:rPr lang="en-US" sz="2800" b="1" dirty="0"/>
              <a:t>Dealing with known customers only- </a:t>
            </a:r>
            <a:r>
              <a:rPr lang="en-US" sz="2800" i="1" dirty="0"/>
              <a:t>ADs must ensure that they deal only with known customers having a place of business in Bangladesh and can be traced easily.</a:t>
            </a:r>
          </a:p>
          <a:p>
            <a:pPr algn="just" eaLnBrk="1" fontAlgn="auto" hangingPunct="1">
              <a:spcAft>
                <a:spcPts val="0"/>
              </a:spcAft>
              <a:buFont typeface="Arial" pitchFamily="34" charset="0"/>
              <a:buNone/>
              <a:defRPr/>
            </a:pPr>
            <a:r>
              <a:rPr lang="en-US" sz="2800" i="1" dirty="0"/>
              <a:t>	ADs should establish LCs against specific authorization only on behalf of their own  customers who maintain accounts with them and known to be participating in the trade </a:t>
            </a:r>
          </a:p>
          <a:p>
            <a:pPr algn="just" eaLnBrk="1" fontAlgn="auto" hangingPunct="1">
              <a:spcAft>
                <a:spcPts val="0"/>
              </a:spcAft>
              <a:buFont typeface="Arial" pitchFamily="34" charset="0"/>
              <a:buChar char="•"/>
              <a:defRPr/>
            </a:pPr>
            <a:r>
              <a:rPr lang="en-US" sz="2800" b="1" dirty="0"/>
              <a:t>Registration of customer-IRC</a:t>
            </a:r>
            <a:r>
              <a:rPr lang="en-US" sz="2800" dirty="0"/>
              <a:t>, -</a:t>
            </a:r>
            <a:r>
              <a:rPr lang="en-US" sz="2800" i="1" dirty="0"/>
              <a:t>No person is entitled to import unless that is registered with the CCI&amp;E or exempted from the provision.</a:t>
            </a:r>
          </a:p>
          <a:p>
            <a:pPr algn="just" eaLnBrk="1" fontAlgn="auto" hangingPunct="1">
              <a:spcAft>
                <a:spcPts val="0"/>
              </a:spcAft>
              <a:buFont typeface="Arial" pitchFamily="34" charset="0"/>
              <a:buNone/>
              <a:defRPr/>
            </a:pPr>
            <a:endParaRPr lang="en-US" i="1" dirty="0"/>
          </a:p>
          <a:p>
            <a:pPr algn="just" eaLnBrk="1" fontAlgn="auto" hangingPunct="1">
              <a:spcAft>
                <a:spcPts val="0"/>
              </a:spcAft>
              <a:buFont typeface="Arial" pitchFamily="34" charset="0"/>
              <a:buNone/>
              <a:defRPr/>
            </a:pPr>
            <a:endParaRPr lang="en-US" i="1"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25</a:t>
            </a:fld>
            <a:endParaRPr lang="en-US"/>
          </a:p>
        </p:txBody>
      </p:sp>
    </p:spTree>
    <p:extLst>
      <p:ext uri="{BB962C8B-B14F-4D97-AF65-F5344CB8AC3E}">
        <p14:creationId xmlns:p14="http://schemas.microsoft.com/office/powerpoint/2010/main" val="357098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eaLnBrk="1" hangingPunct="1"/>
            <a:r>
              <a:rPr lang="en-US" sz="3200" b="1" u="sng" dirty="0"/>
              <a:t>Risk Management- Import</a:t>
            </a:r>
            <a:endParaRPr lang="en-US" sz="3200" dirty="0"/>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rtlCol="0">
            <a:normAutofit lnSpcReduction="10000"/>
          </a:bodyPr>
          <a:lstStyle/>
          <a:p>
            <a:pPr eaLnBrk="1" fontAlgn="auto" hangingPunct="1">
              <a:spcAft>
                <a:spcPts val="0"/>
              </a:spcAft>
              <a:buFont typeface="Arial" pitchFamily="34" charset="0"/>
              <a:buChar char="•"/>
              <a:defRPr/>
            </a:pPr>
            <a:r>
              <a:rPr lang="en-US" dirty="0"/>
              <a:t>LC to be opened against Firm Contract Only</a:t>
            </a:r>
          </a:p>
          <a:p>
            <a:pPr eaLnBrk="1" fontAlgn="auto" hangingPunct="1">
              <a:spcAft>
                <a:spcPts val="0"/>
              </a:spcAft>
              <a:buFont typeface="Arial" pitchFamily="34" charset="0"/>
              <a:buChar char="•"/>
              <a:defRPr/>
            </a:pPr>
            <a:r>
              <a:rPr lang="en-US" b="1" dirty="0"/>
              <a:t>Terms on which LCs may be opened</a:t>
            </a:r>
          </a:p>
          <a:p>
            <a:pPr algn="just" eaLnBrk="1" fontAlgn="auto" hangingPunct="1">
              <a:spcAft>
                <a:spcPts val="0"/>
              </a:spcAft>
              <a:buFont typeface="Arial" pitchFamily="34" charset="0"/>
              <a:buNone/>
              <a:defRPr/>
            </a:pPr>
            <a:r>
              <a:rPr lang="en-US" i="1" dirty="0"/>
              <a:t>	All LCs and similar undertakings covering import into Bangladesh must be documentary LCs and should provide for payment to be made against full set of onboard (shipped) bill of lading, air way bill, etc. showing </a:t>
            </a:r>
            <a:r>
              <a:rPr lang="en-US" i="1" dirty="0" err="1"/>
              <a:t>despatch</a:t>
            </a:r>
            <a:r>
              <a:rPr lang="en-US" i="1" dirty="0"/>
              <a:t> of goods covered by the credit to a destination in Bangladesh. </a:t>
            </a:r>
          </a:p>
          <a:p>
            <a:pPr eaLnBrk="1" fontAlgn="auto" hangingPunct="1">
              <a:spcAft>
                <a:spcPts val="0"/>
              </a:spcAft>
              <a:buFont typeface="Arial" pitchFamily="34" charset="0"/>
              <a:buChar char="•"/>
              <a:defRPr/>
            </a:pPr>
            <a:r>
              <a:rPr lang="en-US" dirty="0"/>
              <a:t>Special Instructions for import through land port</a:t>
            </a:r>
          </a:p>
          <a:p>
            <a:pPr eaLnBrk="1" fontAlgn="auto" hangingPunct="1">
              <a:spcAft>
                <a:spcPts val="0"/>
              </a:spcAft>
              <a:buFont typeface="Arial" pitchFamily="34" charset="0"/>
              <a:buNone/>
              <a:defRPr/>
            </a:pPr>
            <a:r>
              <a:rPr lang="en-US" dirty="0"/>
              <a:t>	(Para 21, Chapter 7)</a:t>
            </a:r>
          </a:p>
          <a:p>
            <a:pPr algn="just" eaLnBrk="1" fontAlgn="auto" hangingPunct="1">
              <a:spcAft>
                <a:spcPts val="0"/>
              </a:spcAft>
              <a:buFont typeface="Arial" pitchFamily="34" charset="0"/>
              <a:buNone/>
              <a:defRPr/>
            </a:pPr>
            <a:endParaRPr lang="en-US" i="1" dirty="0"/>
          </a:p>
          <a:p>
            <a:pPr eaLnBrk="1" fontAlgn="auto" hangingPunct="1">
              <a:spcAft>
                <a:spcPts val="0"/>
              </a:spcAft>
              <a:buFont typeface="Arial" pitchFamily="34" charset="0"/>
              <a:buNone/>
              <a:defRPr/>
            </a:pPr>
            <a:endParaRPr lang="en-US" b="1" dirty="0"/>
          </a:p>
          <a:p>
            <a:pPr eaLnBrk="1" fontAlgn="auto" hangingPunct="1">
              <a:spcAft>
                <a:spcPts val="0"/>
              </a:spcAft>
              <a:buFont typeface="Arial" pitchFamily="34" charset="0"/>
              <a:buNone/>
              <a:defRPr/>
            </a:pPr>
            <a:endParaRPr lang="en-US" b="1" dirty="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26</a:t>
            </a:fld>
            <a:endParaRPr lang="en-US"/>
          </a:p>
        </p:txBody>
      </p:sp>
    </p:spTree>
    <p:extLst>
      <p:ext uri="{BB962C8B-B14F-4D97-AF65-F5344CB8AC3E}">
        <p14:creationId xmlns:p14="http://schemas.microsoft.com/office/powerpoint/2010/main" val="72670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eaLnBrk="1" hangingPunct="1"/>
            <a:r>
              <a:rPr lang="en-US" sz="3200" b="1" u="sng" dirty="0"/>
              <a:t>Risk Management- Import</a:t>
            </a:r>
            <a:endParaRPr lang="en-US" sz="3200" dirty="0"/>
          </a:p>
        </p:txBody>
      </p:sp>
      <p:sp>
        <p:nvSpPr>
          <p:cNvPr id="3" name="Content Placeholder 2"/>
          <p:cNvSpPr>
            <a:spLocks noGrp="1"/>
          </p:cNvSpPr>
          <p:nvPr>
            <p:ph idx="1"/>
          </p:nvPr>
        </p:nvSpPr>
        <p:spPr/>
        <p:txBody>
          <a:bodyPr rtlCol="0">
            <a:normAutofit/>
          </a:bodyPr>
          <a:lstStyle/>
          <a:p>
            <a:pPr algn="just"/>
            <a:r>
              <a:rPr lang="en-US" b="1" dirty="0"/>
              <a:t>Remittance against discrepant documents or documents received directly from the suppliers- </a:t>
            </a:r>
            <a:r>
              <a:rPr lang="en-US" dirty="0"/>
              <a:t>Payment to be made by ADs after the goods have been cleared from the customs, </a:t>
            </a:r>
            <a:r>
              <a:rPr lang="en-US" strike="sngStrike" dirty="0"/>
              <a:t>on the basis of the relative LCAF</a:t>
            </a:r>
            <a:r>
              <a:rPr lang="en-US" dirty="0"/>
              <a:t>, the authenticated copy of the customs bill of entry for consumption or customs certified invoice in the case of import by post/courier and the relative invoices. </a:t>
            </a:r>
          </a:p>
          <a:p>
            <a:pPr algn="just" eaLnBrk="1" fontAlgn="auto" hangingPunct="1">
              <a:spcAft>
                <a:spcPts val="0"/>
              </a:spcAft>
              <a:buFont typeface="Arial" pitchFamily="34" charset="0"/>
              <a:buChar char="•"/>
              <a:defRPr/>
            </a:pPr>
            <a:endParaRPr lang="en-US" b="1"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normAutofit fontScale="85000" lnSpcReduction="20000"/>
          </a:bodyPr>
          <a:lstStyle/>
          <a:p>
            <a:fld id="{873C17FF-C34F-428E-906E-79E776BFDFA5}" type="slidenum">
              <a:rPr lang="en-US"/>
              <a:pPr/>
              <a:t>28</a:t>
            </a:fld>
            <a:endParaRPr lang="en-US"/>
          </a:p>
        </p:txBody>
      </p:sp>
      <p:sp>
        <p:nvSpPr>
          <p:cNvPr id="708610" name="Rectangle 2"/>
          <p:cNvSpPr>
            <a:spLocks noGrp="1" noChangeArrowheads="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b="1" dirty="0"/>
              <a:t>Submission of Bill of Entry (BOE)-</a:t>
            </a:r>
            <a:endParaRPr lang="en-US" dirty="0"/>
          </a:p>
        </p:txBody>
      </p:sp>
      <p:sp>
        <p:nvSpPr>
          <p:cNvPr id="708611"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algn="just">
              <a:lnSpc>
                <a:spcPct val="90000"/>
              </a:lnSpc>
              <a:buFont typeface="Wingdings" pitchFamily="2" charset="2"/>
              <a:buNone/>
            </a:pPr>
            <a:r>
              <a:rPr lang="en-US" b="1" dirty="0"/>
              <a:t>	</a:t>
            </a:r>
            <a:r>
              <a:rPr lang="en-US" sz="2400" b="1" dirty="0"/>
              <a:t>Submission of Bill of Entry (BOE)- In </a:t>
            </a:r>
            <a:r>
              <a:rPr lang="en-US" sz="2400" dirty="0"/>
              <a:t>all cases of remittances for import into Bangladesh, the importer must submit within 4 months from the dates of remittances the relevant authenticated copy of the customs bill of entry.</a:t>
            </a:r>
          </a:p>
          <a:p>
            <a:pPr algn="just">
              <a:lnSpc>
                <a:spcPct val="90000"/>
              </a:lnSpc>
              <a:buFont typeface="Wingdings" pitchFamily="2" charset="2"/>
              <a:buNone/>
            </a:pPr>
            <a:r>
              <a:rPr lang="en-US" sz="2400" dirty="0"/>
              <a:t>	BB is prepared to consider applications for extension of the time limit beyond 4 months in case of genuine difficulties such as delay in arrival of the ship or difficulties in clearing the goods already landed at port in Bangladesh, etc.  </a:t>
            </a:r>
          </a:p>
          <a:p>
            <a:pPr>
              <a:lnSpc>
                <a:spcPct val="90000"/>
              </a:lnSpc>
              <a:buFont typeface="Wingdings" pitchFamily="2" charset="2"/>
              <a:buNone/>
            </a:pPr>
            <a:endParaRPr lang="en-US" sz="2400" dirty="0"/>
          </a:p>
          <a:p>
            <a:pPr algn="just">
              <a:lnSpc>
                <a:spcPct val="90000"/>
              </a:lnSpc>
              <a:buFont typeface="Wingdings" pitchFamily="2" charset="2"/>
              <a:buNone/>
            </a:pPr>
            <a:r>
              <a:rPr lang="en-US" sz="2400" dirty="0"/>
              <a:t>	Banks will not open any LC (except USD 200 up to 31 Oct,2017) of any importer who has failed to submit BOE within the stipulated by without prior Bangladesh Bank permission.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4A94-EB52-E65B-E7AD-EFD430586277}"/>
              </a:ext>
            </a:extLst>
          </p:cNvPr>
          <p:cNvSpPr>
            <a:spLocks noGrp="1"/>
          </p:cNvSpPr>
          <p:nvPr>
            <p:ph type="title"/>
          </p:nvPr>
        </p:nvSpPr>
        <p:spPr/>
        <p:txBody>
          <a:bodyPr/>
          <a:lstStyle/>
          <a:p>
            <a:r>
              <a:rPr lang="en-US" dirty="0"/>
              <a:t>Back to back (BTB) import LCs</a:t>
            </a:r>
          </a:p>
        </p:txBody>
      </p:sp>
      <p:sp>
        <p:nvSpPr>
          <p:cNvPr id="3" name="Content Placeholder 2">
            <a:extLst>
              <a:ext uri="{FF2B5EF4-FFF2-40B4-BE49-F238E27FC236}">
                <a16:creationId xmlns:a16="http://schemas.microsoft.com/office/drawing/2014/main" id="{9980DE0E-2EED-9665-6DF2-732E991AD864}"/>
              </a:ext>
            </a:extLst>
          </p:cNvPr>
          <p:cNvSpPr>
            <a:spLocks noGrp="1"/>
          </p:cNvSpPr>
          <p:nvPr>
            <p:ph idx="1"/>
          </p:nvPr>
        </p:nvSpPr>
        <p:spPr/>
        <p:txBody>
          <a:bodyPr/>
          <a:lstStyle/>
          <a:p>
            <a:r>
              <a:rPr lang="en-US" dirty="0"/>
              <a:t>The ADs may open back to back (BTB) import LCs against export LCs received by export oriented industrial units operating under the bonded warehouse system, subject to observance of domestic value addition requirement (stated in terms of permissible limit of value of imported inputs as percentage of FOB export value of output) prescribed by the Ministry of Commerce from time to time.</a:t>
            </a:r>
          </a:p>
          <a:p>
            <a:r>
              <a:rPr lang="en-US" dirty="0"/>
              <a:t>Time: 180 days</a:t>
            </a:r>
          </a:p>
        </p:txBody>
      </p:sp>
      <p:sp>
        <p:nvSpPr>
          <p:cNvPr id="4" name="Slide Number Placeholder 3">
            <a:extLst>
              <a:ext uri="{FF2B5EF4-FFF2-40B4-BE49-F238E27FC236}">
                <a16:creationId xmlns:a16="http://schemas.microsoft.com/office/drawing/2014/main" id="{95DDF27F-0490-0A07-692C-903B9A753BE0}"/>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29</a:t>
            </a:fld>
            <a:endParaRPr lang="en-US"/>
          </a:p>
        </p:txBody>
      </p:sp>
    </p:spTree>
    <p:extLst>
      <p:ext uri="{BB962C8B-B14F-4D97-AF65-F5344CB8AC3E}">
        <p14:creationId xmlns:p14="http://schemas.microsoft.com/office/powerpoint/2010/main" val="326887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759B18-F689-D761-642B-C20028A2BA86}"/>
              </a:ext>
            </a:extLst>
          </p:cNvPr>
          <p:cNvSpPr>
            <a:spLocks noGrp="1"/>
          </p:cNvSpPr>
          <p:nvPr>
            <p:ph type="body" idx="1"/>
          </p:nvPr>
        </p:nvSpPr>
        <p:spPr/>
        <p:txBody>
          <a:bodyPr/>
          <a:lstStyle/>
          <a:p>
            <a:r>
              <a:rPr lang="en-US" dirty="0"/>
              <a:t>GFET Vol. 1(20 chapters, no hard copy of reporting to BB)</a:t>
            </a:r>
          </a:p>
          <a:p>
            <a:r>
              <a:rPr lang="en-US" dirty="0"/>
              <a:t>GFET Vol. 2 (Reporting format to BB)</a:t>
            </a:r>
          </a:p>
        </p:txBody>
      </p:sp>
      <p:sp>
        <p:nvSpPr>
          <p:cNvPr id="3" name="Title 2">
            <a:extLst>
              <a:ext uri="{FF2B5EF4-FFF2-40B4-BE49-F238E27FC236}">
                <a16:creationId xmlns:a16="http://schemas.microsoft.com/office/drawing/2014/main" id="{0AE13285-57EF-5411-1D8D-F13A8D1E5EB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4A890F2-84EE-C9B7-1934-A50905F72096}"/>
              </a:ext>
            </a:extLst>
          </p:cNvPr>
          <p:cNvSpPr>
            <a:spLocks noGrp="1"/>
          </p:cNvSpPr>
          <p:nvPr>
            <p:ph type="sldNum" sz="quarter" idx="11"/>
          </p:nvPr>
        </p:nvSpPr>
        <p:spPr/>
        <p:txBody>
          <a:bodyPr/>
          <a:lstStyle/>
          <a:p>
            <a:pPr>
              <a:defRPr/>
            </a:pPr>
            <a:fld id="{1C33B9F0-E8F3-41B8-B2D6-663A16A0D92F}" type="slidenum">
              <a:rPr lang="en-US" smtClean="0"/>
              <a:pPr>
                <a:defRPr/>
              </a:pPr>
              <a:t>3</a:t>
            </a:fld>
            <a:endParaRPr lang="en-US" dirty="0"/>
          </a:p>
        </p:txBody>
      </p:sp>
    </p:spTree>
    <p:extLst>
      <p:ext uri="{BB962C8B-B14F-4D97-AF65-F5344CB8AC3E}">
        <p14:creationId xmlns:p14="http://schemas.microsoft.com/office/powerpoint/2010/main" val="2841701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53BE-A84B-A1BE-4A2F-EE5B5DAC3EFA}"/>
              </a:ext>
            </a:extLst>
          </p:cNvPr>
          <p:cNvSpPr>
            <a:spLocks noGrp="1"/>
          </p:cNvSpPr>
          <p:nvPr>
            <p:ph type="title"/>
          </p:nvPr>
        </p:nvSpPr>
        <p:spPr>
          <a:xfrm>
            <a:off x="609600" y="55033"/>
            <a:ext cx="8153400" cy="781679"/>
          </a:xfrm>
        </p:spPr>
        <p:txBody>
          <a:bodyPr/>
          <a:lstStyle/>
          <a:p>
            <a:r>
              <a:rPr lang="en-US" sz="3600" dirty="0"/>
              <a:t>Minimum Value Addition on RMG Sector</a:t>
            </a:r>
          </a:p>
        </p:txBody>
      </p:sp>
      <p:pic>
        <p:nvPicPr>
          <p:cNvPr id="6" name="Content Placeholder 5">
            <a:extLst>
              <a:ext uri="{FF2B5EF4-FFF2-40B4-BE49-F238E27FC236}">
                <a16:creationId xmlns:a16="http://schemas.microsoft.com/office/drawing/2014/main" id="{5ED9C2DD-51BE-A254-4F90-F5D95B7A14AD}"/>
              </a:ext>
            </a:extLst>
          </p:cNvPr>
          <p:cNvPicPr>
            <a:picLocks noGrp="1" noChangeAspect="1"/>
          </p:cNvPicPr>
          <p:nvPr>
            <p:ph idx="1"/>
          </p:nvPr>
        </p:nvPicPr>
        <p:blipFill>
          <a:blip r:embed="rId2"/>
          <a:stretch>
            <a:fillRect/>
          </a:stretch>
        </p:blipFill>
        <p:spPr>
          <a:xfrm>
            <a:off x="683568" y="1916832"/>
            <a:ext cx="7704856" cy="3071199"/>
          </a:xfrm>
        </p:spPr>
      </p:pic>
      <p:sp>
        <p:nvSpPr>
          <p:cNvPr id="4" name="Slide Number Placeholder 3">
            <a:extLst>
              <a:ext uri="{FF2B5EF4-FFF2-40B4-BE49-F238E27FC236}">
                <a16:creationId xmlns:a16="http://schemas.microsoft.com/office/drawing/2014/main" id="{DE19359C-FECE-8865-E83B-DF3796032834}"/>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30</a:t>
            </a:fld>
            <a:endParaRPr lang="en-US"/>
          </a:p>
        </p:txBody>
      </p:sp>
    </p:spTree>
    <p:extLst>
      <p:ext uri="{BB962C8B-B14F-4D97-AF65-F5344CB8AC3E}">
        <p14:creationId xmlns:p14="http://schemas.microsoft.com/office/powerpoint/2010/main" val="2763622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715A-7F0F-B3A2-16C4-815103715460}"/>
              </a:ext>
            </a:extLst>
          </p:cNvPr>
          <p:cNvSpPr>
            <a:spLocks noGrp="1"/>
          </p:cNvSpPr>
          <p:nvPr>
            <p:ph type="title"/>
          </p:nvPr>
        </p:nvSpPr>
        <p:spPr>
          <a:xfrm>
            <a:off x="609600" y="188640"/>
            <a:ext cx="8153400" cy="648072"/>
          </a:xfrm>
        </p:spPr>
        <p:txBody>
          <a:bodyPr/>
          <a:lstStyle/>
          <a:p>
            <a:pPr algn="ctr"/>
            <a:r>
              <a:rPr lang="en-US" dirty="0"/>
              <a:t>Inland back to back LCs</a:t>
            </a:r>
          </a:p>
        </p:txBody>
      </p:sp>
      <p:sp>
        <p:nvSpPr>
          <p:cNvPr id="3" name="Content Placeholder 2">
            <a:extLst>
              <a:ext uri="{FF2B5EF4-FFF2-40B4-BE49-F238E27FC236}">
                <a16:creationId xmlns:a16="http://schemas.microsoft.com/office/drawing/2014/main" id="{CF189AE6-B520-8A8A-9453-8B01CD82454A}"/>
              </a:ext>
            </a:extLst>
          </p:cNvPr>
          <p:cNvSpPr>
            <a:spLocks noGrp="1"/>
          </p:cNvSpPr>
          <p:nvPr>
            <p:ph idx="1"/>
          </p:nvPr>
        </p:nvSpPr>
        <p:spPr/>
        <p:txBody>
          <a:bodyPr/>
          <a:lstStyle/>
          <a:p>
            <a:r>
              <a:rPr lang="en-US" sz="2600" dirty="0"/>
              <a:t>Inland back to back LCs denominated in foreign exchange may be opened in favor of local manufacturer-cum- suppliers of inputs, against master export LCs received by export oriented manufacturing units operating under the bonded warehouse system, </a:t>
            </a:r>
            <a:r>
              <a:rPr lang="en-US" sz="2600" dirty="0" err="1"/>
              <a:t>upto</a:t>
            </a:r>
            <a:r>
              <a:rPr lang="en-US" sz="2600" dirty="0"/>
              <a:t> value limits applicable as per prescribed value addition requirement/</a:t>
            </a:r>
            <a:r>
              <a:rPr lang="en-US" sz="2600" dirty="0" err="1"/>
              <a:t>utilisation</a:t>
            </a:r>
            <a:r>
              <a:rPr lang="en-US" sz="2600" dirty="0"/>
              <a:t> permit.</a:t>
            </a:r>
          </a:p>
          <a:p>
            <a:r>
              <a:rPr lang="en-US" sz="2600" dirty="0"/>
              <a:t>BTB import LC against inland BTB LC : Back to back LC may in turn be opened for import of necessary inputs, against inland back to back LC in favor of a local manufacturer-cum-supplier operating under the bonded warehouse system.</a:t>
            </a:r>
          </a:p>
          <a:p>
            <a:endParaRPr lang="en-US" sz="2600" dirty="0"/>
          </a:p>
        </p:txBody>
      </p:sp>
      <p:sp>
        <p:nvSpPr>
          <p:cNvPr id="4" name="Slide Number Placeholder 3">
            <a:extLst>
              <a:ext uri="{FF2B5EF4-FFF2-40B4-BE49-F238E27FC236}">
                <a16:creationId xmlns:a16="http://schemas.microsoft.com/office/drawing/2014/main" id="{BF434A2D-21E4-231F-CCF3-1B0CF0B84734}"/>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31</a:t>
            </a:fld>
            <a:endParaRPr lang="en-US"/>
          </a:p>
        </p:txBody>
      </p:sp>
    </p:spTree>
    <p:extLst>
      <p:ext uri="{BB962C8B-B14F-4D97-AF65-F5344CB8AC3E}">
        <p14:creationId xmlns:p14="http://schemas.microsoft.com/office/powerpoint/2010/main" val="753530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F38F-AE63-0AB8-2345-BD5C59127283}"/>
              </a:ext>
            </a:extLst>
          </p:cNvPr>
          <p:cNvSpPr>
            <a:spLocks noGrp="1"/>
          </p:cNvSpPr>
          <p:nvPr>
            <p:ph type="title"/>
          </p:nvPr>
        </p:nvSpPr>
        <p:spPr/>
        <p:txBody>
          <a:bodyPr/>
          <a:lstStyle/>
          <a:p>
            <a:pPr algn="ctr"/>
            <a:r>
              <a:rPr lang="en-US" sz="3200" b="1" dirty="0"/>
              <a:t>Opening of LC in FC by exporters operating without bond </a:t>
            </a:r>
            <a:r>
              <a:rPr lang="en-US" sz="3200" b="1" dirty="0" err="1"/>
              <a:t>licence</a:t>
            </a:r>
            <a:r>
              <a:rPr lang="en-US" sz="3200" b="1" dirty="0"/>
              <a:t> and LC in local currency</a:t>
            </a:r>
          </a:p>
        </p:txBody>
      </p:sp>
      <p:sp>
        <p:nvSpPr>
          <p:cNvPr id="3" name="Content Placeholder 2">
            <a:extLst>
              <a:ext uri="{FF2B5EF4-FFF2-40B4-BE49-F238E27FC236}">
                <a16:creationId xmlns:a16="http://schemas.microsoft.com/office/drawing/2014/main" id="{F9B45B00-9164-AF33-3807-F73B8F037B75}"/>
              </a:ext>
            </a:extLst>
          </p:cNvPr>
          <p:cNvSpPr>
            <a:spLocks noGrp="1"/>
          </p:cNvSpPr>
          <p:nvPr>
            <p:ph idx="1"/>
          </p:nvPr>
        </p:nvSpPr>
        <p:spPr/>
        <p:txBody>
          <a:bodyPr/>
          <a:lstStyle/>
          <a:p>
            <a:r>
              <a:rPr lang="en-US" sz="2200" dirty="0"/>
              <a:t>As per decision of the National Board of Revenue, a manufacturer-cum-exporter operating without bonded warehouse </a:t>
            </a:r>
            <a:r>
              <a:rPr lang="en-US" sz="2200" dirty="0" err="1"/>
              <a:t>licence</a:t>
            </a:r>
            <a:r>
              <a:rPr lang="en-US" sz="2200" dirty="0"/>
              <a:t>, may open usance LC and sight LC (against advance receipts of export proceeds) denominated in foreign exchange </a:t>
            </a:r>
            <a:r>
              <a:rPr lang="en-US" sz="2200" dirty="0" err="1"/>
              <a:t>favouring</a:t>
            </a:r>
            <a:r>
              <a:rPr lang="en-US" sz="2200" dirty="0"/>
              <a:t> packaging industries, manufacturers of hanger and plastic goods operating under bonded warehouse </a:t>
            </a:r>
            <a:r>
              <a:rPr lang="en-US" sz="2200" dirty="0" err="1"/>
              <a:t>licence</a:t>
            </a:r>
            <a:r>
              <a:rPr lang="en-US" sz="2200" dirty="0"/>
              <a:t> against all types of export contracts (sales contract, purchase order, proforma invoice, etc.) received from abroad.</a:t>
            </a:r>
          </a:p>
          <a:p>
            <a:r>
              <a:rPr lang="en-US" sz="2200" dirty="0"/>
              <a:t>Hundred percent export oriented industries/direct exporters shall open and settle inland LC in foreign currency </a:t>
            </a:r>
            <a:r>
              <a:rPr lang="en-US" sz="2200" dirty="0" err="1"/>
              <a:t>favouring</a:t>
            </a:r>
            <a:r>
              <a:rPr lang="en-US" sz="2200" dirty="0"/>
              <a:t> </a:t>
            </a:r>
            <a:r>
              <a:rPr lang="en-US" sz="2200" dirty="0" err="1"/>
              <a:t>manufacurer</a:t>
            </a:r>
            <a:r>
              <a:rPr lang="en-US" sz="2200" dirty="0"/>
              <a:t>-cum-suppliers in the above cases only. For procuring inputs from local traders/suppliers, LC shall be opened in local currency only.</a:t>
            </a:r>
          </a:p>
        </p:txBody>
      </p:sp>
      <p:sp>
        <p:nvSpPr>
          <p:cNvPr id="4" name="Slide Number Placeholder 3">
            <a:extLst>
              <a:ext uri="{FF2B5EF4-FFF2-40B4-BE49-F238E27FC236}">
                <a16:creationId xmlns:a16="http://schemas.microsoft.com/office/drawing/2014/main" id="{3165AAAE-3230-10BF-10A3-36AA77F3E307}"/>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32</a:t>
            </a:fld>
            <a:endParaRPr lang="en-US"/>
          </a:p>
        </p:txBody>
      </p:sp>
    </p:spTree>
    <p:extLst>
      <p:ext uri="{BB962C8B-B14F-4D97-AF65-F5344CB8AC3E}">
        <p14:creationId xmlns:p14="http://schemas.microsoft.com/office/powerpoint/2010/main" val="2150684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43F9-0B68-FC39-E322-93297714F780}"/>
              </a:ext>
            </a:extLst>
          </p:cNvPr>
          <p:cNvSpPr>
            <a:spLocks noGrp="1"/>
          </p:cNvSpPr>
          <p:nvPr>
            <p:ph type="title"/>
          </p:nvPr>
        </p:nvSpPr>
        <p:spPr>
          <a:xfrm>
            <a:off x="581909" y="67733"/>
            <a:ext cx="8153400" cy="1024467"/>
          </a:xfrm>
        </p:spPr>
        <p:txBody>
          <a:bodyPr/>
          <a:lstStyle/>
          <a:p>
            <a:r>
              <a:rPr lang="en-US" dirty="0"/>
              <a:t>Payment settlement against BTB LCs</a:t>
            </a:r>
          </a:p>
        </p:txBody>
      </p:sp>
      <p:sp>
        <p:nvSpPr>
          <p:cNvPr id="3" name="Content Placeholder 2">
            <a:extLst>
              <a:ext uri="{FF2B5EF4-FFF2-40B4-BE49-F238E27FC236}">
                <a16:creationId xmlns:a16="http://schemas.microsoft.com/office/drawing/2014/main" id="{EE347A7E-1F68-D453-1A1C-9D5D3AFBF4A8}"/>
              </a:ext>
            </a:extLst>
          </p:cNvPr>
          <p:cNvSpPr>
            <a:spLocks noGrp="1"/>
          </p:cNvSpPr>
          <p:nvPr>
            <p:ph idx="1"/>
          </p:nvPr>
        </p:nvSpPr>
        <p:spPr/>
        <p:txBody>
          <a:bodyPr/>
          <a:lstStyle/>
          <a:p>
            <a:r>
              <a:rPr lang="en-US" sz="2000" dirty="0"/>
              <a:t>Payment shall be made at maturity, out of proceeds of the relative export repatriated in foreign exchange; the required foreign exchange will be set aside, out of the export proceeds, in a separate foreign currency account in the subsidiary ledger of the AD.</a:t>
            </a:r>
          </a:p>
          <a:p>
            <a:r>
              <a:rPr lang="en-US" sz="2000" dirty="0"/>
              <a:t>Usance bills against back to back import LCs should be settled at maturity even where for some reason export has not taken place, or where the export proceeds have not been </a:t>
            </a:r>
            <a:r>
              <a:rPr lang="en-US" sz="2000" dirty="0" err="1"/>
              <a:t>realised</a:t>
            </a:r>
            <a:r>
              <a:rPr lang="en-US" sz="2000" dirty="0"/>
              <a:t> or where the </a:t>
            </a:r>
            <a:r>
              <a:rPr lang="en-US" sz="2000" dirty="0" err="1"/>
              <a:t>realised</a:t>
            </a:r>
            <a:r>
              <a:rPr lang="en-US" sz="2000" dirty="0"/>
              <a:t> export proceeds net of value addition requirement is not adequate to cover the back to back import payment. In such cases post facto approval of Bangladesh Bank (FEOD, Head office or other offices of Bangladesh Bank) will have to be sought for within fifteen days of the following month of effecting the payment, explaining fully the circumstances of export failure or non-</a:t>
            </a:r>
            <a:r>
              <a:rPr lang="en-US" sz="2000" dirty="0" err="1"/>
              <a:t>realisation</a:t>
            </a:r>
            <a:r>
              <a:rPr lang="en-US" sz="2000" dirty="0"/>
              <a:t>/ short </a:t>
            </a:r>
            <a:r>
              <a:rPr lang="en-US" sz="2000" dirty="0" err="1"/>
              <a:t>realisation</a:t>
            </a:r>
            <a:r>
              <a:rPr lang="en-US" sz="2000" dirty="0"/>
              <a:t> of export proceeds, with relevant supporting documents. Cases of failure of export against the relative master LCs should also be reported to the NBR. </a:t>
            </a:r>
          </a:p>
        </p:txBody>
      </p:sp>
      <p:sp>
        <p:nvSpPr>
          <p:cNvPr id="4" name="Slide Number Placeholder 3">
            <a:extLst>
              <a:ext uri="{FF2B5EF4-FFF2-40B4-BE49-F238E27FC236}">
                <a16:creationId xmlns:a16="http://schemas.microsoft.com/office/drawing/2014/main" id="{949AE287-0E2E-DF9E-4981-36084497B8F1}"/>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33</a:t>
            </a:fld>
            <a:endParaRPr lang="en-US"/>
          </a:p>
        </p:txBody>
      </p:sp>
    </p:spTree>
    <p:extLst>
      <p:ext uri="{BB962C8B-B14F-4D97-AF65-F5344CB8AC3E}">
        <p14:creationId xmlns:p14="http://schemas.microsoft.com/office/powerpoint/2010/main" val="1679835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7932-B60A-13B8-54F5-DA8ABEF2F7EC}"/>
              </a:ext>
            </a:extLst>
          </p:cNvPr>
          <p:cNvSpPr>
            <a:spLocks noGrp="1"/>
          </p:cNvSpPr>
          <p:nvPr>
            <p:ph type="title"/>
          </p:nvPr>
        </p:nvSpPr>
        <p:spPr/>
        <p:txBody>
          <a:bodyPr/>
          <a:lstStyle/>
          <a:p>
            <a:r>
              <a:rPr lang="en-US" sz="2800" dirty="0"/>
              <a:t>Retention of foreign currency in single pool for back to back import payments under bonded warehouse system</a:t>
            </a:r>
          </a:p>
        </p:txBody>
      </p:sp>
      <p:sp>
        <p:nvSpPr>
          <p:cNvPr id="3" name="Content Placeholder 2">
            <a:extLst>
              <a:ext uri="{FF2B5EF4-FFF2-40B4-BE49-F238E27FC236}">
                <a16:creationId xmlns:a16="http://schemas.microsoft.com/office/drawing/2014/main" id="{456660DC-947E-C51B-025E-739421162179}"/>
              </a:ext>
            </a:extLst>
          </p:cNvPr>
          <p:cNvSpPr>
            <a:spLocks noGrp="1"/>
          </p:cNvSpPr>
          <p:nvPr>
            <p:ph idx="1"/>
          </p:nvPr>
        </p:nvSpPr>
        <p:spPr>
          <a:xfrm>
            <a:off x="612775" y="1411816"/>
            <a:ext cx="8153400" cy="5185535"/>
          </a:xfrm>
        </p:spPr>
        <p:txBody>
          <a:bodyPr/>
          <a:lstStyle/>
          <a:p>
            <a:pPr algn="just"/>
            <a:r>
              <a:rPr lang="en-US" sz="2400" dirty="0"/>
              <a:t>On encashment of export proceeds equivalent to the portion of value addition, residual portion of export proceeds against different export bills of the same export unit operating under bonded warehouse system may be maintained in foreign currency in a single pool by the ADs. </a:t>
            </a:r>
          </a:p>
          <a:p>
            <a:pPr algn="just"/>
            <a:r>
              <a:rPr lang="en-US" sz="2400" dirty="0"/>
              <a:t>Funds from this pool may be used for different back to back import payments of the same exporting unit on maturity basis to keep minimum involvement of AD's own fund under the exchange position as well as to keep exporter free from debt burden.</a:t>
            </a:r>
          </a:p>
          <a:p>
            <a:pPr algn="just"/>
            <a:r>
              <a:rPr lang="en-US" sz="1400" dirty="0"/>
              <a:t>The retention facility of the value added portion for 30 days is applicable, vide FE Circular Letter No. 32 of September 06, 2022, for exporters producing outputs against procurement of input contents under BBLCs as stipulated in paragraph 42(</a:t>
            </a:r>
            <a:r>
              <a:rPr lang="en-US" sz="1400" dirty="0" err="1"/>
              <a:t>i</a:t>
            </a:r>
            <a:r>
              <a:rPr lang="en-US" sz="1400" dirty="0"/>
              <a:t>), chapter 7 of GFET.</a:t>
            </a:r>
            <a:endParaRPr lang="en-US" sz="2400" dirty="0"/>
          </a:p>
        </p:txBody>
      </p:sp>
      <p:sp>
        <p:nvSpPr>
          <p:cNvPr id="4" name="Slide Number Placeholder 3">
            <a:extLst>
              <a:ext uri="{FF2B5EF4-FFF2-40B4-BE49-F238E27FC236}">
                <a16:creationId xmlns:a16="http://schemas.microsoft.com/office/drawing/2014/main" id="{A9A45AE1-C7B9-2000-4ED7-3F21E718D549}"/>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34</a:t>
            </a:fld>
            <a:endParaRPr lang="en-US"/>
          </a:p>
        </p:txBody>
      </p:sp>
    </p:spTree>
    <p:extLst>
      <p:ext uri="{BB962C8B-B14F-4D97-AF65-F5344CB8AC3E}">
        <p14:creationId xmlns:p14="http://schemas.microsoft.com/office/powerpoint/2010/main" val="1981284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9CAC7-3D35-A58C-F1AB-316A583EF83B}"/>
              </a:ext>
            </a:extLst>
          </p:cNvPr>
          <p:cNvSpPr>
            <a:spLocks noGrp="1"/>
          </p:cNvSpPr>
          <p:nvPr>
            <p:ph type="title"/>
          </p:nvPr>
        </p:nvSpPr>
        <p:spPr/>
        <p:txBody>
          <a:bodyPr/>
          <a:lstStyle/>
          <a:p>
            <a:pPr algn="ctr"/>
            <a:r>
              <a:rPr lang="en-US" sz="3200" dirty="0"/>
              <a:t>Payment of import bills (other than back to back) from direct and deemed export earnings</a:t>
            </a:r>
          </a:p>
        </p:txBody>
      </p:sp>
      <p:sp>
        <p:nvSpPr>
          <p:cNvPr id="3" name="Content Placeholder 2">
            <a:extLst>
              <a:ext uri="{FF2B5EF4-FFF2-40B4-BE49-F238E27FC236}">
                <a16:creationId xmlns:a16="http://schemas.microsoft.com/office/drawing/2014/main" id="{46B07E12-6669-6EEB-97AE-9D3F0B9B9ED6}"/>
              </a:ext>
            </a:extLst>
          </p:cNvPr>
          <p:cNvSpPr>
            <a:spLocks noGrp="1"/>
          </p:cNvSpPr>
          <p:nvPr>
            <p:ph idx="1"/>
          </p:nvPr>
        </p:nvSpPr>
        <p:spPr/>
        <p:txBody>
          <a:bodyPr/>
          <a:lstStyle/>
          <a:p>
            <a:pPr algn="just"/>
            <a:r>
              <a:rPr lang="en-US" sz="2000" dirty="0"/>
              <a:t>If import bills (other than back to back LC) fall due for payment within 30 (thirty) days from the date of receipt of export proceeds by the exporters/deemed exporters, the ADs may, on application by the manufacturers-cum-exporters retain such proceeds in foreign exchange for a maximum period of 30(thirty) days for making such import payments even it exceeds the allowable retention quota limit. </a:t>
            </a:r>
          </a:p>
          <a:p>
            <a:pPr algn="just"/>
            <a:r>
              <a:rPr lang="en-US" sz="2000" dirty="0"/>
              <a:t>However, export proceeds so retained (in excess of the usual retention quota entitlement) shall be </a:t>
            </a:r>
            <a:r>
              <a:rPr lang="en-US" sz="2000" dirty="0" err="1"/>
              <a:t>encashed</a:t>
            </a:r>
            <a:r>
              <a:rPr lang="en-US" sz="2000" dirty="0"/>
              <a:t> compulsorily in Taka if the same is not </a:t>
            </a:r>
            <a:r>
              <a:rPr lang="en-US" sz="2000" dirty="0" err="1"/>
              <a:t>utilised</a:t>
            </a:r>
            <a:r>
              <a:rPr lang="en-US" sz="2000" dirty="0"/>
              <a:t> for such import payment within 30(thirty) days from the date of receipt. To identify such transactions distinctly, ADs are required to maintain appropriate register and other necessary records. Furthermore, Head Office/Principal Office shall gather information of retention and </a:t>
            </a:r>
            <a:r>
              <a:rPr lang="en-US" sz="2000" dirty="0" err="1"/>
              <a:t>utilisation</a:t>
            </a:r>
            <a:r>
              <a:rPr lang="en-US" sz="2000" dirty="0"/>
              <a:t> of foreign currency as per Appendix 5/26 for each AD branch separately, shall prepare a consolidated statement as per Appendix-5/27 and submit the same to FEOD, Bangladesh Bank, Head Office on monthly basis.</a:t>
            </a:r>
          </a:p>
        </p:txBody>
      </p:sp>
      <p:sp>
        <p:nvSpPr>
          <p:cNvPr id="4" name="Slide Number Placeholder 3">
            <a:extLst>
              <a:ext uri="{FF2B5EF4-FFF2-40B4-BE49-F238E27FC236}">
                <a16:creationId xmlns:a16="http://schemas.microsoft.com/office/drawing/2014/main" id="{144654CA-390F-B47E-B232-453BFB6F1E56}"/>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35</a:t>
            </a:fld>
            <a:endParaRPr lang="en-US"/>
          </a:p>
        </p:txBody>
      </p:sp>
    </p:spTree>
    <p:extLst>
      <p:ext uri="{BB962C8B-B14F-4D97-AF65-F5344CB8AC3E}">
        <p14:creationId xmlns:p14="http://schemas.microsoft.com/office/powerpoint/2010/main" val="1135557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DA78-5366-AB6C-C2F2-2D06ED224E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8DBC93-CB8B-F26B-224F-2F2F9137EA74}"/>
              </a:ext>
            </a:extLst>
          </p:cNvPr>
          <p:cNvSpPr>
            <a:spLocks noGrp="1"/>
          </p:cNvSpPr>
          <p:nvPr>
            <p:ph idx="1"/>
          </p:nvPr>
        </p:nvSpPr>
        <p:spPr/>
        <p:txBody>
          <a:bodyPr/>
          <a:lstStyle/>
          <a:p>
            <a:pPr algn="just"/>
            <a:r>
              <a:rPr lang="en-US" sz="2800" dirty="0"/>
              <a:t>Paragraph 42(ii) and its subsequent circulars are applicable for exporters and eligible local suppliers producing outputs against (</a:t>
            </a:r>
            <a:r>
              <a:rPr lang="en-US" sz="2800" dirty="0" err="1"/>
              <a:t>i</a:t>
            </a:r>
            <a:r>
              <a:rPr lang="en-US" sz="2800" dirty="0"/>
              <a:t>) bulk imports, and/or (ii) local contents. This paragraph is also applicable for eligible local suppliers producing intermediate goods by import of input contents under BBLC opened against delivery orders received in the form of inland BBLCs. The unencumbered balance so retained is useable for specified purposes through other ADs in terms of FE Circular No. 10, dated April 15, 2018 and its subsequent amendments, if any. </a:t>
            </a:r>
          </a:p>
        </p:txBody>
      </p:sp>
      <p:sp>
        <p:nvSpPr>
          <p:cNvPr id="4" name="Slide Number Placeholder 3">
            <a:extLst>
              <a:ext uri="{FF2B5EF4-FFF2-40B4-BE49-F238E27FC236}">
                <a16:creationId xmlns:a16="http://schemas.microsoft.com/office/drawing/2014/main" id="{57E0856D-62C2-445C-2234-60E8CF9B8462}"/>
              </a:ext>
            </a:extLst>
          </p:cNvPr>
          <p:cNvSpPr>
            <a:spLocks noGrp="1"/>
          </p:cNvSpPr>
          <p:nvPr>
            <p:ph type="sldNum" sz="quarter" idx="12"/>
          </p:nvPr>
        </p:nvSpPr>
        <p:spPr/>
        <p:txBody>
          <a:bodyPr/>
          <a:lstStyle/>
          <a:p>
            <a:pPr>
              <a:defRPr/>
            </a:pPr>
            <a:fld id="{BD5D9A75-2925-4D15-994A-4D53B07A78D3}" type="slidenum">
              <a:rPr lang="en-US" smtClean="0"/>
              <a:pPr>
                <a:defRPr/>
              </a:pPr>
              <a:t>36</a:t>
            </a:fld>
            <a:endParaRPr lang="en-US"/>
          </a:p>
        </p:txBody>
      </p:sp>
    </p:spTree>
    <p:extLst>
      <p:ext uri="{BB962C8B-B14F-4D97-AF65-F5344CB8AC3E}">
        <p14:creationId xmlns:p14="http://schemas.microsoft.com/office/powerpoint/2010/main" val="2210716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85000" lnSpcReduction="20000"/>
          </a:bodyPr>
          <a:lstStyle/>
          <a:p>
            <a:fld id="{75CF2F15-540B-4F77-9C4B-C3FC1D0088B3}" type="slidenum">
              <a:rPr lang="en-US"/>
              <a:pPr/>
              <a:t>37</a:t>
            </a:fld>
            <a:endParaRPr lang="en-US"/>
          </a:p>
        </p:txBody>
      </p:sp>
      <p:sp>
        <p:nvSpPr>
          <p:cNvPr id="811010" name="Rectangle 2"/>
          <p:cNvSpPr>
            <a:spLocks noGrp="1" noChangeArrowheads="1"/>
          </p:cNvSpPr>
          <p:nvPr>
            <p:ph type="title"/>
          </p:nvPr>
        </p:nvSpPr>
        <p:spPr>
          <a:xfrm>
            <a:off x="457200" y="277813"/>
            <a:ext cx="8229600" cy="758825"/>
          </a:xfrm>
        </p:spPr>
        <p:style>
          <a:lnRef idx="2">
            <a:schemeClr val="accent2"/>
          </a:lnRef>
          <a:fillRef idx="1">
            <a:schemeClr val="lt1"/>
          </a:fillRef>
          <a:effectRef idx="0">
            <a:schemeClr val="accent2"/>
          </a:effectRef>
          <a:fontRef idx="minor">
            <a:schemeClr val="dk1"/>
          </a:fontRef>
        </p:style>
        <p:txBody>
          <a:bodyPr/>
          <a:lstStyle/>
          <a:p>
            <a:pPr algn="ctr"/>
            <a:r>
              <a:rPr lang="en-US" sz="4000" dirty="0"/>
              <a:t>Methods of Export</a:t>
            </a:r>
          </a:p>
        </p:txBody>
      </p:sp>
      <p:sp>
        <p:nvSpPr>
          <p:cNvPr id="811011" name="Rectangle 3"/>
          <p:cNvSpPr>
            <a:spLocks noGrp="1" noChangeArrowheads="1"/>
          </p:cNvSpPr>
          <p:nvPr>
            <p:ph type="body" idx="1"/>
          </p:nvPr>
        </p:nvSpPr>
        <p:spPr>
          <a:xfrm>
            <a:off x="457200" y="1189038"/>
            <a:ext cx="8229600" cy="1770062"/>
          </a:xfrm>
        </p:spPr>
        <p:style>
          <a:lnRef idx="2">
            <a:schemeClr val="accent3"/>
          </a:lnRef>
          <a:fillRef idx="1">
            <a:schemeClr val="lt1"/>
          </a:fillRef>
          <a:effectRef idx="0">
            <a:schemeClr val="accent3"/>
          </a:effectRef>
          <a:fontRef idx="minor">
            <a:schemeClr val="dk1"/>
          </a:fontRef>
        </p:style>
        <p:txBody>
          <a:bodyPr/>
          <a:lstStyle/>
          <a:p>
            <a:pPr>
              <a:buFont typeface="Wingdings" pitchFamily="2" charset="2"/>
              <a:buNone/>
            </a:pPr>
            <a:r>
              <a:rPr lang="en-US" dirty="0"/>
              <a:t>Exports may be done through:</a:t>
            </a:r>
          </a:p>
          <a:p>
            <a:pPr>
              <a:buFont typeface="Wingdings" pitchFamily="2" charset="2"/>
              <a:buChar char="q"/>
            </a:pPr>
            <a:r>
              <a:rPr lang="en-US" dirty="0"/>
              <a:t>Letter of Credit</a:t>
            </a:r>
          </a:p>
          <a:p>
            <a:pPr>
              <a:buFont typeface="Wingdings" pitchFamily="2" charset="2"/>
              <a:buChar char="q"/>
            </a:pPr>
            <a:r>
              <a:rPr lang="en-US" dirty="0"/>
              <a:t>Contract (DA/DP) without opening of LC</a:t>
            </a:r>
          </a:p>
        </p:txBody>
      </p:sp>
      <p:sp>
        <p:nvSpPr>
          <p:cNvPr id="811012" name="Text Box 4"/>
          <p:cNvSpPr txBox="1">
            <a:spLocks noChangeArrowheads="1"/>
          </p:cNvSpPr>
          <p:nvPr/>
        </p:nvSpPr>
        <p:spPr bwMode="ltGray">
          <a:xfrm>
            <a:off x="655638" y="3109913"/>
            <a:ext cx="7908925" cy="457200"/>
          </a:xfrm>
          <a:prstGeom prst="rect">
            <a:avLst/>
          </a:prstGeom>
          <a:noFill/>
          <a:ln w="9525">
            <a:noFill/>
            <a:miter lim="800000"/>
            <a:headEnd/>
            <a:tailEnd/>
          </a:ln>
          <a:effectLst/>
        </p:spPr>
        <p:txBody>
          <a:bodyPr>
            <a:spAutoFit/>
            <a:flatTx/>
          </a:bodyPr>
          <a:lstStyle/>
          <a:p>
            <a:pPr algn="ctr">
              <a:spcBef>
                <a:spcPct val="50000"/>
              </a:spcBef>
            </a:pPr>
            <a:r>
              <a:rPr lang="en-US" sz="2400" u="sng" dirty="0"/>
              <a:t>Payment Term ( Sight/Advance/</a:t>
            </a:r>
            <a:r>
              <a:rPr lang="en-US" sz="2400" u="sng" dirty="0" err="1"/>
              <a:t>Usance</a:t>
            </a:r>
            <a:r>
              <a:rPr lang="en-US" dirty="0"/>
              <a:t>)</a:t>
            </a:r>
          </a:p>
        </p:txBody>
      </p:sp>
      <p:sp>
        <p:nvSpPr>
          <p:cNvPr id="811013" name="Text Box 5"/>
          <p:cNvSpPr txBox="1">
            <a:spLocks noChangeArrowheads="1"/>
          </p:cNvSpPr>
          <p:nvPr/>
        </p:nvSpPr>
        <p:spPr bwMode="ltGray">
          <a:xfrm>
            <a:off x="1050925" y="3749675"/>
            <a:ext cx="7681913" cy="2954655"/>
          </a:xfrm>
          <a:prstGeom prst="rect">
            <a:avLst/>
          </a:prstGeom>
          <a:noFill/>
          <a:ln w="9525">
            <a:noFill/>
            <a:miter lim="800000"/>
            <a:headEnd/>
            <a:tailEnd/>
          </a:ln>
          <a:effectLst/>
        </p:spPr>
        <p:txBody>
          <a:bodyPr wrap="square">
            <a:spAutoFit/>
            <a:flatTx/>
          </a:bodyPr>
          <a:lstStyle/>
          <a:p>
            <a:pPr>
              <a:spcBef>
                <a:spcPct val="50000"/>
              </a:spcBef>
              <a:buFont typeface="Wingdings" pitchFamily="2" charset="2"/>
              <a:buChar char="q"/>
            </a:pPr>
            <a:r>
              <a:rPr lang="en-US" dirty="0"/>
              <a:t> </a:t>
            </a:r>
            <a:r>
              <a:rPr lang="en-US" sz="2400" dirty="0"/>
              <a:t>Usually against sight payment basis;</a:t>
            </a:r>
          </a:p>
          <a:p>
            <a:pPr>
              <a:spcBef>
                <a:spcPct val="50000"/>
              </a:spcBef>
              <a:buFont typeface="Wingdings" pitchFamily="2" charset="2"/>
              <a:buChar char="q"/>
            </a:pPr>
            <a:r>
              <a:rPr lang="en-US" sz="2400" dirty="0"/>
              <a:t>Can be done DA/DP basis;</a:t>
            </a:r>
          </a:p>
          <a:p>
            <a:pPr>
              <a:spcBef>
                <a:spcPct val="50000"/>
              </a:spcBef>
              <a:buFont typeface="Wingdings" pitchFamily="2" charset="2"/>
              <a:buChar char="q"/>
            </a:pPr>
            <a:r>
              <a:rPr lang="en-US" sz="2400" dirty="0"/>
              <a:t>Can be done against advance receipt</a:t>
            </a:r>
          </a:p>
          <a:p>
            <a:pPr>
              <a:spcBef>
                <a:spcPct val="50000"/>
              </a:spcBef>
              <a:buFont typeface="Wingdings" pitchFamily="2" charset="2"/>
              <a:buChar char="q"/>
            </a:pPr>
            <a:r>
              <a:rPr lang="en-US" sz="2400" dirty="0"/>
              <a:t> Deferred receipt basis only for jute and jute goods</a:t>
            </a:r>
          </a:p>
          <a:p>
            <a:pPr>
              <a:spcBef>
                <a:spcPct val="50000"/>
              </a:spcBef>
              <a:buFont typeface="Wingdings" pitchFamily="2" charset="2"/>
              <a:buChar char="q"/>
            </a:pPr>
            <a:endParaRPr lang="en-US" dirty="0"/>
          </a:p>
          <a:p>
            <a:pPr>
              <a:spcBef>
                <a:spcPct val="50000"/>
              </a:spcBef>
              <a:buFont typeface="Wingdings" pitchFamily="2" charset="2"/>
              <a:buNone/>
            </a:pPr>
            <a:r>
              <a:rPr lang="en-US"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219200" y="2743200"/>
            <a:ext cx="6858000" cy="473075"/>
          </a:xfrm>
          <a:prstGeom prst="rect">
            <a:avLst/>
          </a:prstGeom>
          <a:noFill/>
          <a:ln w="9525">
            <a:noFill/>
            <a:miter lim="800000"/>
            <a:headEnd/>
            <a:tailEnd/>
          </a:ln>
          <a:effectLst/>
        </p:spPr>
        <p:txBody>
          <a:bodyPr>
            <a:spAutoFit/>
          </a:bodyPr>
          <a:lstStyle/>
          <a:p>
            <a:pPr marL="342900" indent="-342900"/>
            <a:r>
              <a:rPr lang="en-US" sz="2500">
                <a:latin typeface="Tahoma" pitchFamily="34" charset="0"/>
              </a:rPr>
              <a:t>	</a:t>
            </a:r>
          </a:p>
        </p:txBody>
      </p:sp>
      <p:sp>
        <p:nvSpPr>
          <p:cNvPr id="70661" name="Text Box 5"/>
          <p:cNvSpPr txBox="1">
            <a:spLocks noChangeArrowheads="1"/>
          </p:cNvSpPr>
          <p:nvPr/>
        </p:nvSpPr>
        <p:spPr bwMode="auto">
          <a:xfrm>
            <a:off x="1447800" y="2971800"/>
            <a:ext cx="527050" cy="641350"/>
          </a:xfrm>
          <a:prstGeom prst="rect">
            <a:avLst/>
          </a:prstGeom>
          <a:noFill/>
          <a:ln w="9525">
            <a:noFill/>
            <a:miter lim="800000"/>
            <a:headEnd/>
            <a:tailEnd/>
          </a:ln>
          <a:effectLst/>
        </p:spPr>
        <p:txBody>
          <a:bodyPr wrap="none">
            <a:spAutoFit/>
          </a:bodyPr>
          <a:lstStyle/>
          <a:p>
            <a:pPr marL="342900" indent="-342900">
              <a:lnSpc>
                <a:spcPct val="200000"/>
              </a:lnSpc>
              <a:buFont typeface="Wingdings" pitchFamily="2" charset="2"/>
              <a:buNone/>
            </a:pPr>
            <a:r>
              <a:rPr lang="en-US">
                <a:latin typeface="Tahoma" pitchFamily="34" charset="0"/>
              </a:rPr>
              <a:t>	</a:t>
            </a:r>
          </a:p>
        </p:txBody>
      </p:sp>
      <p:sp>
        <p:nvSpPr>
          <p:cNvPr id="70662" name="Text Box 6"/>
          <p:cNvSpPr txBox="1">
            <a:spLocks noChangeArrowheads="1"/>
          </p:cNvSpPr>
          <p:nvPr/>
        </p:nvSpPr>
        <p:spPr bwMode="auto">
          <a:xfrm>
            <a:off x="914400" y="609600"/>
            <a:ext cx="7391400" cy="52322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r>
              <a:rPr lang="en-US" sz="2800" i="0" dirty="0">
                <a:latin typeface="Times New Roman" pitchFamily="18" charset="0"/>
                <a:cs typeface="Times New Roman" pitchFamily="18" charset="0"/>
              </a:rPr>
              <a:t>AD mus</a:t>
            </a:r>
            <a:r>
              <a:rPr lang="en-US" sz="2800" dirty="0">
                <a:latin typeface="Times New Roman" pitchFamily="18" charset="0"/>
                <a:cs typeface="Times New Roman" pitchFamily="18" charset="0"/>
              </a:rPr>
              <a:t>t issue EXP Form as per Sec 12 of FERA</a:t>
            </a:r>
            <a:endParaRPr lang="en-US" sz="2800" i="0" dirty="0">
              <a:latin typeface="Times New Roman" pitchFamily="18" charset="0"/>
              <a:cs typeface="Times New Roman" pitchFamily="18" charset="0"/>
            </a:endParaRPr>
          </a:p>
        </p:txBody>
      </p:sp>
      <p:sp>
        <p:nvSpPr>
          <p:cNvPr id="70663" name="Text Box 7"/>
          <p:cNvSpPr txBox="1">
            <a:spLocks noChangeArrowheads="1"/>
          </p:cNvSpPr>
          <p:nvPr/>
        </p:nvSpPr>
        <p:spPr bwMode="auto">
          <a:xfrm>
            <a:off x="838200" y="1447800"/>
            <a:ext cx="7772400" cy="397031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square">
            <a:spAutoFit/>
          </a:bodyPr>
          <a:lstStyle/>
          <a:p>
            <a:pPr algn="just" eaLnBrk="1" hangingPunct="1">
              <a:lnSpc>
                <a:spcPct val="150000"/>
              </a:lnSpc>
              <a:buFont typeface="Wingdings" pitchFamily="2" charset="2"/>
              <a:buChar char="v"/>
            </a:pPr>
            <a:r>
              <a:rPr lang="en-US" dirty="0"/>
              <a:t> </a:t>
            </a:r>
            <a:r>
              <a:rPr lang="en-US" sz="2400" i="0" dirty="0">
                <a:latin typeface="Times New Roman" pitchFamily="18" charset="0"/>
                <a:cs typeface="Times New Roman" pitchFamily="18" charset="0"/>
              </a:rPr>
              <a:t>Befor</a:t>
            </a:r>
            <a:r>
              <a:rPr lang="en-US" sz="2400" dirty="0">
                <a:latin typeface="Times New Roman" pitchFamily="18" charset="0"/>
                <a:cs typeface="Times New Roman" pitchFamily="18" charset="0"/>
              </a:rPr>
              <a:t>e issuing EXP AD shall check </a:t>
            </a:r>
            <a:r>
              <a:rPr lang="en-US" sz="2400" dirty="0" err="1">
                <a:latin typeface="Times New Roman" pitchFamily="18" charset="0"/>
                <a:cs typeface="Times New Roman" pitchFamily="18" charset="0"/>
              </a:rPr>
              <a:t>b</a:t>
            </a:r>
            <a:r>
              <a:rPr lang="en-US" sz="2400" i="0" dirty="0" err="1">
                <a:latin typeface="Times New Roman" pitchFamily="18" charset="0"/>
                <a:cs typeface="Times New Roman" pitchFamily="18" charset="0"/>
              </a:rPr>
              <a:t>onafides</a:t>
            </a:r>
            <a:r>
              <a:rPr lang="en-US" sz="2400" i="0" dirty="0">
                <a:latin typeface="Times New Roman" pitchFamily="18" charset="0"/>
                <a:cs typeface="Times New Roman" pitchFamily="18" charset="0"/>
              </a:rPr>
              <a:t> of the buyers/consignees abroad and their credentials through correspondents abroad. Greater care should be taken particularly in case of shipments on CAD/DA basis.</a:t>
            </a:r>
          </a:p>
          <a:p>
            <a:pPr algn="just" eaLnBrk="1" hangingPunct="1">
              <a:lnSpc>
                <a:spcPct val="150000"/>
              </a:lnSpc>
              <a:buFont typeface="Wingdings" pitchFamily="2" charset="2"/>
              <a:buChar char="v"/>
            </a:pPr>
            <a:r>
              <a:rPr lang="en-US" sz="2400" i="0" dirty="0">
                <a:latin typeface="Times New Roman" pitchFamily="18" charset="0"/>
                <a:cs typeface="Times New Roman" pitchFamily="18" charset="0"/>
              </a:rPr>
              <a:t>Where ADs doubt the </a:t>
            </a:r>
            <a:r>
              <a:rPr lang="en-US" sz="2400" i="0" dirty="0" err="1">
                <a:latin typeface="Times New Roman" pitchFamily="18" charset="0"/>
                <a:cs typeface="Times New Roman" pitchFamily="18" charset="0"/>
              </a:rPr>
              <a:t>bonafides</a:t>
            </a:r>
            <a:r>
              <a:rPr lang="en-US" sz="2400" i="0" dirty="0">
                <a:latin typeface="Times New Roman" pitchFamily="18" charset="0"/>
                <a:cs typeface="Times New Roman" pitchFamily="18" charset="0"/>
              </a:rPr>
              <a:t> and standing of the buyers abroad or owing to common interest or otherwise they suspect collusion with the intent of delaying or avoiding repatriation </a:t>
            </a:r>
          </a:p>
        </p:txBody>
      </p:sp>
      <p:sp>
        <p:nvSpPr>
          <p:cNvPr id="10" name="Slide Number Placeholder 9"/>
          <p:cNvSpPr>
            <a:spLocks noGrp="1"/>
          </p:cNvSpPr>
          <p:nvPr>
            <p:ph type="sldNum" sz="quarter" idx="10"/>
          </p:nvPr>
        </p:nvSpPr>
        <p:spPr/>
        <p:txBody>
          <a:bodyPr/>
          <a:lstStyle/>
          <a:p>
            <a:pPr>
              <a:defRPr/>
            </a:pPr>
            <a:fld id="{DD498EF5-53FE-4ACB-B7A8-A55847A790F3}" type="slidenum">
              <a:rPr lang="en-US" smtClean="0"/>
              <a:pPr>
                <a:defRPr/>
              </a:pPr>
              <a:t>38</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0663"/>
                                        </p:tgtEl>
                                        <p:attrNameLst>
                                          <p:attrName>style.visibility</p:attrName>
                                        </p:attrNameLst>
                                      </p:cBhvr>
                                      <p:to>
                                        <p:strVal val="visible"/>
                                      </p:to>
                                    </p:set>
                                    <p:animEffect transition="in" filter="blinds(horizontal)">
                                      <p:cBhvr>
                                        <p:cTn id="11"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nimBg="1"/>
      <p:bldP spid="7066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219200" y="2743200"/>
            <a:ext cx="6858000" cy="473075"/>
          </a:xfrm>
          <a:prstGeom prst="rect">
            <a:avLst/>
          </a:prstGeom>
          <a:noFill/>
          <a:ln w="9525">
            <a:noFill/>
            <a:miter lim="800000"/>
            <a:headEnd/>
            <a:tailEnd/>
          </a:ln>
          <a:effectLst/>
        </p:spPr>
        <p:txBody>
          <a:bodyPr>
            <a:spAutoFit/>
          </a:bodyPr>
          <a:lstStyle/>
          <a:p>
            <a:pPr marL="342900" indent="-342900"/>
            <a:r>
              <a:rPr lang="en-US" sz="2500">
                <a:latin typeface="Tahoma" pitchFamily="34" charset="0"/>
              </a:rPr>
              <a:t>	</a:t>
            </a:r>
          </a:p>
        </p:txBody>
      </p:sp>
      <p:sp>
        <p:nvSpPr>
          <p:cNvPr id="70661" name="Text Box 5"/>
          <p:cNvSpPr txBox="1">
            <a:spLocks noChangeArrowheads="1"/>
          </p:cNvSpPr>
          <p:nvPr/>
        </p:nvSpPr>
        <p:spPr bwMode="auto">
          <a:xfrm>
            <a:off x="1447800" y="2971800"/>
            <a:ext cx="527050" cy="641350"/>
          </a:xfrm>
          <a:prstGeom prst="rect">
            <a:avLst/>
          </a:prstGeom>
          <a:noFill/>
          <a:ln w="9525">
            <a:noFill/>
            <a:miter lim="800000"/>
            <a:headEnd/>
            <a:tailEnd/>
          </a:ln>
          <a:effectLst/>
        </p:spPr>
        <p:txBody>
          <a:bodyPr wrap="none">
            <a:spAutoFit/>
          </a:bodyPr>
          <a:lstStyle/>
          <a:p>
            <a:pPr marL="342900" indent="-342900">
              <a:lnSpc>
                <a:spcPct val="200000"/>
              </a:lnSpc>
              <a:buFont typeface="Wingdings" pitchFamily="2" charset="2"/>
              <a:buNone/>
            </a:pPr>
            <a:r>
              <a:rPr lang="en-US">
                <a:latin typeface="Tahoma" pitchFamily="34" charset="0"/>
              </a:rPr>
              <a:t>	</a:t>
            </a:r>
          </a:p>
        </p:txBody>
      </p:sp>
      <p:sp>
        <p:nvSpPr>
          <p:cNvPr id="70662" name="Text Box 6"/>
          <p:cNvSpPr txBox="1">
            <a:spLocks noChangeArrowheads="1"/>
          </p:cNvSpPr>
          <p:nvPr/>
        </p:nvSpPr>
        <p:spPr bwMode="auto">
          <a:xfrm>
            <a:off x="914400" y="609600"/>
            <a:ext cx="7391400" cy="52322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r>
              <a:rPr lang="en-US" sz="2800" i="0" dirty="0">
                <a:latin typeface="Times New Roman" pitchFamily="18" charset="0"/>
                <a:cs typeface="Times New Roman" pitchFamily="18" charset="0"/>
              </a:rPr>
              <a:t>Before issuing EXP, AD needs to be ensured of</a:t>
            </a:r>
          </a:p>
        </p:txBody>
      </p:sp>
      <p:sp>
        <p:nvSpPr>
          <p:cNvPr id="70663" name="Text Box 7"/>
          <p:cNvSpPr txBox="1">
            <a:spLocks noChangeArrowheads="1"/>
          </p:cNvSpPr>
          <p:nvPr/>
        </p:nvSpPr>
        <p:spPr bwMode="auto">
          <a:xfrm>
            <a:off x="838200" y="1447800"/>
            <a:ext cx="7772400" cy="5078313"/>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square">
            <a:spAutoFit/>
          </a:bodyPr>
          <a:lstStyle/>
          <a:p>
            <a:pPr algn="just" eaLnBrk="1" hangingPunct="1">
              <a:lnSpc>
                <a:spcPct val="150000"/>
              </a:lnSpc>
            </a:pPr>
            <a:r>
              <a:rPr lang="en-US" sz="2400" i="0" dirty="0">
                <a:latin typeface="Times New Roman" pitchFamily="18" charset="0"/>
                <a:cs typeface="Times New Roman" pitchFamily="18" charset="0"/>
              </a:rPr>
              <a:t>of  export proceeds, ADs should report such cases promptly to BB. </a:t>
            </a:r>
            <a:r>
              <a:rPr lang="en-US" sz="2400" b="1" i="0" dirty="0">
                <a:latin typeface="Times New Roman" pitchFamily="18" charset="0"/>
                <a:cs typeface="Times New Roman" pitchFamily="18" charset="0"/>
              </a:rPr>
              <a:t>ADs should report to BB cases where it comes to their knowledge that the exporters are directly or indirectly connected  with or have any financial or other interest in the buyer/consignee abroad. </a:t>
            </a:r>
            <a:r>
              <a:rPr lang="en-US" sz="2400" i="0" dirty="0">
                <a:latin typeface="Times New Roman" pitchFamily="18" charset="0"/>
                <a:cs typeface="Times New Roman" pitchFamily="18" charset="0"/>
              </a:rPr>
              <a:t>Where felt necessary, discreet enquiry about the </a:t>
            </a:r>
            <a:r>
              <a:rPr lang="en-US" sz="2400" i="0" dirty="0" err="1">
                <a:latin typeface="Times New Roman" pitchFamily="18" charset="0"/>
                <a:cs typeface="Times New Roman" pitchFamily="18" charset="0"/>
              </a:rPr>
              <a:t>bonafides</a:t>
            </a:r>
            <a:r>
              <a:rPr lang="en-US" sz="2400" i="0" dirty="0">
                <a:latin typeface="Times New Roman" pitchFamily="18" charset="0"/>
                <a:cs typeface="Times New Roman" pitchFamily="18" charset="0"/>
              </a:rPr>
              <a:t> and credentials of the Charter Party should also be made in case the shipment is to against  a  charter part BL so as to avoid loss of cargo/foreign exchange. </a:t>
            </a:r>
          </a:p>
        </p:txBody>
      </p:sp>
      <p:sp>
        <p:nvSpPr>
          <p:cNvPr id="2" name="Slide Number Placeholder 1">
            <a:extLst>
              <a:ext uri="{FF2B5EF4-FFF2-40B4-BE49-F238E27FC236}">
                <a16:creationId xmlns:a16="http://schemas.microsoft.com/office/drawing/2014/main" id="{E6E9737E-A1A9-3036-A168-E769EF7B07D9}"/>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39</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0663"/>
                                        </p:tgtEl>
                                        <p:attrNameLst>
                                          <p:attrName>style.visibility</p:attrName>
                                        </p:attrNameLst>
                                      </p:cBhvr>
                                      <p:to>
                                        <p:strVal val="visible"/>
                                      </p:to>
                                    </p:set>
                                    <p:animEffect transition="in" filter="blinds(horizontal)">
                                      <p:cBhvr>
                                        <p:cTn id="11"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nimBg="1"/>
      <p:bldP spid="706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53637D-213E-7ADC-B936-23877D56AFB0}"/>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ADCDCFD3-9BAA-DCBC-DDF5-244D4D31B58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7437F71-E2BA-C9CE-3794-83FB5C660175}"/>
              </a:ext>
            </a:extLst>
          </p:cNvPr>
          <p:cNvSpPr>
            <a:spLocks noGrp="1"/>
          </p:cNvSpPr>
          <p:nvPr>
            <p:ph type="sldNum" sz="quarter" idx="11"/>
          </p:nvPr>
        </p:nvSpPr>
        <p:spPr/>
        <p:txBody>
          <a:bodyPr/>
          <a:lstStyle/>
          <a:p>
            <a:pPr>
              <a:defRPr/>
            </a:pPr>
            <a:fld id="{1C33B9F0-E8F3-41B8-B2D6-663A16A0D92F}" type="slidenum">
              <a:rPr lang="en-US" smtClean="0"/>
              <a:pPr>
                <a:defRPr/>
              </a:pPr>
              <a:t>4</a:t>
            </a:fld>
            <a:endParaRPr lang="en-US" dirty="0"/>
          </a:p>
        </p:txBody>
      </p:sp>
      <p:pic>
        <p:nvPicPr>
          <p:cNvPr id="6" name="Picture 5">
            <a:extLst>
              <a:ext uri="{FF2B5EF4-FFF2-40B4-BE49-F238E27FC236}">
                <a16:creationId xmlns:a16="http://schemas.microsoft.com/office/drawing/2014/main" id="{843F9D7A-5E78-D4DD-330F-C113F591B0CB}"/>
              </a:ext>
            </a:extLst>
          </p:cNvPr>
          <p:cNvPicPr>
            <a:picLocks noChangeAspect="1"/>
          </p:cNvPicPr>
          <p:nvPr/>
        </p:nvPicPr>
        <p:blipFill>
          <a:blip r:embed="rId2"/>
          <a:stretch>
            <a:fillRect/>
          </a:stretch>
        </p:blipFill>
        <p:spPr>
          <a:xfrm>
            <a:off x="0" y="116632"/>
            <a:ext cx="9144000" cy="6624736"/>
          </a:xfrm>
          <a:prstGeom prst="rect">
            <a:avLst/>
          </a:prstGeom>
        </p:spPr>
      </p:pic>
    </p:spTree>
    <p:extLst>
      <p:ext uri="{BB962C8B-B14F-4D97-AF65-F5344CB8AC3E}">
        <p14:creationId xmlns:p14="http://schemas.microsoft.com/office/powerpoint/2010/main" val="3049758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838200" y="304800"/>
            <a:ext cx="7620000" cy="824841"/>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70000"/>
              </a:lnSpc>
            </a:pPr>
            <a:r>
              <a:rPr lang="en-US" sz="2800" b="1" i="0" dirty="0">
                <a:solidFill>
                  <a:schemeClr val="tx1">
                    <a:lumMod val="50000"/>
                  </a:schemeClr>
                </a:solidFill>
                <a:cs typeface="Times New Roman" pitchFamily="18" charset="0"/>
              </a:rPr>
              <a:t>Title of the Shipping Documents-</a:t>
            </a:r>
            <a:r>
              <a:rPr lang="en-US" sz="2800" b="1" dirty="0">
                <a:solidFill>
                  <a:schemeClr val="tx1">
                    <a:lumMod val="50000"/>
                  </a:schemeClr>
                </a:solidFill>
                <a:cs typeface="Times New Roman" pitchFamily="18" charset="0"/>
              </a:rPr>
              <a:t>  AD</a:t>
            </a:r>
            <a:endParaRPr lang="en-US" sz="2800" b="1" i="0" dirty="0">
              <a:cs typeface="Times New Roman" pitchFamily="18" charset="0"/>
            </a:endParaRPr>
          </a:p>
        </p:txBody>
      </p:sp>
      <p:sp>
        <p:nvSpPr>
          <p:cNvPr id="71684" name="Text Box 4"/>
          <p:cNvSpPr txBox="1">
            <a:spLocks noChangeArrowheads="1"/>
          </p:cNvSpPr>
          <p:nvPr/>
        </p:nvSpPr>
        <p:spPr bwMode="auto">
          <a:xfrm>
            <a:off x="1219200" y="2743200"/>
            <a:ext cx="6858000" cy="473075"/>
          </a:xfrm>
          <a:prstGeom prst="rect">
            <a:avLst/>
          </a:prstGeom>
          <a:noFill/>
          <a:ln w="9525">
            <a:noFill/>
            <a:miter lim="800000"/>
            <a:headEnd/>
            <a:tailEnd/>
          </a:ln>
          <a:effectLst/>
        </p:spPr>
        <p:txBody>
          <a:bodyPr>
            <a:spAutoFit/>
          </a:bodyPr>
          <a:lstStyle/>
          <a:p>
            <a:pPr marL="342900" indent="-342900"/>
            <a:r>
              <a:rPr lang="en-US" sz="2500">
                <a:latin typeface="Tahoma" pitchFamily="34" charset="0"/>
              </a:rPr>
              <a:t>	</a:t>
            </a:r>
          </a:p>
        </p:txBody>
      </p:sp>
      <p:sp>
        <p:nvSpPr>
          <p:cNvPr id="71685" name="Text Box 5"/>
          <p:cNvSpPr txBox="1">
            <a:spLocks noChangeArrowheads="1"/>
          </p:cNvSpPr>
          <p:nvPr/>
        </p:nvSpPr>
        <p:spPr bwMode="auto">
          <a:xfrm>
            <a:off x="1447800" y="2971800"/>
            <a:ext cx="527050" cy="641350"/>
          </a:xfrm>
          <a:prstGeom prst="rect">
            <a:avLst/>
          </a:prstGeom>
          <a:noFill/>
          <a:ln w="9525">
            <a:noFill/>
            <a:miter lim="800000"/>
            <a:headEnd/>
            <a:tailEnd/>
          </a:ln>
          <a:effectLst/>
        </p:spPr>
        <p:txBody>
          <a:bodyPr wrap="none">
            <a:spAutoFit/>
          </a:bodyPr>
          <a:lstStyle/>
          <a:p>
            <a:pPr marL="342900" indent="-342900">
              <a:lnSpc>
                <a:spcPct val="200000"/>
              </a:lnSpc>
              <a:buFont typeface="Wingdings" pitchFamily="2" charset="2"/>
              <a:buNone/>
            </a:pPr>
            <a:r>
              <a:rPr lang="en-US">
                <a:latin typeface="Tahoma" pitchFamily="34" charset="0"/>
              </a:rPr>
              <a:t>	</a:t>
            </a:r>
          </a:p>
        </p:txBody>
      </p:sp>
      <p:sp>
        <p:nvSpPr>
          <p:cNvPr id="71687" name="Text Box 7"/>
          <p:cNvSpPr txBox="1">
            <a:spLocks noChangeArrowheads="1"/>
          </p:cNvSpPr>
          <p:nvPr/>
        </p:nvSpPr>
        <p:spPr bwMode="auto">
          <a:xfrm>
            <a:off x="838200" y="1752600"/>
            <a:ext cx="7772400" cy="397031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square">
            <a:spAutoFit/>
          </a:bodyPr>
          <a:lstStyle/>
          <a:p>
            <a:pPr algn="just" eaLnBrk="1" hangingPunct="1">
              <a:lnSpc>
                <a:spcPct val="150000"/>
              </a:lnSpc>
              <a:buFont typeface="Wingdings" pitchFamily="2" charset="2"/>
              <a:buNone/>
            </a:pPr>
            <a:r>
              <a:rPr lang="en-US" sz="2400" i="0" dirty="0">
                <a:cs typeface="Times New Roman" pitchFamily="18" charset="0"/>
              </a:rPr>
              <a:t>Export (excepting export from Type A industrial units located in the EPZs/EZs) by land route or by sea/air, the Railway Receipts, Bills of Lading and any other documents of title to cargo should be drawn only to the order of an AD designated for this purpose by the respective exporters and delivered to the authorized representatives of the ADs concerned and to none else. </a:t>
            </a:r>
          </a:p>
        </p:txBody>
      </p:sp>
      <p:sp>
        <p:nvSpPr>
          <p:cNvPr id="71691" name="Text Box 11"/>
          <p:cNvSpPr txBox="1">
            <a:spLocks noChangeArrowheads="1"/>
          </p:cNvSpPr>
          <p:nvPr/>
        </p:nvSpPr>
        <p:spPr bwMode="auto">
          <a:xfrm>
            <a:off x="7427913" y="6324600"/>
            <a:ext cx="1030287" cy="457200"/>
          </a:xfrm>
          <a:prstGeom prst="rect">
            <a:avLst/>
          </a:prstGeom>
          <a:noFill/>
          <a:ln w="12700" cap="sq">
            <a:noFill/>
            <a:miter lim="800000"/>
            <a:headEnd type="none" w="sm" len="sm"/>
            <a:tailEnd type="none" w="sm" len="sm"/>
          </a:ln>
          <a:effectLst/>
        </p:spPr>
        <p:txBody>
          <a:bodyPr wrap="none">
            <a:spAutoFit/>
          </a:bodyPr>
          <a:lstStyle/>
          <a:p>
            <a:pPr eaLnBrk="1" hangingPunct="1"/>
            <a:r>
              <a:rPr lang="en-US" sz="2400">
                <a:latin typeface="Times New Roman" pitchFamily="18" charset="0"/>
              </a:rPr>
              <a:t>Cont’d</a:t>
            </a:r>
          </a:p>
        </p:txBody>
      </p:sp>
      <p:sp>
        <p:nvSpPr>
          <p:cNvPr id="10" name="Slide Number Placeholder 9"/>
          <p:cNvSpPr>
            <a:spLocks noGrp="1"/>
          </p:cNvSpPr>
          <p:nvPr>
            <p:ph type="sldNum" sz="quarter" idx="10"/>
          </p:nvPr>
        </p:nvSpPr>
        <p:spPr>
          <a:xfrm>
            <a:off x="897" y="1041160"/>
            <a:ext cx="2667000" cy="366184"/>
          </a:xfrm>
        </p:spPr>
        <p:txBody>
          <a:bodyPr/>
          <a:lstStyle/>
          <a:p>
            <a:pPr>
              <a:defRPr/>
            </a:pPr>
            <a:fld id="{DD498EF5-53FE-4ACB-B7A8-A55847A790F3}" type="slidenum">
              <a:rPr lang="en-US" smtClean="0"/>
              <a:pPr>
                <a:defRPr/>
              </a:pPr>
              <a:t>40</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ppt_w</p:attrName>
                                        </p:attrNameLst>
                                      </p:cBhvr>
                                      <p:tavLst>
                                        <p:tav tm="0">
                                          <p:val>
                                            <p:strVal val="#ppt_w*2.5"/>
                                          </p:val>
                                        </p:tav>
                                        <p:tav tm="100000">
                                          <p:val>
                                            <p:strVal val="#ppt_w"/>
                                          </p:val>
                                        </p:tav>
                                      </p:tavLst>
                                    </p:anim>
                                    <p:anim calcmode="lin" valueType="num">
                                      <p:cBhvr>
                                        <p:cTn id="8" dur="500" fill="hold"/>
                                        <p:tgtEl>
                                          <p:spTgt spid="71682"/>
                                        </p:tgtEl>
                                        <p:attrNameLst>
                                          <p:attrName>ppt_h</p:attrName>
                                        </p:attrNameLst>
                                      </p:cBhvr>
                                      <p:tavLst>
                                        <p:tav tm="0">
                                          <p:val>
                                            <p:strVal val="#ppt_h*0.01"/>
                                          </p:val>
                                        </p:tav>
                                        <p:tav tm="100000">
                                          <p:val>
                                            <p:strVal val="#ppt_h"/>
                                          </p:val>
                                        </p:tav>
                                      </p:tavLst>
                                    </p:anim>
                                    <p:anim calcmode="lin" valueType="num">
                                      <p:cBhvr>
                                        <p:cTn id="9" dur="500" fill="hold"/>
                                        <p:tgtEl>
                                          <p:spTgt spid="71682"/>
                                        </p:tgtEl>
                                        <p:attrNameLst>
                                          <p:attrName>ppt_x</p:attrName>
                                        </p:attrNameLst>
                                      </p:cBhvr>
                                      <p:tavLst>
                                        <p:tav tm="0">
                                          <p:val>
                                            <p:strVal val="#ppt_x"/>
                                          </p:val>
                                        </p:tav>
                                        <p:tav tm="100000">
                                          <p:val>
                                            <p:strVal val="#ppt_x"/>
                                          </p:val>
                                        </p:tav>
                                      </p:tavLst>
                                    </p:anim>
                                    <p:anim calcmode="lin" valueType="num">
                                      <p:cBhvr>
                                        <p:cTn id="10" dur="500" fill="hold"/>
                                        <p:tgtEl>
                                          <p:spTgt spid="71682"/>
                                        </p:tgtEl>
                                        <p:attrNameLst>
                                          <p:attrName>ppt_y</p:attrName>
                                        </p:attrNameLst>
                                      </p:cBhvr>
                                      <p:tavLst>
                                        <p:tav tm="0">
                                          <p:val>
                                            <p:strVal val="#ppt_h+1"/>
                                          </p:val>
                                        </p:tav>
                                        <p:tav tm="100000">
                                          <p:val>
                                            <p:strVal val="#ppt_y"/>
                                          </p:val>
                                        </p:tav>
                                      </p:tavLst>
                                    </p:anim>
                                    <p:animEffect transition="in" filter="fade">
                                      <p:cBhvr>
                                        <p:cTn id="11" dur="500"/>
                                        <p:tgtEl>
                                          <p:spTgt spid="7168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71687"/>
                                        </p:tgtEl>
                                        <p:attrNameLst>
                                          <p:attrName>style.visibility</p:attrName>
                                        </p:attrNameLst>
                                      </p:cBhvr>
                                      <p:to>
                                        <p:strVal val="visible"/>
                                      </p:to>
                                    </p:set>
                                    <p:anim calcmode="lin" valueType="num">
                                      <p:cBhvr>
                                        <p:cTn id="16" dur="1000" fill="hold"/>
                                        <p:tgtEl>
                                          <p:spTgt spid="71687"/>
                                        </p:tgtEl>
                                        <p:attrNameLst>
                                          <p:attrName>ppt_w</p:attrName>
                                        </p:attrNameLst>
                                      </p:cBhvr>
                                      <p:tavLst>
                                        <p:tav tm="0">
                                          <p:val>
                                            <p:fltVal val="0"/>
                                          </p:val>
                                        </p:tav>
                                        <p:tav tm="100000">
                                          <p:val>
                                            <p:strVal val="#ppt_w"/>
                                          </p:val>
                                        </p:tav>
                                      </p:tavLst>
                                    </p:anim>
                                    <p:anim calcmode="lin" valueType="num">
                                      <p:cBhvr>
                                        <p:cTn id="17" dur="1000" fill="hold"/>
                                        <p:tgtEl>
                                          <p:spTgt spid="71687"/>
                                        </p:tgtEl>
                                        <p:attrNameLst>
                                          <p:attrName>ppt_h</p:attrName>
                                        </p:attrNameLst>
                                      </p:cBhvr>
                                      <p:tavLst>
                                        <p:tav tm="0">
                                          <p:val>
                                            <p:fltVal val="0"/>
                                          </p:val>
                                        </p:tav>
                                        <p:tav tm="100000">
                                          <p:val>
                                            <p:strVal val="#ppt_h"/>
                                          </p:val>
                                        </p:tav>
                                      </p:tavLst>
                                    </p:anim>
                                    <p:anim calcmode="lin" valueType="num">
                                      <p:cBhvr>
                                        <p:cTn id="18" dur="1000" fill="hold"/>
                                        <p:tgtEl>
                                          <p:spTgt spid="71687"/>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716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1691"/>
                                        </p:tgtEl>
                                        <p:attrNameLst>
                                          <p:attrName>style.visibility</p:attrName>
                                        </p:attrNameLst>
                                      </p:cBhvr>
                                      <p:to>
                                        <p:strVal val="visible"/>
                                      </p:to>
                                    </p:set>
                                    <p:animEffect transition="in" filter="blinds(horizontal)">
                                      <p:cBhvr>
                                        <p:cTn id="24" dur="500"/>
                                        <p:tgtEl>
                                          <p:spTgt spid="71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7" grpId="0" animBg="1"/>
      <p:bldP spid="7169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274638"/>
            <a:ext cx="8229600" cy="563562"/>
          </a:xfrm>
        </p:spPr>
        <p:style>
          <a:lnRef idx="2">
            <a:schemeClr val="dk1"/>
          </a:lnRef>
          <a:fillRef idx="1">
            <a:schemeClr val="lt1"/>
          </a:fillRef>
          <a:effectRef idx="0">
            <a:schemeClr val="dk1"/>
          </a:effectRef>
          <a:fontRef idx="minor">
            <a:schemeClr val="dk1"/>
          </a:fontRef>
        </p:style>
        <p:txBody>
          <a:bodyPr/>
          <a:lstStyle/>
          <a:p>
            <a:pPr algn="ctr"/>
            <a:r>
              <a:rPr lang="it-IT" sz="2800" dirty="0"/>
              <a:t>Exceptions about Title of Goods </a:t>
            </a:r>
          </a:p>
        </p:txBody>
      </p:sp>
      <p:sp>
        <p:nvSpPr>
          <p:cNvPr id="175107" name="Rectangle 3"/>
          <p:cNvSpPr>
            <a:spLocks noGrp="1" noChangeArrowheads="1"/>
          </p:cNvSpPr>
          <p:nvPr>
            <p:ph idx="1"/>
          </p:nvPr>
        </p:nvSpPr>
        <p:spPr>
          <a:xfrm>
            <a:off x="457200" y="1295400"/>
            <a:ext cx="8229600" cy="4830763"/>
          </a:xfrm>
        </p:spPr>
        <p:style>
          <a:lnRef idx="2">
            <a:schemeClr val="dk1"/>
          </a:lnRef>
          <a:fillRef idx="1">
            <a:schemeClr val="lt1"/>
          </a:fillRef>
          <a:effectRef idx="0">
            <a:schemeClr val="dk1"/>
          </a:effectRef>
          <a:fontRef idx="minor">
            <a:schemeClr val="dk1"/>
          </a:fontRef>
        </p:style>
        <p:txBody>
          <a:bodyPr/>
          <a:lstStyle/>
          <a:p>
            <a:pPr algn="just">
              <a:buNone/>
            </a:pPr>
            <a:r>
              <a:rPr lang="it-IT" dirty="0"/>
              <a:t>	</a:t>
            </a:r>
            <a:r>
              <a:rPr lang="it-IT" sz="2400" dirty="0">
                <a:solidFill>
                  <a:schemeClr val="tx1"/>
                </a:solidFill>
                <a:latin typeface="+mj-lt"/>
              </a:rPr>
              <a:t>In the following cases, transport </a:t>
            </a:r>
            <a:r>
              <a:rPr lang="en-US" sz="2400" dirty="0">
                <a:solidFill>
                  <a:schemeClr val="tx1"/>
                </a:solidFill>
                <a:latin typeface="+mj-lt"/>
                <a:cs typeface="Times New Roman" pitchFamily="18" charset="0"/>
              </a:rPr>
              <a:t>and other documents may be endorsed by the AD in favor of foreign importers and the same may be sent directly to the importers abroad by the AD. </a:t>
            </a:r>
            <a:r>
              <a:rPr lang="it-IT" sz="2400" dirty="0">
                <a:solidFill>
                  <a:schemeClr val="tx1"/>
                </a:solidFill>
                <a:latin typeface="+mj-lt"/>
              </a:rPr>
              <a:t>:</a:t>
            </a:r>
          </a:p>
          <a:p>
            <a:pPr algn="just">
              <a:buFontTx/>
              <a:buChar char="•"/>
            </a:pPr>
            <a:r>
              <a:rPr lang="it-IT" dirty="0">
                <a:solidFill>
                  <a:srgbClr val="009999"/>
                </a:solidFill>
              </a:rPr>
              <a:t>Where full value of export has been received in advance;</a:t>
            </a:r>
          </a:p>
          <a:p>
            <a:pPr algn="just">
              <a:buFontTx/>
              <a:buChar char="•"/>
            </a:pPr>
            <a:r>
              <a:rPr lang="it-IT" dirty="0">
                <a:solidFill>
                  <a:srgbClr val="009999"/>
                </a:solidFill>
              </a:rPr>
              <a:t>Type A units of EPZs/EZs</a:t>
            </a:r>
          </a:p>
          <a:p>
            <a:pPr algn="just">
              <a:buFontTx/>
              <a:buChar char="•"/>
            </a:pPr>
            <a:r>
              <a:rPr lang="it-IT" dirty="0">
                <a:solidFill>
                  <a:srgbClr val="009999"/>
                </a:solidFill>
              </a:rPr>
              <a:t>Export of fresh fish, vegetables, fruits, poultry and other perishable items.</a:t>
            </a:r>
          </a:p>
          <a:p>
            <a:pPr>
              <a:buFont typeface="Wingdings" pitchFamily="2" charset="2"/>
              <a:buNone/>
            </a:pPr>
            <a:endParaRPr lang="it-IT" dirty="0"/>
          </a:p>
        </p:txBody>
      </p:sp>
      <p:sp>
        <p:nvSpPr>
          <p:cNvPr id="4" name="Slide Number Placeholder 3"/>
          <p:cNvSpPr>
            <a:spLocks noGrp="1"/>
          </p:cNvSpPr>
          <p:nvPr>
            <p:ph type="sldNum" sz="quarter" idx="10"/>
          </p:nvPr>
        </p:nvSpPr>
        <p:spPr>
          <a:xfrm>
            <a:off x="0" y="1112308"/>
            <a:ext cx="2667000" cy="366184"/>
          </a:xfrm>
        </p:spPr>
        <p:txBody>
          <a:bodyPr/>
          <a:lstStyle/>
          <a:p>
            <a:pPr>
              <a:defRPr/>
            </a:pPr>
            <a:fld id="{DD498EF5-53FE-4ACB-B7A8-A55847A790F3}"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Direct and Deemed Export : Receipt and Finance (Taka and Foreign Currency)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7382633"/>
              </p:ext>
            </p:extLst>
          </p:nvPr>
        </p:nvGraphicFramePr>
        <p:xfrm>
          <a:off x="516919" y="1280160"/>
          <a:ext cx="8568954" cy="3931920"/>
        </p:xfrm>
        <a:graphic>
          <a:graphicData uri="http://schemas.openxmlformats.org/drawingml/2006/table">
            <a:tbl>
              <a:tblPr firstRow="1" bandRow="1">
                <a:tableStyleId>{5C22544A-7EE6-4342-B048-85BDC9FD1C3A}</a:tableStyleId>
              </a:tblPr>
              <a:tblGrid>
                <a:gridCol w="2110865">
                  <a:extLst>
                    <a:ext uri="{9D8B030D-6E8A-4147-A177-3AD203B41FA5}">
                      <a16:colId xmlns:a16="http://schemas.microsoft.com/office/drawing/2014/main" val="20000"/>
                    </a:ext>
                  </a:extLst>
                </a:gridCol>
                <a:gridCol w="1368152">
                  <a:extLst>
                    <a:ext uri="{9D8B030D-6E8A-4147-A177-3AD203B41FA5}">
                      <a16:colId xmlns:a16="http://schemas.microsoft.com/office/drawing/2014/main" val="1210636748"/>
                    </a:ext>
                  </a:extLst>
                </a:gridCol>
                <a:gridCol w="1010269">
                  <a:extLst>
                    <a:ext uri="{9D8B030D-6E8A-4147-A177-3AD203B41FA5}">
                      <a16:colId xmlns:a16="http://schemas.microsoft.com/office/drawing/2014/main" val="2555148378"/>
                    </a:ext>
                  </a:extLst>
                </a:gridCol>
                <a:gridCol w="2299457">
                  <a:extLst>
                    <a:ext uri="{9D8B030D-6E8A-4147-A177-3AD203B41FA5}">
                      <a16:colId xmlns:a16="http://schemas.microsoft.com/office/drawing/2014/main" val="20002"/>
                    </a:ext>
                  </a:extLst>
                </a:gridCol>
                <a:gridCol w="1780211">
                  <a:extLst>
                    <a:ext uri="{9D8B030D-6E8A-4147-A177-3AD203B41FA5}">
                      <a16:colId xmlns:a16="http://schemas.microsoft.com/office/drawing/2014/main" val="20003"/>
                    </a:ext>
                  </a:extLst>
                </a:gridCol>
              </a:tblGrid>
              <a:tr h="370840">
                <a:tc>
                  <a:txBody>
                    <a:bodyPr/>
                    <a:lstStyle/>
                    <a:p>
                      <a:pPr algn="ctr"/>
                      <a:r>
                        <a:rPr lang="en-US" dirty="0"/>
                        <a:t>Export Proceed Receipt</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Pre shipment Finance</a:t>
                      </a:r>
                    </a:p>
                    <a:p>
                      <a:pPr algn="ctr"/>
                      <a:endParaRPr lang="en-US" dirty="0"/>
                    </a:p>
                  </a:txBody>
                  <a:tcPr/>
                </a:tc>
                <a:tc hMerge="1">
                  <a:txBody>
                    <a:bodyPr/>
                    <a:lstStyle/>
                    <a:p>
                      <a:endParaRPr lang="en-US"/>
                    </a:p>
                  </a:txBody>
                  <a:tcPr/>
                </a:tc>
                <a:tc gridSpan="2">
                  <a:txBody>
                    <a:bodyPr/>
                    <a:lstStyle/>
                    <a:p>
                      <a:pPr algn="ctr"/>
                      <a:r>
                        <a:rPr lang="en-US" dirty="0"/>
                        <a:t>Post shipment Finance</a:t>
                      </a:r>
                    </a:p>
                  </a:txBody>
                  <a:tcPr/>
                </a:tc>
                <a:tc hMerge="1">
                  <a:txBody>
                    <a:bodyPr/>
                    <a:lstStyle/>
                    <a:p>
                      <a:endParaRPr lang="en-US"/>
                    </a:p>
                  </a:txBody>
                  <a:tcPr/>
                </a:tc>
                <a:extLst>
                  <a:ext uri="{0D108BD9-81ED-4DB2-BD59-A6C34878D82A}">
                    <a16:rowId xmlns:a16="http://schemas.microsoft.com/office/drawing/2014/main" val="10000"/>
                  </a:ext>
                </a:extLst>
              </a:tr>
              <a:tr h="370840">
                <a:tc rowSpan="3">
                  <a:txBody>
                    <a:bodyPr/>
                    <a:lstStyle/>
                    <a:p>
                      <a:pPr marL="0" indent="11113"/>
                      <a:endParaRPr lang="en-US" dirty="0"/>
                    </a:p>
                    <a:p>
                      <a:pPr marL="0" indent="11113"/>
                      <a:endParaRPr lang="en-US" dirty="0"/>
                    </a:p>
                    <a:p>
                      <a:pPr marL="0" indent="11113">
                        <a:buAutoNum type="arabicParenR"/>
                      </a:pPr>
                      <a:r>
                        <a:rPr lang="en-US" dirty="0"/>
                        <a:t>Advance Payment</a:t>
                      </a:r>
                    </a:p>
                    <a:p>
                      <a:pPr marL="0" indent="11113">
                        <a:buAutoNum type="arabicParenR"/>
                      </a:pPr>
                      <a:r>
                        <a:rPr lang="en-US" dirty="0"/>
                        <a:t>Documentary Collection (DA/DP)</a:t>
                      </a:r>
                    </a:p>
                    <a:p>
                      <a:pPr marL="0" indent="11113">
                        <a:buAutoNum type="arabicParenR"/>
                      </a:pPr>
                      <a:r>
                        <a:rPr lang="en-US" dirty="0"/>
                        <a:t>Open Account</a:t>
                      </a:r>
                    </a:p>
                    <a:p>
                      <a:pPr marL="0" indent="11113">
                        <a:buAutoNum type="arabicParenR"/>
                      </a:pPr>
                      <a:r>
                        <a:rPr lang="en-US" dirty="0"/>
                        <a:t>Documentary Credit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Taka</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Foreign Currency </a:t>
                      </a:r>
                      <a:endParaRPr lang="en-US" dirty="0"/>
                    </a:p>
                  </a:txBody>
                  <a:tcPr/>
                </a:tc>
                <a:tc>
                  <a:txBody>
                    <a:bodyPr/>
                    <a:lstStyle/>
                    <a:p>
                      <a:pPr algn="ctr"/>
                      <a:r>
                        <a:rPr lang="en-US" dirty="0"/>
                        <a:t>2 a) Foreign Source (FC)</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 b) Local</a:t>
                      </a:r>
                      <a:r>
                        <a:rPr lang="en-US" baseline="0" dirty="0"/>
                        <a:t> Source (FC)</a:t>
                      </a:r>
                      <a:endParaRPr lang="en-US" dirty="0"/>
                    </a:p>
                  </a:txBody>
                  <a:tcPr/>
                </a:tc>
                <a:extLst>
                  <a:ext uri="{0D108BD9-81ED-4DB2-BD59-A6C34878D82A}">
                    <a16:rowId xmlns:a16="http://schemas.microsoft.com/office/drawing/2014/main" val="10001"/>
                  </a:ext>
                </a:extLst>
              </a:tr>
              <a:tr h="370840">
                <a:tc vMerge="1">
                  <a:txBody>
                    <a:bodyPr/>
                    <a:lstStyle/>
                    <a:p>
                      <a:r>
                        <a:rPr lang="en-US" dirty="0"/>
                        <a:t>Bi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 </a:t>
                      </a:r>
                      <a:r>
                        <a:rPr lang="en-US" baseline="0" dirty="0"/>
                        <a:t> </a:t>
                      </a:r>
                      <a:r>
                        <a:rPr lang="en-US" dirty="0"/>
                        <a:t>Packing  Credit/</a:t>
                      </a:r>
                      <a:r>
                        <a:rPr lang="en-US" baseline="0" dirty="0"/>
                        <a:t>Working Capital  (Funded)</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EDF</a:t>
                      </a:r>
                    </a:p>
                  </a:txBody>
                  <a:tcPr/>
                </a:tc>
                <a:tc>
                  <a:txBody>
                    <a:bodyPr/>
                    <a:lstStyle/>
                    <a:p>
                      <a:r>
                        <a:rPr lang="en-US" dirty="0"/>
                        <a:t>2a (</a:t>
                      </a:r>
                      <a:r>
                        <a:rPr lang="en-US" dirty="0" err="1"/>
                        <a:t>i</a:t>
                      </a:r>
                      <a:r>
                        <a:rPr lang="en-US" dirty="0"/>
                        <a:t>) OBU’s bill purchase/discount</a:t>
                      </a:r>
                    </a:p>
                  </a:txBody>
                  <a:tcPr/>
                </a:tc>
                <a:tc>
                  <a:txBody>
                    <a:bodyPr/>
                    <a:lstStyle/>
                    <a:p>
                      <a:r>
                        <a:rPr lang="en-US" dirty="0"/>
                        <a:t>BBLC (Non funded) </a:t>
                      </a:r>
                    </a:p>
                    <a:p>
                      <a:r>
                        <a:rPr lang="en-US" dirty="0"/>
                        <a:t>FDBP/LDBP</a:t>
                      </a:r>
                    </a:p>
                    <a:p>
                      <a:r>
                        <a:rPr lang="en-US" dirty="0"/>
                        <a:t>OD</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b) Term Loan</a:t>
                      </a:r>
                    </a:p>
                    <a:p>
                      <a:endParaRPr lang="en-US" dirty="0"/>
                    </a:p>
                  </a:txBody>
                  <a:tcPr/>
                </a:tc>
                <a:tc>
                  <a:txBody>
                    <a:bodyPr/>
                    <a:lstStyle/>
                    <a:p>
                      <a:endParaRPr lang="en-US" dirty="0"/>
                    </a:p>
                  </a:txBody>
                  <a:tcPr/>
                </a:tc>
                <a:tc>
                  <a:txBody>
                    <a:bodyPr/>
                    <a:lstStyle/>
                    <a:p>
                      <a:r>
                        <a:rPr lang="en-US" dirty="0"/>
                        <a:t>2a (ii) Foreign FI’s purchase</a:t>
                      </a:r>
                      <a:r>
                        <a:rPr lang="en-US" baseline="0" dirty="0"/>
                        <a:t>/discount</a:t>
                      </a:r>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85A-136A-7E68-0C61-8543596072E5}"/>
              </a:ext>
            </a:extLst>
          </p:cNvPr>
          <p:cNvSpPr>
            <a:spLocks noGrp="1"/>
          </p:cNvSpPr>
          <p:nvPr>
            <p:ph type="title"/>
          </p:nvPr>
        </p:nvSpPr>
        <p:spPr/>
        <p:txBody>
          <a:bodyPr/>
          <a:lstStyle/>
          <a:p>
            <a:r>
              <a:rPr lang="en-US" sz="3200" dirty="0"/>
              <a:t>Export under open account credit terms against payment undertaking/payment risk coverage </a:t>
            </a:r>
          </a:p>
        </p:txBody>
      </p:sp>
      <p:sp>
        <p:nvSpPr>
          <p:cNvPr id="3" name="Content Placeholder 2">
            <a:extLst>
              <a:ext uri="{FF2B5EF4-FFF2-40B4-BE49-F238E27FC236}">
                <a16:creationId xmlns:a16="http://schemas.microsoft.com/office/drawing/2014/main" id="{3A6648F9-723B-ABD0-10A9-B4E55CC139B3}"/>
              </a:ext>
            </a:extLst>
          </p:cNvPr>
          <p:cNvSpPr>
            <a:spLocks noGrp="1"/>
          </p:cNvSpPr>
          <p:nvPr>
            <p:ph idx="1"/>
          </p:nvPr>
        </p:nvSpPr>
        <p:spPr/>
        <p:txBody>
          <a:bodyPr/>
          <a:lstStyle/>
          <a:p>
            <a:pPr algn="l"/>
            <a:r>
              <a:rPr lang="en-US" dirty="0"/>
              <a:t>ADs may allow exporters to ship goods on sales contracts under open account credit terms within the statutory period</a:t>
            </a:r>
            <a:r>
              <a:rPr lang="en-US" dirty="0">
                <a:solidFill>
                  <a:srgbClr val="212529"/>
                </a:solidFill>
                <a:latin typeface="Muli"/>
              </a:rPr>
              <a:t> </a:t>
            </a:r>
            <a:r>
              <a:rPr lang="en-US" dirty="0"/>
              <a:t>against payment undertaking/payment risk coverage for settlement of export bills/receivables by international factoring companies/ foreign banks/foreign financial institutions/trade financiers/insurance entities</a:t>
            </a:r>
            <a:r>
              <a:rPr lang="en-US" b="0" i="0" dirty="0">
                <a:solidFill>
                  <a:srgbClr val="212529"/>
                </a:solidFill>
                <a:effectLst/>
                <a:latin typeface="Muli"/>
              </a:rPr>
              <a:t>.</a:t>
            </a:r>
          </a:p>
          <a:p>
            <a:endParaRPr lang="en-US" dirty="0"/>
          </a:p>
        </p:txBody>
      </p:sp>
      <p:sp>
        <p:nvSpPr>
          <p:cNvPr id="4" name="Slide Number Placeholder 3">
            <a:extLst>
              <a:ext uri="{FF2B5EF4-FFF2-40B4-BE49-F238E27FC236}">
                <a16:creationId xmlns:a16="http://schemas.microsoft.com/office/drawing/2014/main" id="{1DA15B2B-CC85-FB63-F16A-B8113F837612}"/>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43</a:t>
            </a:fld>
            <a:endParaRPr lang="en-US"/>
          </a:p>
        </p:txBody>
      </p:sp>
    </p:spTree>
    <p:extLst>
      <p:ext uri="{BB962C8B-B14F-4D97-AF65-F5344CB8AC3E}">
        <p14:creationId xmlns:p14="http://schemas.microsoft.com/office/powerpoint/2010/main" val="4195303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90" name="Rectangle 34"/>
          <p:cNvSpPr>
            <a:spLocks noGrp="1" noChangeArrowheads="1"/>
          </p:cNvSpPr>
          <p:nvPr>
            <p:ph type="title"/>
          </p:nvPr>
        </p:nvSpPr>
        <p:spPr>
          <a:xfrm>
            <a:off x="500034" y="357166"/>
            <a:ext cx="8229600" cy="427038"/>
          </a:xfrm>
        </p:spPr>
        <p:style>
          <a:lnRef idx="2">
            <a:schemeClr val="dk1"/>
          </a:lnRef>
          <a:fillRef idx="1">
            <a:schemeClr val="lt1"/>
          </a:fillRef>
          <a:effectRef idx="0">
            <a:schemeClr val="dk1"/>
          </a:effectRef>
          <a:fontRef idx="minor">
            <a:schemeClr val="dk1"/>
          </a:fontRef>
        </p:style>
        <p:txBody>
          <a:bodyPr/>
          <a:lstStyle/>
          <a:p>
            <a:pPr algn="ctr"/>
            <a:r>
              <a:rPr lang="en-US" sz="3000" b="1" dirty="0"/>
              <a:t>EXPORTERSRETENTION QUOTA ACCOUNT ERQ</a:t>
            </a:r>
          </a:p>
        </p:txBody>
      </p:sp>
      <p:graphicFrame>
        <p:nvGraphicFramePr>
          <p:cNvPr id="147495" name="Group 39"/>
          <p:cNvGraphicFramePr>
            <a:graphicFrameLocks noGrp="1"/>
          </p:cNvGraphicFramePr>
          <p:nvPr>
            <p:ph type="tbl" idx="1"/>
            <p:extLst>
              <p:ext uri="{D42A27DB-BD31-4B8C-83A1-F6EECF244321}">
                <p14:modId xmlns:p14="http://schemas.microsoft.com/office/powerpoint/2010/main" val="2940015688"/>
              </p:ext>
            </p:extLst>
          </p:nvPr>
        </p:nvGraphicFramePr>
        <p:xfrm>
          <a:off x="247650" y="1571612"/>
          <a:ext cx="8896350" cy="4450080"/>
        </p:xfrm>
        <a:graphic>
          <a:graphicData uri="http://schemas.openxmlformats.org/drawingml/2006/table">
            <a:tbl>
              <a:tblPr/>
              <a:tblGrid>
                <a:gridCol w="5503862">
                  <a:extLst>
                    <a:ext uri="{9D8B030D-6E8A-4147-A177-3AD203B41FA5}">
                      <a16:colId xmlns:a16="http://schemas.microsoft.com/office/drawing/2014/main" val="20000"/>
                    </a:ext>
                  </a:extLst>
                </a:gridCol>
                <a:gridCol w="3392488">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latin typeface="Arial" charset="0"/>
                        </a:rPr>
                        <a:t>Category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latin typeface="Arial" charset="0"/>
                        </a:rPr>
                        <a:t>% of  FOB value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rPr>
                        <a:t>Merchandise Export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rPr>
                        <a:t>60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rPr>
                        <a:t>RMG, POL products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rPr>
                        <a:t>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rPr>
                        <a:t>Computer software/data processing service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rPr>
                        <a:t>70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rPr>
                        <a:t>Service Sector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rPr>
                        <a:t>60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rPr>
                        <a:t>Type-A of EPZ/EZ Cos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rPr>
                        <a:t>100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rPr>
                        <a:t>Type- B and Type-C of EPZ Enterprises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rPr>
                        <a:t>80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charset="0"/>
                        </a:rPr>
                        <a:t>Type- B and Type-C of EPZ Enterprises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rPr>
                        <a:t>75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EE834343-59ED-4783-AA3E-9C8B1FF9ABD6}"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normAutofit fontScale="85000" lnSpcReduction="20000"/>
          </a:bodyPr>
          <a:lstStyle/>
          <a:p>
            <a:fld id="{876A0A72-03AD-4C10-A690-110A49F7771D}" type="slidenum">
              <a:rPr lang="en-US"/>
              <a:pPr/>
              <a:t>45</a:t>
            </a:fld>
            <a:endParaRPr lang="en-US"/>
          </a:p>
        </p:txBody>
      </p:sp>
      <p:sp>
        <p:nvSpPr>
          <p:cNvPr id="815106" name="Rectangle 2"/>
          <p:cNvSpPr>
            <a:spLocks noGrp="1" noChangeArrowheads="1"/>
          </p:cNvSpPr>
          <p:nvPr>
            <p:ph type="title"/>
          </p:nvPr>
        </p:nvSpPr>
        <p:spPr>
          <a:xfrm>
            <a:off x="609600" y="55033"/>
            <a:ext cx="8153400" cy="730761"/>
          </a:xfrm>
        </p:spPr>
        <p:txBody>
          <a:bodyPr/>
          <a:lstStyle/>
          <a:p>
            <a:br>
              <a:rPr lang="en-US" sz="4000" dirty="0"/>
            </a:br>
            <a:r>
              <a:rPr lang="en-US" sz="3200" dirty="0"/>
              <a:t>Time Limit for Repatriation of Export Proceeds</a:t>
            </a:r>
            <a:endParaRPr lang="en-US" sz="4000" dirty="0"/>
          </a:p>
        </p:txBody>
      </p:sp>
      <p:sp>
        <p:nvSpPr>
          <p:cNvPr id="815107" name="Rectangle 3"/>
          <p:cNvSpPr>
            <a:spLocks noGrp="1" noChangeArrowheads="1"/>
          </p:cNvSpPr>
          <p:nvPr>
            <p:ph type="body" idx="1"/>
          </p:nvPr>
        </p:nvSpPr>
        <p:spPr/>
        <p:txBody>
          <a:bodyPr/>
          <a:lstStyle/>
          <a:p>
            <a:pPr algn="just">
              <a:lnSpc>
                <a:spcPct val="90000"/>
              </a:lnSpc>
            </a:pPr>
            <a:r>
              <a:rPr lang="en-US" sz="2800" dirty="0"/>
              <a:t>The period prescribed by Bangladesh Bank within which full (95%) foreign exchange proceeds of export must be received by exporters is four months.</a:t>
            </a:r>
          </a:p>
          <a:p>
            <a:pPr algn="just">
              <a:lnSpc>
                <a:spcPct val="90000"/>
              </a:lnSpc>
            </a:pPr>
            <a:r>
              <a:rPr lang="en-US" sz="2800" dirty="0"/>
              <a:t>If the receipt of the full proceeds of any shipment is delayed beyond this period  without special or general authorization of BB, the exporter </a:t>
            </a:r>
            <a:r>
              <a:rPr lang="en-US" sz="2800" strike="sngStrike" dirty="0"/>
              <a:t>as well as the AD and its officials</a:t>
            </a:r>
            <a:r>
              <a:rPr lang="en-US" sz="2800" dirty="0"/>
              <a:t> certifying the EXP render themselves liable to punish under FER Act, 1947.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normAutofit fontScale="85000" lnSpcReduction="20000"/>
          </a:bodyPr>
          <a:lstStyle/>
          <a:p>
            <a:fld id="{0F4E1E11-5670-4993-B8B9-B4D5052712E5}" type="slidenum">
              <a:rPr lang="en-US"/>
              <a:pPr/>
              <a:t>46</a:t>
            </a:fld>
            <a:endParaRPr lang="en-US"/>
          </a:p>
        </p:txBody>
      </p:sp>
      <p:sp>
        <p:nvSpPr>
          <p:cNvPr id="817154" name="Rectangle 2"/>
          <p:cNvSpPr>
            <a:spLocks noGrp="1" noChangeArrowheads="1"/>
          </p:cNvSpPr>
          <p:nvPr>
            <p:ph type="title"/>
          </p:nvPr>
        </p:nvSpPr>
        <p:spPr>
          <a:xfrm>
            <a:off x="609600" y="100277"/>
            <a:ext cx="8153400" cy="614079"/>
          </a:xfrm>
        </p:spPr>
        <p:txBody>
          <a:bodyPr/>
          <a:lstStyle/>
          <a:p>
            <a:r>
              <a:rPr lang="en-US" sz="3200" dirty="0"/>
              <a:t>Endorsement of shipping Documents by the ADs</a:t>
            </a:r>
          </a:p>
        </p:txBody>
      </p:sp>
      <p:sp>
        <p:nvSpPr>
          <p:cNvPr id="817155" name="Rectangle 3"/>
          <p:cNvSpPr>
            <a:spLocks noGrp="1" noChangeArrowheads="1"/>
          </p:cNvSpPr>
          <p:nvPr>
            <p:ph type="body" idx="1"/>
          </p:nvPr>
        </p:nvSpPr>
        <p:spPr/>
        <p:txBody>
          <a:bodyPr/>
          <a:lstStyle/>
          <a:p>
            <a:pPr algn="just">
              <a:lnSpc>
                <a:spcPct val="90000"/>
              </a:lnSpc>
            </a:pPr>
            <a:r>
              <a:rPr lang="en-US" sz="2800" dirty="0"/>
              <a:t>The ADs to whose order the transport documents are drawn shall endorse the same to the order of their foreign correspondents but in no case they shall make any blank endorsement or endorse it to the order of their consignee unless they have obtained specific or general approval of the BB thereof.   </a:t>
            </a:r>
          </a:p>
          <a:p>
            <a:pPr algn="just">
              <a:lnSpc>
                <a:spcPct val="90000"/>
              </a:lnSpc>
            </a:pPr>
            <a:r>
              <a:rPr lang="en-US" sz="2800" dirty="0"/>
              <a:t>However, in the case of export from Type A units of EPZs/EZs , such documents may be blank endorsed or endorsed in </a:t>
            </a:r>
            <a:r>
              <a:rPr lang="en-US" sz="2800" dirty="0" err="1"/>
              <a:t>favour</a:t>
            </a:r>
            <a:r>
              <a:rPr lang="en-US" sz="2800" dirty="0"/>
              <a:t> of the consignees as per terms of the LC.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normAutofit fontScale="85000" lnSpcReduction="20000"/>
          </a:bodyPr>
          <a:lstStyle/>
          <a:p>
            <a:fld id="{9AFF4A0B-7813-4F90-836C-9429FBC15235}" type="slidenum">
              <a:rPr lang="en-US"/>
              <a:pPr/>
              <a:t>47</a:t>
            </a:fld>
            <a:endParaRPr lang="en-US"/>
          </a:p>
        </p:txBody>
      </p:sp>
      <p:sp>
        <p:nvSpPr>
          <p:cNvPr id="814082" name="Rectangle 2"/>
          <p:cNvSpPr>
            <a:spLocks noGrp="1" noChangeArrowheads="1"/>
          </p:cNvSpPr>
          <p:nvPr>
            <p:ph type="title"/>
          </p:nvPr>
        </p:nvSpPr>
        <p:spPr/>
        <p:txBody>
          <a:bodyPr/>
          <a:lstStyle/>
          <a:p>
            <a:r>
              <a:rPr lang="en-US"/>
              <a:t>Credit Report of Buyer</a:t>
            </a:r>
          </a:p>
        </p:txBody>
      </p:sp>
      <p:sp>
        <p:nvSpPr>
          <p:cNvPr id="814083" name="Rectangle 3"/>
          <p:cNvSpPr>
            <a:spLocks noGrp="1" noChangeArrowheads="1"/>
          </p:cNvSpPr>
          <p:nvPr>
            <p:ph type="body" idx="1"/>
          </p:nvPr>
        </p:nvSpPr>
        <p:spPr/>
        <p:txBody>
          <a:bodyPr/>
          <a:lstStyle/>
          <a:p>
            <a:r>
              <a:rPr lang="en-US" dirty="0" err="1"/>
              <a:t>Bonafides</a:t>
            </a:r>
            <a:r>
              <a:rPr lang="en-US" dirty="0"/>
              <a:t> of the buyers/consignees abroad and their credentials should be enquired through correspondents abroad.</a:t>
            </a:r>
          </a:p>
          <a:p>
            <a:r>
              <a:rPr lang="en-US" dirty="0"/>
              <a:t>Greater care should be taken particularly in case of shipments on CAD/DA basis.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3CFC-464C-4A74-783D-89B7250DDACC}"/>
              </a:ext>
            </a:extLst>
          </p:cNvPr>
          <p:cNvSpPr>
            <a:spLocks noGrp="1"/>
          </p:cNvSpPr>
          <p:nvPr>
            <p:ph type="title"/>
          </p:nvPr>
        </p:nvSpPr>
        <p:spPr>
          <a:xfrm>
            <a:off x="971600" y="216276"/>
            <a:ext cx="7791400" cy="934616"/>
          </a:xfrm>
        </p:spPr>
        <p:txBody>
          <a:bodyPr/>
          <a:lstStyle/>
          <a:p>
            <a:r>
              <a:rPr lang="en-US" sz="3200" dirty="0"/>
              <a:t>Tax deducted at Source on service earning (As per Sec. 124 of Income Tax Act, 2023)</a:t>
            </a:r>
          </a:p>
        </p:txBody>
      </p:sp>
      <p:pic>
        <p:nvPicPr>
          <p:cNvPr id="6" name="Content Placeholder 5">
            <a:extLst>
              <a:ext uri="{FF2B5EF4-FFF2-40B4-BE49-F238E27FC236}">
                <a16:creationId xmlns:a16="http://schemas.microsoft.com/office/drawing/2014/main" id="{A2B13334-CA87-B688-5312-4E6910F25F4C}"/>
              </a:ext>
            </a:extLst>
          </p:cNvPr>
          <p:cNvPicPr>
            <a:picLocks noGrp="1" noChangeAspect="1"/>
          </p:cNvPicPr>
          <p:nvPr>
            <p:ph idx="1"/>
          </p:nvPr>
        </p:nvPicPr>
        <p:blipFill>
          <a:blip r:embed="rId2"/>
          <a:stretch>
            <a:fillRect/>
          </a:stretch>
        </p:blipFill>
        <p:spPr>
          <a:xfrm>
            <a:off x="1043608" y="1411288"/>
            <a:ext cx="7200799" cy="5258072"/>
          </a:xfrm>
        </p:spPr>
      </p:pic>
      <p:sp>
        <p:nvSpPr>
          <p:cNvPr id="4" name="Slide Number Placeholder 3">
            <a:extLst>
              <a:ext uri="{FF2B5EF4-FFF2-40B4-BE49-F238E27FC236}">
                <a16:creationId xmlns:a16="http://schemas.microsoft.com/office/drawing/2014/main" id="{18781A2A-9333-CBF1-6E1A-58CAC2D22DF1}"/>
              </a:ext>
            </a:extLst>
          </p:cNvPr>
          <p:cNvSpPr>
            <a:spLocks noGrp="1"/>
          </p:cNvSpPr>
          <p:nvPr>
            <p:ph type="sldNum" sz="quarter" idx="12"/>
          </p:nvPr>
        </p:nvSpPr>
        <p:spPr/>
        <p:txBody>
          <a:bodyPr/>
          <a:lstStyle/>
          <a:p>
            <a:pPr>
              <a:defRPr/>
            </a:pPr>
            <a:fld id="{BD5D9A75-2925-4D15-994A-4D53B07A78D3}" type="slidenum">
              <a:rPr lang="en-US" smtClean="0"/>
              <a:pPr>
                <a:defRPr/>
              </a:pPr>
              <a:t>48</a:t>
            </a:fld>
            <a:endParaRPr lang="en-US"/>
          </a:p>
        </p:txBody>
      </p:sp>
    </p:spTree>
    <p:extLst>
      <p:ext uri="{BB962C8B-B14F-4D97-AF65-F5344CB8AC3E}">
        <p14:creationId xmlns:p14="http://schemas.microsoft.com/office/powerpoint/2010/main" val="1278396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946D-B0D2-3E9D-B655-5226567E88D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F1F1501-D899-E5A6-4F0D-6BD8CBA95DD2}"/>
              </a:ext>
            </a:extLst>
          </p:cNvPr>
          <p:cNvPicPr>
            <a:picLocks noGrp="1" noChangeAspect="1"/>
          </p:cNvPicPr>
          <p:nvPr>
            <p:ph idx="1"/>
          </p:nvPr>
        </p:nvPicPr>
        <p:blipFill>
          <a:blip r:embed="rId2"/>
          <a:stretch>
            <a:fillRect/>
          </a:stretch>
        </p:blipFill>
        <p:spPr>
          <a:xfrm>
            <a:off x="533400" y="446116"/>
            <a:ext cx="5662151" cy="891617"/>
          </a:xfrm>
        </p:spPr>
      </p:pic>
      <p:sp>
        <p:nvSpPr>
          <p:cNvPr id="4" name="Slide Number Placeholder 3">
            <a:extLst>
              <a:ext uri="{FF2B5EF4-FFF2-40B4-BE49-F238E27FC236}">
                <a16:creationId xmlns:a16="http://schemas.microsoft.com/office/drawing/2014/main" id="{B92EBBE2-E7EE-766C-6314-12361A3594AD}"/>
              </a:ext>
            </a:extLst>
          </p:cNvPr>
          <p:cNvSpPr>
            <a:spLocks noGrp="1"/>
          </p:cNvSpPr>
          <p:nvPr>
            <p:ph type="sldNum" sz="quarter" idx="12"/>
          </p:nvPr>
        </p:nvSpPr>
        <p:spPr/>
        <p:txBody>
          <a:bodyPr/>
          <a:lstStyle/>
          <a:p>
            <a:pPr>
              <a:defRPr/>
            </a:pPr>
            <a:fld id="{BD5D9A75-2925-4D15-994A-4D53B07A78D3}" type="slidenum">
              <a:rPr lang="en-US" smtClean="0"/>
              <a:pPr>
                <a:defRPr/>
              </a:pPr>
              <a:t>49</a:t>
            </a:fld>
            <a:endParaRPr lang="en-US"/>
          </a:p>
        </p:txBody>
      </p:sp>
    </p:spTree>
    <p:extLst>
      <p:ext uri="{BB962C8B-B14F-4D97-AF65-F5344CB8AC3E}">
        <p14:creationId xmlns:p14="http://schemas.microsoft.com/office/powerpoint/2010/main" val="316925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66E40-BEC0-C766-CA57-370C8A956275}"/>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7D60F35D-AA8C-4696-406E-904FDE01265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1C59BE2-56A7-9ECA-3E53-CBD94059FE1D}"/>
              </a:ext>
            </a:extLst>
          </p:cNvPr>
          <p:cNvSpPr>
            <a:spLocks noGrp="1"/>
          </p:cNvSpPr>
          <p:nvPr>
            <p:ph type="sldNum" sz="quarter" idx="11"/>
          </p:nvPr>
        </p:nvSpPr>
        <p:spPr/>
        <p:txBody>
          <a:bodyPr/>
          <a:lstStyle/>
          <a:p>
            <a:pPr>
              <a:defRPr/>
            </a:pPr>
            <a:fld id="{1C33B9F0-E8F3-41B8-B2D6-663A16A0D92F}" type="slidenum">
              <a:rPr lang="en-US" smtClean="0"/>
              <a:pPr>
                <a:defRPr/>
              </a:pPr>
              <a:t>5</a:t>
            </a:fld>
            <a:endParaRPr lang="en-US" dirty="0"/>
          </a:p>
        </p:txBody>
      </p:sp>
      <p:pic>
        <p:nvPicPr>
          <p:cNvPr id="6" name="Picture 5">
            <a:extLst>
              <a:ext uri="{FF2B5EF4-FFF2-40B4-BE49-F238E27FC236}">
                <a16:creationId xmlns:a16="http://schemas.microsoft.com/office/drawing/2014/main" id="{0603B3B2-1B8C-8C3D-8DFC-D012CF7338CB}"/>
              </a:ext>
            </a:extLst>
          </p:cNvPr>
          <p:cNvPicPr>
            <a:picLocks noChangeAspect="1"/>
          </p:cNvPicPr>
          <p:nvPr/>
        </p:nvPicPr>
        <p:blipFill>
          <a:blip r:embed="rId2"/>
          <a:stretch>
            <a:fillRect/>
          </a:stretch>
        </p:blipFill>
        <p:spPr>
          <a:xfrm>
            <a:off x="0" y="188640"/>
            <a:ext cx="9144000" cy="6669360"/>
          </a:xfrm>
          <a:prstGeom prst="rect">
            <a:avLst/>
          </a:prstGeom>
        </p:spPr>
      </p:pic>
    </p:spTree>
    <p:extLst>
      <p:ext uri="{BB962C8B-B14F-4D97-AF65-F5344CB8AC3E}">
        <p14:creationId xmlns:p14="http://schemas.microsoft.com/office/powerpoint/2010/main" val="650556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4071934" y="1714488"/>
            <a:ext cx="3286124" cy="3571900"/>
          </a:xfrm>
          <a:prstGeom prst="ellipse">
            <a:avLst/>
          </a:prstGeom>
          <a:solidFill>
            <a:srgbClr val="00B0F0"/>
          </a:solidFill>
          <a:ln w="9525">
            <a:solidFill>
              <a:schemeClr val="tx1"/>
            </a:solidFill>
            <a:round/>
            <a:headEnd/>
            <a:tailEnd/>
          </a:ln>
        </p:spPr>
        <p:txBody>
          <a:bodyPr rtlCol="0" anchor="ctr"/>
          <a:lstStyle/>
          <a:p>
            <a:pPr algn="ctr"/>
            <a:r>
              <a:rPr lang="en-US" sz="4800" dirty="0">
                <a:latin typeface="Garamond" pitchFamily="18" charset="0"/>
              </a:rPr>
              <a:t>OBUs</a:t>
            </a:r>
          </a:p>
          <a:p>
            <a:pPr algn="ctr"/>
            <a:r>
              <a:rPr lang="en-US" sz="1400" dirty="0">
                <a:latin typeface="Garamond" pitchFamily="18" charset="0"/>
              </a:rPr>
              <a:t>(BCA,  BRPD Circulars etc.)</a:t>
            </a:r>
          </a:p>
        </p:txBody>
      </p:sp>
      <p:sp>
        <p:nvSpPr>
          <p:cNvPr id="2" name="Title 1"/>
          <p:cNvSpPr>
            <a:spLocks noGrp="1"/>
          </p:cNvSpPr>
          <p:nvPr>
            <p:ph type="title"/>
          </p:nvPr>
        </p:nvSpPr>
        <p:spPr/>
        <p:txBody>
          <a:bodyPr/>
          <a:lstStyle/>
          <a:p>
            <a:pPr algn="ctr"/>
            <a:r>
              <a:rPr lang="en-US" sz="4000" dirty="0"/>
              <a:t>AD and OBU: Same or Different</a:t>
            </a:r>
          </a:p>
        </p:txBody>
      </p:sp>
      <p:sp>
        <p:nvSpPr>
          <p:cNvPr id="4" name="Oval 3"/>
          <p:cNvSpPr/>
          <p:nvPr/>
        </p:nvSpPr>
        <p:spPr bwMode="auto">
          <a:xfrm>
            <a:off x="428596" y="1714488"/>
            <a:ext cx="3952876" cy="3581400"/>
          </a:xfrm>
          <a:prstGeom prst="ellipse">
            <a:avLst/>
          </a:prstGeom>
          <a:solidFill>
            <a:srgbClr val="FFFF00"/>
          </a:solidFill>
          <a:ln w="9525">
            <a:solidFill>
              <a:schemeClr val="tx1"/>
            </a:solidFill>
            <a:round/>
            <a:headEnd/>
            <a:tailEnd/>
          </a:ln>
        </p:spPr>
        <p:txBody>
          <a:bodyPr rtlCol="0" anchor="ctr"/>
          <a:lstStyle/>
          <a:p>
            <a:pPr algn="ctr">
              <a:buFont typeface="Arial" pitchFamily="34" charset="0"/>
              <a:buChar char="•"/>
            </a:pPr>
            <a:r>
              <a:rPr lang="en-US" sz="5400" dirty="0">
                <a:latin typeface="Garamond" pitchFamily="18" charset="0"/>
              </a:rPr>
              <a:t>ADs</a:t>
            </a:r>
          </a:p>
          <a:p>
            <a:pPr algn="ctr"/>
            <a:endParaRPr lang="en-US" sz="2000" dirty="0">
              <a:latin typeface="Garamond" pitchFamily="18" charset="0"/>
            </a:endParaRPr>
          </a:p>
          <a:p>
            <a:pPr algn="ctr"/>
            <a:r>
              <a:rPr lang="en-US" sz="2000" dirty="0">
                <a:latin typeface="Garamond" pitchFamily="18" charset="0"/>
              </a:rPr>
              <a:t>(FERA, GFET, FE Circulars/Circular letter etc.)</a:t>
            </a:r>
          </a:p>
        </p:txBody>
      </p:sp>
      <p:cxnSp>
        <p:nvCxnSpPr>
          <p:cNvPr id="7" name="Straight Arrow Connector 6"/>
          <p:cNvCxnSpPr/>
          <p:nvPr/>
        </p:nvCxnSpPr>
        <p:spPr>
          <a:xfrm>
            <a:off x="4214810" y="3714752"/>
            <a:ext cx="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3286116" y="5429264"/>
            <a:ext cx="1905000" cy="762000"/>
          </a:xfrm>
          <a:prstGeom prst="rect">
            <a:avLst/>
          </a:prstGeom>
          <a:solidFill>
            <a:schemeClr val="accent1"/>
          </a:solidFill>
          <a:ln w="9525">
            <a:solidFill>
              <a:schemeClr val="tx1"/>
            </a:solidFill>
            <a:round/>
            <a:headEnd/>
            <a:tailEnd/>
          </a:ln>
        </p:spPr>
        <p:txBody>
          <a:bodyPr rtlCol="0" anchor="ctr"/>
          <a:lstStyle/>
          <a:p>
            <a:pPr algn="ctr"/>
            <a:r>
              <a:rPr lang="en-US" sz="1600" dirty="0">
                <a:latin typeface="Garamond" pitchFamily="18" charset="0"/>
              </a:rPr>
              <a:t>FE Circulars/Circular</a:t>
            </a:r>
          </a:p>
          <a:p>
            <a:pPr algn="ctr"/>
            <a:r>
              <a:rPr lang="en-US" sz="1600" dirty="0">
                <a:latin typeface="Garamond" pitchFamily="18" charset="0"/>
              </a:rPr>
              <a:t> letter etc</a:t>
            </a:r>
          </a:p>
        </p:txBody>
      </p:sp>
      <p:sp>
        <p:nvSpPr>
          <p:cNvPr id="9" name="Oval 8"/>
          <p:cNvSpPr/>
          <p:nvPr/>
        </p:nvSpPr>
        <p:spPr bwMode="auto">
          <a:xfrm>
            <a:off x="4069252" y="2786058"/>
            <a:ext cx="312220" cy="1500197"/>
          </a:xfrm>
          <a:prstGeom prst="ellipse">
            <a:avLst/>
          </a:prstGeom>
          <a:solidFill>
            <a:schemeClr val="accent2"/>
          </a:solidFill>
          <a:ln w="9525">
            <a:solidFill>
              <a:schemeClr val="tx1"/>
            </a:solidFill>
            <a:round/>
            <a:headEnd/>
            <a:tailEnd/>
          </a:ln>
        </p:spPr>
        <p:txBody>
          <a:bodyPr rtlCol="0" anchor="ctr"/>
          <a:lstStyle/>
          <a:p>
            <a:pPr algn="ctr"/>
            <a:endParaRPr lang="en-US" sz="1400" dirty="0">
              <a:latin typeface="Garamond" pitchFamily="18" charset="0"/>
            </a:endParaRPr>
          </a:p>
        </p:txBody>
      </p:sp>
      <p:sp>
        <p:nvSpPr>
          <p:cNvPr id="13" name="Slide Number Placeholder 12"/>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 of ADs and OBUs</a:t>
            </a:r>
          </a:p>
        </p:txBody>
      </p:sp>
      <p:sp>
        <p:nvSpPr>
          <p:cNvPr id="4" name="Rectangle 3"/>
          <p:cNvSpPr/>
          <p:nvPr/>
        </p:nvSpPr>
        <p:spPr bwMode="auto">
          <a:xfrm>
            <a:off x="457200" y="1905000"/>
            <a:ext cx="4114800" cy="3452826"/>
          </a:xfrm>
          <a:prstGeom prst="rect">
            <a:avLst/>
          </a:prstGeom>
          <a:solidFill>
            <a:srgbClr val="7030A0"/>
          </a:solidFill>
          <a:ln w="9525">
            <a:solidFill>
              <a:schemeClr val="tx1"/>
            </a:solidFill>
            <a:round/>
            <a:headEnd/>
            <a:tailEnd/>
          </a:ln>
        </p:spPr>
        <p:txBody>
          <a:bodyPr rtlCol="0" anchor="ctr"/>
          <a:lstStyle/>
          <a:p>
            <a:pPr marL="514350" indent="-514350">
              <a:buFont typeface="Arial" pitchFamily="34" charset="0"/>
              <a:buChar char="•"/>
            </a:pPr>
            <a:r>
              <a:rPr lang="en-US" sz="2800" dirty="0">
                <a:solidFill>
                  <a:schemeClr val="bg1"/>
                </a:solidFill>
                <a:latin typeface="Garamond" pitchFamily="18" charset="0"/>
              </a:rPr>
              <a:t>Resident Entities</a:t>
            </a:r>
          </a:p>
          <a:p>
            <a:pPr marL="514350" indent="-514350">
              <a:buFont typeface="Arial" pitchFamily="34" charset="0"/>
              <a:buChar char="•"/>
            </a:pPr>
            <a:r>
              <a:rPr lang="en-US" sz="2800" dirty="0">
                <a:solidFill>
                  <a:schemeClr val="bg1"/>
                </a:solidFill>
                <a:latin typeface="Garamond" pitchFamily="18" charset="0"/>
              </a:rPr>
              <a:t>Type  B  of EPZ/EZ/PEPZ</a:t>
            </a:r>
          </a:p>
          <a:p>
            <a:pPr marL="514350" indent="-514350">
              <a:buFont typeface="Arial" pitchFamily="34" charset="0"/>
              <a:buChar char="•"/>
            </a:pPr>
            <a:r>
              <a:rPr lang="en-US" sz="2800" dirty="0">
                <a:solidFill>
                  <a:schemeClr val="bg1"/>
                </a:solidFill>
                <a:latin typeface="Garamond" pitchFamily="18" charset="0"/>
              </a:rPr>
              <a:t>Type  C of EPZ/EZ/PEPZ</a:t>
            </a:r>
          </a:p>
        </p:txBody>
      </p:sp>
      <p:sp>
        <p:nvSpPr>
          <p:cNvPr id="5" name="Rectangle 4"/>
          <p:cNvSpPr/>
          <p:nvPr/>
        </p:nvSpPr>
        <p:spPr bwMode="auto">
          <a:xfrm>
            <a:off x="4648200" y="1905000"/>
            <a:ext cx="4038600" cy="3452826"/>
          </a:xfrm>
          <a:prstGeom prst="rect">
            <a:avLst/>
          </a:prstGeom>
          <a:solidFill>
            <a:schemeClr val="accent1"/>
          </a:solidFill>
          <a:ln w="9525">
            <a:solidFill>
              <a:schemeClr val="tx1"/>
            </a:solidFill>
            <a:round/>
            <a:headEnd/>
            <a:tailEnd/>
          </a:ln>
        </p:spPr>
        <p:txBody>
          <a:bodyPr rtlCol="0" anchor="ctr"/>
          <a:lstStyle/>
          <a:p>
            <a:pPr marL="514350" indent="-514350">
              <a:buFont typeface="Arial" pitchFamily="34" charset="0"/>
              <a:buChar char="•"/>
            </a:pPr>
            <a:r>
              <a:rPr lang="en-US" sz="2800" dirty="0">
                <a:solidFill>
                  <a:schemeClr val="bg1"/>
                </a:solidFill>
                <a:latin typeface="Garamond" pitchFamily="18" charset="0"/>
              </a:rPr>
              <a:t>Type  A of EPZ/EZ</a:t>
            </a:r>
          </a:p>
          <a:p>
            <a:pPr marL="514350" indent="-514350">
              <a:buFont typeface="Arial" pitchFamily="34" charset="0"/>
              <a:buChar char="•"/>
            </a:pPr>
            <a:r>
              <a:rPr lang="en-US" sz="2800" dirty="0">
                <a:solidFill>
                  <a:schemeClr val="bg1"/>
                </a:solidFill>
                <a:latin typeface="Garamond" pitchFamily="18" charset="0"/>
              </a:rPr>
              <a:t>Non resident </a:t>
            </a:r>
          </a:p>
        </p:txBody>
      </p:sp>
      <p:sp>
        <p:nvSpPr>
          <p:cNvPr id="6" name="TextBox 5"/>
          <p:cNvSpPr txBox="1"/>
          <p:nvPr/>
        </p:nvSpPr>
        <p:spPr>
          <a:xfrm>
            <a:off x="1285852" y="1857364"/>
            <a:ext cx="1981200" cy="830997"/>
          </a:xfrm>
          <a:prstGeom prst="rect">
            <a:avLst/>
          </a:prstGeom>
          <a:noFill/>
        </p:spPr>
        <p:txBody>
          <a:bodyPr wrap="square" rtlCol="0">
            <a:spAutoFit/>
          </a:bodyPr>
          <a:lstStyle/>
          <a:p>
            <a:pPr algn="ctr"/>
            <a:r>
              <a:rPr lang="en-US" sz="4800" dirty="0"/>
              <a:t>ADs</a:t>
            </a:r>
          </a:p>
        </p:txBody>
      </p:sp>
      <p:sp>
        <p:nvSpPr>
          <p:cNvPr id="7" name="TextBox 6"/>
          <p:cNvSpPr txBox="1"/>
          <p:nvPr/>
        </p:nvSpPr>
        <p:spPr>
          <a:xfrm>
            <a:off x="5857884" y="1928803"/>
            <a:ext cx="1981200" cy="830997"/>
          </a:xfrm>
          <a:prstGeom prst="rect">
            <a:avLst/>
          </a:prstGeom>
          <a:noFill/>
        </p:spPr>
        <p:txBody>
          <a:bodyPr wrap="square" rtlCol="0">
            <a:spAutoFit/>
          </a:bodyPr>
          <a:lstStyle/>
          <a:p>
            <a:pPr algn="ctr"/>
            <a:r>
              <a:rPr lang="en-US" sz="4800" dirty="0"/>
              <a:t>OBUs</a:t>
            </a:r>
          </a:p>
        </p:txBody>
      </p:sp>
      <p:sp>
        <p:nvSpPr>
          <p:cNvPr id="8" name="Slide Number Placeholder 7"/>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600" dirty="0"/>
            </a:br>
            <a:br>
              <a:rPr lang="en-US" sz="3600" dirty="0"/>
            </a:br>
            <a:br>
              <a:rPr lang="en-US" sz="3600" dirty="0"/>
            </a:br>
            <a:r>
              <a:rPr lang="en-US" sz="2800" dirty="0"/>
              <a:t>With fully foreign-owned enterprises (BRPD Circular 2, Date 25 Feb, 2019)</a:t>
            </a:r>
          </a:p>
        </p:txBody>
      </p:sp>
      <p:sp>
        <p:nvSpPr>
          <p:cNvPr id="3" name="Content Placeholder 2"/>
          <p:cNvSpPr>
            <a:spLocks noGrp="1"/>
          </p:cNvSpPr>
          <p:nvPr>
            <p:ph idx="1"/>
          </p:nvPr>
        </p:nvSpPr>
        <p:spPr/>
        <p:txBody>
          <a:bodyPr/>
          <a:lstStyle/>
          <a:p>
            <a:r>
              <a:rPr lang="en-US" sz="2800" dirty="0"/>
              <a:t>Offshore banking operation/transactions with fully foreign-owned enterprises in EPZs, PEPZs, EZs and Hi-tech Parks shall include nothing other than accepting deposits, making short term loans/advances and investments, discounting bills, negotiating bills, issuing letter of credit and guarantee. However, prior permission from the Foreign Exchange Investment Department of Bangladesh Bank is required in accordance with the instructions/circulars issued from time to time before making any medium and long term financing facility to the said enterprises. </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With enterprises other than fully foreign-owned</a:t>
            </a:r>
          </a:p>
        </p:txBody>
      </p:sp>
      <p:sp>
        <p:nvSpPr>
          <p:cNvPr id="3" name="Content Placeholder 2"/>
          <p:cNvSpPr>
            <a:spLocks noGrp="1"/>
          </p:cNvSpPr>
          <p:nvPr>
            <p:ph idx="1"/>
          </p:nvPr>
        </p:nvSpPr>
        <p:spPr/>
        <p:txBody>
          <a:bodyPr/>
          <a:lstStyle/>
          <a:p>
            <a:r>
              <a:rPr lang="en-US" dirty="0"/>
              <a:t>With prior permission from the Foreign Exchange Investment Department of Bangladesh Bank, banks, as part of their offshore banking, may make loans/advances to the enterprises other than fully foreign-owned in EPZs, PEPZs, EZs and Hi-tech Parks</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With natural persons not resident in Bangladesh</a:t>
            </a:r>
          </a:p>
        </p:txBody>
      </p:sp>
      <p:sp>
        <p:nvSpPr>
          <p:cNvPr id="3" name="Content Placeholder 2"/>
          <p:cNvSpPr>
            <a:spLocks noGrp="1"/>
          </p:cNvSpPr>
          <p:nvPr>
            <p:ph idx="1"/>
          </p:nvPr>
        </p:nvSpPr>
        <p:spPr/>
        <p:txBody>
          <a:bodyPr/>
          <a:lstStyle/>
          <a:p>
            <a:r>
              <a:rPr lang="en-US" dirty="0"/>
              <a:t>Offshore banking transactions with the natural persons not resident in Bangladesh including Bangladeshi nationals working abroad (NRBs) shall include nothing other than accepting deposits.</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With persons residents in Bangladesh</a:t>
            </a:r>
          </a:p>
        </p:txBody>
      </p:sp>
      <p:sp>
        <p:nvSpPr>
          <p:cNvPr id="3" name="Content Placeholder 2"/>
          <p:cNvSpPr>
            <a:spLocks noGrp="1"/>
          </p:cNvSpPr>
          <p:nvPr>
            <p:ph idx="1"/>
          </p:nvPr>
        </p:nvSpPr>
        <p:spPr/>
        <p:txBody>
          <a:bodyPr/>
          <a:lstStyle/>
          <a:p>
            <a:r>
              <a:rPr lang="en-US" dirty="0"/>
              <a:t>A bank, in its offshore banking operation, may discount bills accepted by ADs in Bangladesh against import L/Cs opened on deferred/</a:t>
            </a:r>
            <a:r>
              <a:rPr lang="en-US" dirty="0" err="1"/>
              <a:t>usance</a:t>
            </a:r>
            <a:r>
              <a:rPr lang="en-US" dirty="0"/>
              <a:t> basis applying due diligence and arrange payment to overseas suppliers.</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50857"/>
          </a:xfrm>
        </p:spPr>
        <p:txBody>
          <a:bodyPr/>
          <a:lstStyle/>
          <a:p>
            <a:r>
              <a:rPr lang="en-US" dirty="0"/>
              <a:t>Remittances against export claims</a:t>
            </a:r>
          </a:p>
        </p:txBody>
      </p:sp>
      <p:sp>
        <p:nvSpPr>
          <p:cNvPr id="3" name="Text Placeholder 2"/>
          <p:cNvSpPr>
            <a:spLocks noGrp="1"/>
          </p:cNvSpPr>
          <p:nvPr>
            <p:ph type="body" sz="half" idx="1"/>
          </p:nvPr>
        </p:nvSpPr>
        <p:spPr/>
        <p:txBody>
          <a:bodyPr/>
          <a:lstStyle/>
          <a:p>
            <a:r>
              <a:rPr lang="en-US" dirty="0"/>
              <a:t>The ADs may remit export claims not exceeding 10(ten) percent of the repatriated export proceeds as mentioned in right column:</a:t>
            </a:r>
          </a:p>
        </p:txBody>
      </p:sp>
      <p:sp>
        <p:nvSpPr>
          <p:cNvPr id="4" name="Content Placeholder 3"/>
          <p:cNvSpPr>
            <a:spLocks noGrp="1"/>
          </p:cNvSpPr>
          <p:nvPr>
            <p:ph sz="half" idx="2"/>
          </p:nvPr>
        </p:nvSpPr>
        <p:spPr/>
        <p:txBody>
          <a:bodyPr/>
          <a:lstStyle/>
          <a:p>
            <a:r>
              <a:rPr lang="en-US" dirty="0"/>
              <a:t>(a) Short weight claim; </a:t>
            </a:r>
          </a:p>
          <a:p>
            <a:r>
              <a:rPr lang="en-US" dirty="0"/>
              <a:t>(b) Quality claim; </a:t>
            </a:r>
          </a:p>
          <a:p>
            <a:r>
              <a:rPr lang="en-US" dirty="0"/>
              <a:t>(c) Part shipment.</a:t>
            </a:r>
          </a:p>
        </p:txBody>
      </p:sp>
      <p:sp>
        <p:nvSpPr>
          <p:cNvPr id="5" name="Slide Number Placeholder 4"/>
          <p:cNvSpPr>
            <a:spLocks noGrp="1"/>
          </p:cNvSpPr>
          <p:nvPr>
            <p:ph type="sldNum" sz="quarter" idx="12"/>
          </p:nvPr>
        </p:nvSpPr>
        <p:spPr/>
        <p:txBody>
          <a:bodyPr>
            <a:normAutofit fontScale="85000" lnSpcReduction="20000"/>
          </a:bodyPr>
          <a:lstStyle/>
          <a:p>
            <a:pPr>
              <a:defRPr/>
            </a:pPr>
            <a:fld id="{421324E7-2E1A-4B53-A913-FFD575562AB2}"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BBF4-D073-3AD6-6FE6-A189AF223D26}"/>
              </a:ext>
            </a:extLst>
          </p:cNvPr>
          <p:cNvSpPr>
            <a:spLocks noGrp="1"/>
          </p:cNvSpPr>
          <p:nvPr>
            <p:ph type="title"/>
          </p:nvPr>
        </p:nvSpPr>
        <p:spPr>
          <a:xfrm>
            <a:off x="457200" y="277813"/>
            <a:ext cx="8229600" cy="814387"/>
          </a:xfrm>
        </p:spPr>
        <p:txBody>
          <a:bodyPr/>
          <a:lstStyle/>
          <a:p>
            <a:r>
              <a:rPr lang="en-US" baseline="-25000" dirty="0"/>
              <a:t>Opening and operations of NIT Account through online by NRBs </a:t>
            </a:r>
            <a:r>
              <a:rPr lang="en-US" sz="2800" baseline="-25000" dirty="0"/>
              <a:t>(FEID Circular Letter No.05 Date: 10 August, 2023)</a:t>
            </a:r>
            <a:endParaRPr lang="en-US" baseline="-25000" dirty="0"/>
          </a:p>
        </p:txBody>
      </p:sp>
      <p:sp>
        <p:nvSpPr>
          <p:cNvPr id="3" name="Text Placeholder 2">
            <a:extLst>
              <a:ext uri="{FF2B5EF4-FFF2-40B4-BE49-F238E27FC236}">
                <a16:creationId xmlns:a16="http://schemas.microsoft.com/office/drawing/2014/main" id="{B9A672AF-0B9B-DA10-5951-F347F76FC06B}"/>
              </a:ext>
            </a:extLst>
          </p:cNvPr>
          <p:cNvSpPr>
            <a:spLocks noGrp="1"/>
          </p:cNvSpPr>
          <p:nvPr>
            <p:ph type="body" sz="half" idx="1"/>
          </p:nvPr>
        </p:nvSpPr>
        <p:spPr/>
        <p:txBody>
          <a:bodyPr/>
          <a:lstStyle/>
          <a:p>
            <a:r>
              <a:rPr lang="en-US" dirty="0"/>
              <a:t>To promote further foreign investment in Bangladesh, ADs are advised to develop online interactive web platform for enabling NRBs to open NITAs in Bangladesh</a:t>
            </a:r>
          </a:p>
        </p:txBody>
      </p:sp>
      <p:sp>
        <p:nvSpPr>
          <p:cNvPr id="4" name="Content Placeholder 3">
            <a:extLst>
              <a:ext uri="{FF2B5EF4-FFF2-40B4-BE49-F238E27FC236}">
                <a16:creationId xmlns:a16="http://schemas.microsoft.com/office/drawing/2014/main" id="{79A79594-308C-45C3-016B-228EC4FE8D04}"/>
              </a:ext>
            </a:extLst>
          </p:cNvPr>
          <p:cNvSpPr>
            <a:spLocks noGrp="1"/>
          </p:cNvSpPr>
          <p:nvPr>
            <p:ph sz="half" idx="2"/>
          </p:nvPr>
        </p:nvSpPr>
        <p:spPr/>
        <p:txBody>
          <a:bodyPr/>
          <a:lstStyle/>
          <a:p>
            <a:pPr algn="just"/>
            <a:r>
              <a:rPr lang="en-US" sz="2000" dirty="0"/>
              <a:t>ADs may accept deposits through International Cards of NRB. In this regard, ADs are required to make necessary arrangement in their website for acquiring the fund from card issuing authorities, with deposits through normal banking channel.</a:t>
            </a:r>
          </a:p>
          <a:p>
            <a:pPr algn="just"/>
            <a:r>
              <a:rPr lang="en-US" sz="2000" dirty="0"/>
              <a:t>On receipt of remittances, ADs will place the fund to the respective NRBs’ accounts. ADs will have to provide PIN codes to the accountholders to operate their accounts through online interactive web platform. </a:t>
            </a:r>
          </a:p>
          <a:p>
            <a:endParaRPr lang="en-US" dirty="0"/>
          </a:p>
        </p:txBody>
      </p:sp>
      <p:sp>
        <p:nvSpPr>
          <p:cNvPr id="5" name="Slide Number Placeholder 4">
            <a:extLst>
              <a:ext uri="{FF2B5EF4-FFF2-40B4-BE49-F238E27FC236}">
                <a16:creationId xmlns:a16="http://schemas.microsoft.com/office/drawing/2014/main" id="{E1BF109D-9C84-9B61-907F-6C2D9835E242}"/>
              </a:ext>
            </a:extLst>
          </p:cNvPr>
          <p:cNvSpPr>
            <a:spLocks noGrp="1"/>
          </p:cNvSpPr>
          <p:nvPr>
            <p:ph type="sldNum" sz="quarter" idx="12"/>
          </p:nvPr>
        </p:nvSpPr>
        <p:spPr/>
        <p:txBody>
          <a:bodyPr>
            <a:normAutofit fontScale="85000" lnSpcReduction="20000"/>
          </a:bodyPr>
          <a:lstStyle/>
          <a:p>
            <a:pPr>
              <a:defRPr/>
            </a:pPr>
            <a:fld id="{421324E7-2E1A-4B53-A913-FFD575562AB2}" type="slidenum">
              <a:rPr lang="en-US" smtClean="0"/>
              <a:pPr>
                <a:defRPr/>
              </a:pPr>
              <a:t>57</a:t>
            </a:fld>
            <a:endParaRPr lang="en-US"/>
          </a:p>
        </p:txBody>
      </p:sp>
    </p:spTree>
    <p:extLst>
      <p:ext uri="{BB962C8B-B14F-4D97-AF65-F5344CB8AC3E}">
        <p14:creationId xmlns:p14="http://schemas.microsoft.com/office/powerpoint/2010/main" val="3172575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A97A-D48F-1EA7-04EB-5E5249988C55}"/>
              </a:ext>
            </a:extLst>
          </p:cNvPr>
          <p:cNvSpPr>
            <a:spLocks noGrp="1"/>
          </p:cNvSpPr>
          <p:nvPr>
            <p:ph type="title"/>
          </p:nvPr>
        </p:nvSpPr>
        <p:spPr>
          <a:xfrm>
            <a:off x="457200" y="277813"/>
            <a:ext cx="8229600" cy="814387"/>
          </a:xfrm>
        </p:spPr>
        <p:txBody>
          <a:bodyPr/>
          <a:lstStyle/>
          <a:p>
            <a:r>
              <a:rPr lang="en-US" sz="2800" dirty="0"/>
              <a:t>Maintenance of foreign currency (FC) accounts for foreign investment </a:t>
            </a:r>
            <a:r>
              <a:rPr lang="en-US" sz="2000" baseline="-25000" dirty="0"/>
              <a:t>(</a:t>
            </a:r>
            <a:r>
              <a:rPr lang="pt-BR" sz="2000" baseline="-25000" dirty="0"/>
              <a:t>FE Circular No. 10 Date: June 21, 2023)</a:t>
            </a:r>
            <a:endParaRPr lang="en-US" sz="2800" baseline="-25000" dirty="0"/>
          </a:p>
        </p:txBody>
      </p:sp>
      <p:sp>
        <p:nvSpPr>
          <p:cNvPr id="3" name="Text Placeholder 2">
            <a:extLst>
              <a:ext uri="{FF2B5EF4-FFF2-40B4-BE49-F238E27FC236}">
                <a16:creationId xmlns:a16="http://schemas.microsoft.com/office/drawing/2014/main" id="{90184D0E-331F-81CA-BC16-B1F24A0D3005}"/>
              </a:ext>
            </a:extLst>
          </p:cNvPr>
          <p:cNvSpPr>
            <a:spLocks noGrp="1"/>
          </p:cNvSpPr>
          <p:nvPr>
            <p:ph type="body" sz="half" idx="1"/>
          </p:nvPr>
        </p:nvSpPr>
        <p:spPr/>
        <p:txBody>
          <a:bodyPr/>
          <a:lstStyle/>
          <a:p>
            <a:pPr algn="just"/>
            <a:r>
              <a:rPr lang="en-US" sz="2200" dirty="0"/>
              <a:t>Authorized Dealers (ADs) may retain foreign currency sent by foreign investors to invest in Bangladesh. In this context, ADs may open FC accounts in the names of local companies which will issue shares in compliance with regulatory instructions</a:t>
            </a:r>
          </a:p>
        </p:txBody>
      </p:sp>
      <p:sp>
        <p:nvSpPr>
          <p:cNvPr id="4" name="Content Placeholder 3">
            <a:extLst>
              <a:ext uri="{FF2B5EF4-FFF2-40B4-BE49-F238E27FC236}">
                <a16:creationId xmlns:a16="http://schemas.microsoft.com/office/drawing/2014/main" id="{4658754D-2F1C-0A01-0A84-D7C6203F24A9}"/>
              </a:ext>
            </a:extLst>
          </p:cNvPr>
          <p:cNvSpPr>
            <a:spLocks noGrp="1"/>
          </p:cNvSpPr>
          <p:nvPr>
            <p:ph sz="half" idx="2"/>
          </p:nvPr>
        </p:nvSpPr>
        <p:spPr/>
        <p:txBody>
          <a:bodyPr/>
          <a:lstStyle/>
          <a:p>
            <a:pPr algn="just"/>
            <a:r>
              <a:rPr lang="en-US" sz="2200" dirty="0"/>
              <a:t>ADs may henceforth open temporary FC accounts in the names of the proposed companies/enterprises of foreign investors to park fund remitted from abroad on account of equity. On completion of the registration/commencement of the business, new FC accounts in the names of the companies may be opened by transferring the fund held in temporary FC accounts</a:t>
            </a:r>
          </a:p>
        </p:txBody>
      </p:sp>
      <p:sp>
        <p:nvSpPr>
          <p:cNvPr id="5" name="Slide Number Placeholder 4">
            <a:extLst>
              <a:ext uri="{FF2B5EF4-FFF2-40B4-BE49-F238E27FC236}">
                <a16:creationId xmlns:a16="http://schemas.microsoft.com/office/drawing/2014/main" id="{C464D678-6B1D-CD74-42A4-5B84025491F2}"/>
              </a:ext>
            </a:extLst>
          </p:cNvPr>
          <p:cNvSpPr>
            <a:spLocks noGrp="1"/>
          </p:cNvSpPr>
          <p:nvPr>
            <p:ph type="sldNum" sz="quarter" idx="12"/>
          </p:nvPr>
        </p:nvSpPr>
        <p:spPr/>
        <p:txBody>
          <a:bodyPr>
            <a:normAutofit fontScale="85000" lnSpcReduction="20000"/>
          </a:bodyPr>
          <a:lstStyle/>
          <a:p>
            <a:pPr>
              <a:defRPr/>
            </a:pPr>
            <a:fld id="{421324E7-2E1A-4B53-A913-FFD575562AB2}" type="slidenum">
              <a:rPr lang="en-US" smtClean="0"/>
              <a:pPr>
                <a:defRPr/>
              </a:pPr>
              <a:t>58</a:t>
            </a:fld>
            <a:endParaRPr lang="en-US"/>
          </a:p>
        </p:txBody>
      </p:sp>
    </p:spTree>
    <p:extLst>
      <p:ext uri="{BB962C8B-B14F-4D97-AF65-F5344CB8AC3E}">
        <p14:creationId xmlns:p14="http://schemas.microsoft.com/office/powerpoint/2010/main" val="3332454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CE19-3469-6A28-1271-158E850834F4}"/>
              </a:ext>
            </a:extLst>
          </p:cNvPr>
          <p:cNvSpPr>
            <a:spLocks noGrp="1"/>
          </p:cNvSpPr>
          <p:nvPr>
            <p:ph type="title"/>
          </p:nvPr>
        </p:nvSpPr>
        <p:spPr>
          <a:xfrm>
            <a:off x="755576" y="190499"/>
            <a:ext cx="8153400" cy="1024467"/>
          </a:xfrm>
        </p:spPr>
        <p:txBody>
          <a:bodyPr/>
          <a:lstStyle/>
          <a:p>
            <a:pPr algn="ctr"/>
            <a:r>
              <a:rPr lang="en-US" sz="3600" dirty="0"/>
              <a:t>Interest rate on borrowing from Export Development Fund (EDF) </a:t>
            </a:r>
            <a:endParaRPr lang="en-US" dirty="0"/>
          </a:p>
        </p:txBody>
      </p:sp>
      <p:sp>
        <p:nvSpPr>
          <p:cNvPr id="3" name="Content Placeholder 2">
            <a:extLst>
              <a:ext uri="{FF2B5EF4-FFF2-40B4-BE49-F238E27FC236}">
                <a16:creationId xmlns:a16="http://schemas.microsoft.com/office/drawing/2014/main" id="{51D60906-7782-DA18-3662-17090F5C52E4}"/>
              </a:ext>
            </a:extLst>
          </p:cNvPr>
          <p:cNvSpPr>
            <a:spLocks noGrp="1"/>
          </p:cNvSpPr>
          <p:nvPr>
            <p:ph idx="1"/>
          </p:nvPr>
        </p:nvSpPr>
        <p:spPr/>
        <p:txBody>
          <a:bodyPr/>
          <a:lstStyle/>
          <a:p>
            <a:pPr>
              <a:buFont typeface="Wingdings" panose="05000000000000000000" pitchFamily="2" charset="2"/>
              <a:buChar char="q"/>
            </a:pPr>
            <a:r>
              <a:rPr lang="en-US" sz="4000" baseline="-25000" dirty="0"/>
              <a:t>In case of extension of tenure beyond 180 days, the interest rate prevailing at the time of such extension will be applicable for the extended period. </a:t>
            </a:r>
          </a:p>
          <a:p>
            <a:pPr>
              <a:buFont typeface="Wingdings" panose="05000000000000000000" pitchFamily="2" charset="2"/>
              <a:buChar char="q"/>
            </a:pPr>
            <a:r>
              <a:rPr lang="en-US" sz="4000" baseline="-25000" dirty="0"/>
              <a:t>It has been decided to reset the ceiling to USD 10.00 million from USD 15.00 million for input procurements under back to back LCs (BBLCs) against relevant export orders. The limit for imports under BBLCs by individual member mill of BGMEA and BKMEA is set at USD 20.00 million and USD 15.00 million respectively, including USD 15.00 million for individual exporter of leather goods and footwear sectors. </a:t>
            </a:r>
          </a:p>
        </p:txBody>
      </p:sp>
      <p:sp>
        <p:nvSpPr>
          <p:cNvPr id="4" name="Slide Number Placeholder 3">
            <a:extLst>
              <a:ext uri="{FF2B5EF4-FFF2-40B4-BE49-F238E27FC236}">
                <a16:creationId xmlns:a16="http://schemas.microsoft.com/office/drawing/2014/main" id="{AB5ACBE6-5DA3-1A1A-9C27-A4744C89DCE6}"/>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59</a:t>
            </a:fld>
            <a:endParaRPr lang="en-US"/>
          </a:p>
        </p:txBody>
      </p:sp>
    </p:spTree>
    <p:extLst>
      <p:ext uri="{BB962C8B-B14F-4D97-AF65-F5344CB8AC3E}">
        <p14:creationId xmlns:p14="http://schemas.microsoft.com/office/powerpoint/2010/main" val="144152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ext Box 3"/>
          <p:cNvSpPr txBox="1">
            <a:spLocks noChangeArrowheads="1"/>
          </p:cNvSpPr>
          <p:nvPr/>
        </p:nvSpPr>
        <p:spPr bwMode="auto">
          <a:xfrm>
            <a:off x="1600203" y="2590802"/>
            <a:ext cx="530915"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lnSpc>
                <a:spcPct val="200000"/>
              </a:lnSpc>
              <a:spcBef>
                <a:spcPct val="0"/>
              </a:spcBef>
              <a:spcAft>
                <a:spcPct val="0"/>
              </a:spcAft>
              <a:buFont typeface="Wingdings" pitchFamily="2" charset="2"/>
              <a:buNone/>
            </a:pPr>
            <a:r>
              <a:rPr lang="en-US" dirty="0">
                <a:solidFill>
                  <a:prstClr val="black"/>
                </a:solidFill>
                <a:latin typeface="Tahoma" pitchFamily="34" charset="0"/>
              </a:rPr>
              <a:t>	</a:t>
            </a:r>
          </a:p>
        </p:txBody>
      </p:sp>
      <p:sp>
        <p:nvSpPr>
          <p:cNvPr id="2" name="Title 1"/>
          <p:cNvSpPr>
            <a:spLocks noGrp="1"/>
          </p:cNvSpPr>
          <p:nvPr>
            <p:ph type="title"/>
          </p:nvPr>
        </p:nvSpPr>
        <p:spPr/>
        <p:txBody>
          <a:bodyPr/>
          <a:lstStyle/>
          <a:p>
            <a:pPr algn="ctr"/>
            <a:r>
              <a:rPr lang="en-US" dirty="0">
                <a:solidFill>
                  <a:srgbClr val="E65D00"/>
                </a:solidFill>
              </a:rPr>
              <a:t>Law </a:t>
            </a:r>
            <a:r>
              <a:t>related to</a:t>
            </a:r>
            <a:r>
              <a:rPr lang="en-US" dirty="0">
                <a:solidFill>
                  <a:srgbClr val="E65D00"/>
                </a:solidFill>
              </a:rPr>
              <a:t> Payment and Finance in Foreign Currency: FERA</a:t>
            </a:r>
          </a:p>
        </p:txBody>
      </p:sp>
      <p:sp>
        <p:nvSpPr>
          <p:cNvPr id="4" name="Content Placeholder 3"/>
          <p:cNvSpPr>
            <a:spLocks noGrp="1"/>
          </p:cNvSpPr>
          <p:nvPr>
            <p:ph sz="quarter" idx="13"/>
          </p:nvPr>
        </p:nvSpPr>
        <p:spPr>
          <a:xfrm>
            <a:off x="609600" y="1498599"/>
            <a:ext cx="8153400" cy="4881756"/>
          </a:xfrm>
        </p:spPr>
        <p:txBody>
          <a:bodyPr/>
          <a:lstStyle/>
          <a:p>
            <a:pPr marL="319088" lvl="1" indent="-319088" algn="just" eaLnBrk="0" hangingPunct="0">
              <a:spcBef>
                <a:spcPts val="700"/>
              </a:spcBef>
              <a:buClr>
                <a:schemeClr val="accent2"/>
              </a:buClr>
              <a:buSzPct val="60000"/>
              <a:buFont typeface="Wingdings" pitchFamily="2" charset="2"/>
              <a:buChar char=""/>
              <a:defRPr/>
            </a:pPr>
            <a:r>
              <a:rPr lang="en-US" sz="2400" dirty="0">
                <a:solidFill>
                  <a:schemeClr val="tx1"/>
                </a:solidFill>
              </a:rPr>
              <a:t>Under the terms of </a:t>
            </a:r>
            <a:r>
              <a:rPr lang="en-US" sz="2400" dirty="0">
                <a:solidFill>
                  <a:srgbClr val="0070C0"/>
                </a:solidFill>
              </a:rPr>
              <a:t>Section 7(a) of the Bangladesh Bank Order 1972, </a:t>
            </a:r>
            <a:r>
              <a:rPr lang="en-US" sz="2800" dirty="0">
                <a:solidFill>
                  <a:schemeClr val="tx1"/>
                </a:solidFill>
              </a:rPr>
              <a:t>Bangladesh Bank is responsible for  managing transactions with the external sector i.e. foreign exchange transactions in Bangladesh.</a:t>
            </a:r>
          </a:p>
          <a:p>
            <a:pPr marL="319088" lvl="1" indent="-319088" algn="just" eaLnBrk="0" hangingPunct="0">
              <a:spcBef>
                <a:spcPts val="700"/>
              </a:spcBef>
              <a:buClr>
                <a:schemeClr val="accent2"/>
              </a:buClr>
              <a:buSzPct val="60000"/>
              <a:buFont typeface="Wingdings" pitchFamily="2" charset="2"/>
              <a:buChar char=""/>
              <a:defRPr/>
            </a:pPr>
            <a:r>
              <a:rPr lang="en-US" sz="2800" dirty="0">
                <a:solidFill>
                  <a:schemeClr val="tx1"/>
                </a:solidFill>
              </a:rPr>
              <a:t>Foreign exchange transactions of the country are guided by Foreign Exchange Regulation Act, 1947. Bangladesh Bank has been bestowed with the authority to exercise the act.</a:t>
            </a:r>
          </a:p>
          <a:p>
            <a:pPr marL="319088" lvl="1" indent="-319088" algn="just" eaLnBrk="0" hangingPunct="0">
              <a:spcBef>
                <a:spcPts val="700"/>
              </a:spcBef>
              <a:buClr>
                <a:schemeClr val="accent2"/>
              </a:buClr>
              <a:buSzPct val="60000"/>
              <a:buFont typeface="Wingdings" pitchFamily="2" charset="2"/>
              <a:buChar char=""/>
              <a:defRPr/>
            </a:pPr>
            <a:endParaRPr lang="en-US" sz="2800" b="1" dirty="0">
              <a:solidFill>
                <a:schemeClr val="tx1"/>
              </a:solidFill>
            </a:endParaRPr>
          </a:p>
        </p:txBody>
      </p:sp>
      <p:sp>
        <p:nvSpPr>
          <p:cNvPr id="5" name="Slide Number Placeholder 4"/>
          <p:cNvSpPr>
            <a:spLocks noGrp="1"/>
          </p:cNvSpPr>
          <p:nvPr>
            <p:ph type="sldNum" sz="quarter" idx="16"/>
          </p:nvPr>
        </p:nvSpPr>
        <p:spPr/>
        <p:txBody>
          <a:bodyPr>
            <a:normAutofit fontScale="85000" lnSpcReduction="20000"/>
          </a:bodyPr>
          <a:lstStyle/>
          <a:p>
            <a:pPr>
              <a:defRPr/>
            </a:pPr>
            <a:fld id="{27720E3A-A8F8-479D-9FE9-8372E0A10EB1}" type="slidenum">
              <a:rPr lang="en-US" smtClean="0"/>
              <a:pPr>
                <a:defRPr/>
              </a:pPr>
              <a:t>6</a:t>
            </a:fld>
            <a:endParaRPr lang="en-US" dirty="0"/>
          </a:p>
        </p:txBody>
      </p:sp>
    </p:spTree>
    <p:extLst>
      <p:ext uri="{BB962C8B-B14F-4D97-AF65-F5344CB8AC3E}">
        <p14:creationId xmlns:p14="http://schemas.microsoft.com/office/powerpoint/2010/main" val="13543551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F9CF-5F90-6060-715D-7AD52E9D11DE}"/>
              </a:ext>
            </a:extLst>
          </p:cNvPr>
          <p:cNvSpPr>
            <a:spLocks noGrp="1"/>
          </p:cNvSpPr>
          <p:nvPr>
            <p:ph type="title"/>
          </p:nvPr>
        </p:nvSpPr>
        <p:spPr/>
        <p:txBody>
          <a:bodyPr/>
          <a:lstStyle/>
          <a:p>
            <a:r>
              <a:rPr lang="en-US" dirty="0"/>
              <a:t>EDF(Cont.)</a:t>
            </a:r>
          </a:p>
        </p:txBody>
      </p:sp>
      <p:sp>
        <p:nvSpPr>
          <p:cNvPr id="3" name="Content Placeholder 2">
            <a:extLst>
              <a:ext uri="{FF2B5EF4-FFF2-40B4-BE49-F238E27FC236}">
                <a16:creationId xmlns:a16="http://schemas.microsoft.com/office/drawing/2014/main" id="{0AB919F8-6E53-010F-EE88-96C55F78F389}"/>
              </a:ext>
            </a:extLst>
          </p:cNvPr>
          <p:cNvSpPr>
            <a:spLocks noGrp="1"/>
          </p:cNvSpPr>
          <p:nvPr>
            <p:ph idx="1"/>
          </p:nvPr>
        </p:nvSpPr>
        <p:spPr>
          <a:xfrm>
            <a:off x="252735" y="1411817"/>
            <a:ext cx="8153400" cy="4713816"/>
          </a:xfrm>
        </p:spPr>
        <p:txBody>
          <a:bodyPr/>
          <a:lstStyle/>
          <a:p>
            <a:pPr algn="just"/>
            <a:r>
              <a:rPr lang="en-US" sz="2400" dirty="0"/>
              <a:t>In addition, the maximum eligible limit for bulk imports as under:</a:t>
            </a:r>
          </a:p>
          <a:p>
            <a:pPr algn="just"/>
            <a:endParaRPr lang="en-US" sz="2400" dirty="0"/>
          </a:p>
          <a:p>
            <a:pPr algn="just"/>
            <a:r>
              <a:rPr lang="en-US" sz="2400" dirty="0"/>
              <a:t>Whereas EDF loans are not being realized within given period, it has been decided that penal interest (compensation in case of Shariah based Islamic Banking) will be charged by Bangladesh Bank to ADs at 4.00% pa above the prevailing interest rate on overdue amount of EDF loans for the delayed period.</a:t>
            </a:r>
          </a:p>
          <a:p>
            <a:pPr algn="just"/>
            <a:r>
              <a:rPr lang="en-US" sz="2400" dirty="0"/>
              <a:t>Interest rate on EDF loans to ADs will be charged by Bangladesh Bank at 3.00% pa, while ADs will charge interest to manufacturer-exporters at 4.50% pa; for disbursements until further instructions.. (Ref: FE Circular No. 02 Date: February 01, 2023</a:t>
            </a:r>
            <a:r>
              <a:rPr lang="pt-BR" sz="2400" dirty="0"/>
              <a:t>)</a:t>
            </a:r>
            <a:endParaRPr lang="en-US" sz="2400" dirty="0"/>
          </a:p>
        </p:txBody>
      </p:sp>
      <p:sp>
        <p:nvSpPr>
          <p:cNvPr id="4" name="Slide Number Placeholder 3">
            <a:extLst>
              <a:ext uri="{FF2B5EF4-FFF2-40B4-BE49-F238E27FC236}">
                <a16:creationId xmlns:a16="http://schemas.microsoft.com/office/drawing/2014/main" id="{670AF27E-E3E3-7601-7219-05C3DF622BB6}"/>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60</a:t>
            </a:fld>
            <a:endParaRPr lang="en-US"/>
          </a:p>
        </p:txBody>
      </p:sp>
      <p:pic>
        <p:nvPicPr>
          <p:cNvPr id="6" name="Picture 5">
            <a:extLst>
              <a:ext uri="{FF2B5EF4-FFF2-40B4-BE49-F238E27FC236}">
                <a16:creationId xmlns:a16="http://schemas.microsoft.com/office/drawing/2014/main" id="{2D81DFAF-3E94-B426-E048-3525AD1DB71A}"/>
              </a:ext>
            </a:extLst>
          </p:cNvPr>
          <p:cNvPicPr>
            <a:picLocks noChangeAspect="1"/>
          </p:cNvPicPr>
          <p:nvPr/>
        </p:nvPicPr>
        <p:blipFill>
          <a:blip r:embed="rId2"/>
          <a:stretch>
            <a:fillRect/>
          </a:stretch>
        </p:blipFill>
        <p:spPr>
          <a:xfrm>
            <a:off x="1619672" y="1772816"/>
            <a:ext cx="6984776" cy="983065"/>
          </a:xfrm>
          <a:prstGeom prst="rect">
            <a:avLst/>
          </a:prstGeom>
        </p:spPr>
      </p:pic>
    </p:spTree>
    <p:extLst>
      <p:ext uri="{BB962C8B-B14F-4D97-AF65-F5344CB8AC3E}">
        <p14:creationId xmlns:p14="http://schemas.microsoft.com/office/powerpoint/2010/main" val="2846131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6F12-EB64-C2E3-4370-E70BB60B64D0}"/>
              </a:ext>
            </a:extLst>
          </p:cNvPr>
          <p:cNvSpPr>
            <a:spLocks noGrp="1"/>
          </p:cNvSpPr>
          <p:nvPr>
            <p:ph type="title"/>
          </p:nvPr>
        </p:nvSpPr>
        <p:spPr/>
        <p:txBody>
          <a:bodyPr/>
          <a:lstStyle/>
          <a:p>
            <a:r>
              <a:rPr lang="en-US" sz="3600" dirty="0"/>
              <a:t>Partial repayment of loans against EDF: </a:t>
            </a:r>
          </a:p>
        </p:txBody>
      </p:sp>
      <p:sp>
        <p:nvSpPr>
          <p:cNvPr id="3" name="Content Placeholder 2">
            <a:extLst>
              <a:ext uri="{FF2B5EF4-FFF2-40B4-BE49-F238E27FC236}">
                <a16:creationId xmlns:a16="http://schemas.microsoft.com/office/drawing/2014/main" id="{45160F75-FF65-065E-FDD5-5888EF525C49}"/>
              </a:ext>
            </a:extLst>
          </p:cNvPr>
          <p:cNvSpPr>
            <a:spLocks noGrp="1"/>
          </p:cNvSpPr>
          <p:nvPr>
            <p:ph idx="1"/>
          </p:nvPr>
        </p:nvSpPr>
        <p:spPr/>
        <p:txBody>
          <a:bodyPr/>
          <a:lstStyle/>
          <a:p>
            <a:r>
              <a:rPr lang="en-US" dirty="0"/>
              <a:t>Repayment against EDF loans can be made partially for maximum two times and the remainder, if any, needs to be settled at one-go within the remaining admissible tenure. (Ref: FE Circular Letter No. 33 Date: September 15, 2022)</a:t>
            </a:r>
          </a:p>
          <a:p>
            <a:endParaRPr lang="en-US" dirty="0"/>
          </a:p>
        </p:txBody>
      </p:sp>
      <p:sp>
        <p:nvSpPr>
          <p:cNvPr id="4" name="Slide Number Placeholder 3">
            <a:extLst>
              <a:ext uri="{FF2B5EF4-FFF2-40B4-BE49-F238E27FC236}">
                <a16:creationId xmlns:a16="http://schemas.microsoft.com/office/drawing/2014/main" id="{1E3B19E1-8BBC-EAC8-A5BE-63436E37F2BF}"/>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61</a:t>
            </a:fld>
            <a:endParaRPr lang="en-US"/>
          </a:p>
        </p:txBody>
      </p:sp>
    </p:spTree>
    <p:extLst>
      <p:ext uri="{BB962C8B-B14F-4D97-AF65-F5344CB8AC3E}">
        <p14:creationId xmlns:p14="http://schemas.microsoft.com/office/powerpoint/2010/main" val="3314308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100C9-8CBC-ACD9-325F-1978024126A1}"/>
              </a:ext>
            </a:extLst>
          </p:cNvPr>
          <p:cNvSpPr>
            <a:spLocks noGrp="1"/>
          </p:cNvSpPr>
          <p:nvPr>
            <p:ph type="title"/>
          </p:nvPr>
        </p:nvSpPr>
        <p:spPr/>
        <p:txBody>
          <a:bodyPr/>
          <a:lstStyle/>
          <a:p>
            <a:pPr algn="ctr"/>
            <a:r>
              <a:rPr lang="en-US" dirty="0"/>
              <a:t>Settlement of loans against EDF </a:t>
            </a:r>
          </a:p>
        </p:txBody>
      </p:sp>
      <p:sp>
        <p:nvSpPr>
          <p:cNvPr id="3" name="Content Placeholder 2">
            <a:extLst>
              <a:ext uri="{FF2B5EF4-FFF2-40B4-BE49-F238E27FC236}">
                <a16:creationId xmlns:a16="http://schemas.microsoft.com/office/drawing/2014/main" id="{3DD9B476-5956-82AF-91C3-D2B34476EAA1}"/>
              </a:ext>
            </a:extLst>
          </p:cNvPr>
          <p:cNvSpPr>
            <a:spLocks noGrp="1"/>
          </p:cNvSpPr>
          <p:nvPr>
            <p:ph idx="1"/>
          </p:nvPr>
        </p:nvSpPr>
        <p:spPr/>
        <p:txBody>
          <a:bodyPr/>
          <a:lstStyle/>
          <a:p>
            <a:r>
              <a:rPr lang="en-US" sz="2800" dirty="0"/>
              <a:t>In some situation, EDF loans are settled, without repayment out of realized value in foreign currency, by extending funded facilities. It does not ensure export of goods for which EDF loans have been used. In view of the situation, you are advised to comply with the instructions in settlement of EDF loans and refrain from forwarding applications of EDF loans, irrespective of nature of imports, for customers whose liabilities have been settled through funded facilities in the immediate past 180 days. (Ref: FE Circular Letter No. 21 Date: June 29, 2022)</a:t>
            </a:r>
          </a:p>
          <a:p>
            <a:pPr marL="0" indent="0">
              <a:buNone/>
            </a:pPr>
            <a:endParaRPr lang="en-US" dirty="0"/>
          </a:p>
        </p:txBody>
      </p:sp>
      <p:sp>
        <p:nvSpPr>
          <p:cNvPr id="4" name="Slide Number Placeholder 3">
            <a:extLst>
              <a:ext uri="{FF2B5EF4-FFF2-40B4-BE49-F238E27FC236}">
                <a16:creationId xmlns:a16="http://schemas.microsoft.com/office/drawing/2014/main" id="{AA097E3F-671F-32EC-B353-A88FEBB1787C}"/>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62</a:t>
            </a:fld>
            <a:endParaRPr lang="en-US"/>
          </a:p>
        </p:txBody>
      </p:sp>
    </p:spTree>
    <p:extLst>
      <p:ext uri="{BB962C8B-B14F-4D97-AF65-F5344CB8AC3E}">
        <p14:creationId xmlns:p14="http://schemas.microsoft.com/office/powerpoint/2010/main" val="2283843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6BCE-C458-B708-11C5-EF89E6DBB7F1}"/>
              </a:ext>
            </a:extLst>
          </p:cNvPr>
          <p:cNvSpPr>
            <a:spLocks noGrp="1"/>
          </p:cNvSpPr>
          <p:nvPr>
            <p:ph type="title"/>
          </p:nvPr>
        </p:nvSpPr>
        <p:spPr/>
        <p:txBody>
          <a:bodyPr/>
          <a:lstStyle/>
          <a:p>
            <a:pPr algn="ctr"/>
            <a:r>
              <a:rPr lang="en-US" dirty="0"/>
              <a:t>Eligibility of EDF</a:t>
            </a:r>
          </a:p>
        </p:txBody>
      </p:sp>
      <p:sp>
        <p:nvSpPr>
          <p:cNvPr id="3" name="Content Placeholder 2">
            <a:extLst>
              <a:ext uri="{FF2B5EF4-FFF2-40B4-BE49-F238E27FC236}">
                <a16:creationId xmlns:a16="http://schemas.microsoft.com/office/drawing/2014/main" id="{11AB9176-DD3E-07D8-F8A4-A659669E8BBF}"/>
              </a:ext>
            </a:extLst>
          </p:cNvPr>
          <p:cNvSpPr>
            <a:spLocks noGrp="1"/>
          </p:cNvSpPr>
          <p:nvPr>
            <p:ph idx="1"/>
          </p:nvPr>
        </p:nvSpPr>
        <p:spPr/>
        <p:txBody>
          <a:bodyPr/>
          <a:lstStyle/>
          <a:p>
            <a:r>
              <a:rPr lang="en-US" dirty="0"/>
              <a:t>Disbursement of EDF loans is required to be settled out of export proceeds/foreign currency funds held in respective pools in terms of paragraph 3 of FE Circular No. 45, dated December 31, 2017. </a:t>
            </a:r>
          </a:p>
          <a:p>
            <a:r>
              <a:rPr lang="en-US" dirty="0"/>
              <a:t>It has been decided that those customers whose EDF liabilities have to be settled through funded facilities against disbursement from the date of this circular letter will not be accessible for further EDF loan. (Ref: FE Circular Letter No. 27 Date: July 19, 2022)</a:t>
            </a:r>
          </a:p>
          <a:p>
            <a:endParaRPr lang="en-US" dirty="0"/>
          </a:p>
        </p:txBody>
      </p:sp>
      <p:sp>
        <p:nvSpPr>
          <p:cNvPr id="4" name="Slide Number Placeholder 3">
            <a:extLst>
              <a:ext uri="{FF2B5EF4-FFF2-40B4-BE49-F238E27FC236}">
                <a16:creationId xmlns:a16="http://schemas.microsoft.com/office/drawing/2014/main" id="{79181DFB-07E8-1578-7E59-72FA14D54E26}"/>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63</a:t>
            </a:fld>
            <a:endParaRPr lang="en-US"/>
          </a:p>
        </p:txBody>
      </p:sp>
    </p:spTree>
    <p:extLst>
      <p:ext uri="{BB962C8B-B14F-4D97-AF65-F5344CB8AC3E}">
        <p14:creationId xmlns:p14="http://schemas.microsoft.com/office/powerpoint/2010/main" val="3091605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9A3C-8A67-5E4D-3D28-71C8C1299CA2}"/>
              </a:ext>
            </a:extLst>
          </p:cNvPr>
          <p:cNvSpPr>
            <a:spLocks noGrp="1"/>
          </p:cNvSpPr>
          <p:nvPr>
            <p:ph type="title"/>
          </p:nvPr>
        </p:nvSpPr>
        <p:spPr>
          <a:xfrm>
            <a:off x="609600" y="55034"/>
            <a:ext cx="8153400" cy="677334"/>
          </a:xfrm>
        </p:spPr>
        <p:txBody>
          <a:bodyPr/>
          <a:lstStyle/>
          <a:p>
            <a:r>
              <a:rPr lang="en-US" sz="3200" dirty="0"/>
              <a:t>Interest charges for interim period under EDF</a:t>
            </a:r>
          </a:p>
        </p:txBody>
      </p:sp>
      <p:sp>
        <p:nvSpPr>
          <p:cNvPr id="3" name="Content Placeholder 2">
            <a:extLst>
              <a:ext uri="{FF2B5EF4-FFF2-40B4-BE49-F238E27FC236}">
                <a16:creationId xmlns:a16="http://schemas.microsoft.com/office/drawing/2014/main" id="{A30E7442-B073-1D51-209A-882CBB7F1D4E}"/>
              </a:ext>
            </a:extLst>
          </p:cNvPr>
          <p:cNvSpPr>
            <a:spLocks noGrp="1"/>
          </p:cNvSpPr>
          <p:nvPr>
            <p:ph idx="1"/>
          </p:nvPr>
        </p:nvSpPr>
        <p:spPr/>
        <p:txBody>
          <a:bodyPr/>
          <a:lstStyle/>
          <a:p>
            <a:r>
              <a:rPr lang="en-US" dirty="0"/>
              <a:t>ADs may charge additional interest to borrowers not exceeding 1.0 percent per annum for the period between ‘import payments from sources of </a:t>
            </a:r>
            <a:r>
              <a:rPr lang="en-US" dirty="0" err="1"/>
              <a:t>ADs’</a:t>
            </a:r>
            <a:r>
              <a:rPr lang="en-US" dirty="0"/>
              <a:t> and ‘receipts of refinancing from EDF’.</a:t>
            </a:r>
          </a:p>
        </p:txBody>
      </p:sp>
      <p:sp>
        <p:nvSpPr>
          <p:cNvPr id="4" name="Slide Number Placeholder 3">
            <a:extLst>
              <a:ext uri="{FF2B5EF4-FFF2-40B4-BE49-F238E27FC236}">
                <a16:creationId xmlns:a16="http://schemas.microsoft.com/office/drawing/2014/main" id="{6E46F874-660C-6F0F-50F5-85678414D84E}"/>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64</a:t>
            </a:fld>
            <a:endParaRPr lang="en-US"/>
          </a:p>
        </p:txBody>
      </p:sp>
    </p:spTree>
    <p:extLst>
      <p:ext uri="{BB962C8B-B14F-4D97-AF65-F5344CB8AC3E}">
        <p14:creationId xmlns:p14="http://schemas.microsoft.com/office/powerpoint/2010/main" val="2376003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AE6DD-D802-A00A-27D2-E0E173176DCE}"/>
              </a:ext>
            </a:extLst>
          </p:cNvPr>
          <p:cNvSpPr>
            <a:spLocks noGrp="1"/>
          </p:cNvSpPr>
          <p:nvPr>
            <p:ph type="title"/>
          </p:nvPr>
        </p:nvSpPr>
        <p:spPr/>
        <p:txBody>
          <a:bodyPr/>
          <a:lstStyle/>
          <a:p>
            <a:pPr algn="ctr"/>
            <a:r>
              <a:rPr lang="en-US" dirty="0"/>
              <a:t>Realization of export proceeds</a:t>
            </a:r>
          </a:p>
        </p:txBody>
      </p:sp>
      <p:sp>
        <p:nvSpPr>
          <p:cNvPr id="3" name="Content Placeholder 2">
            <a:extLst>
              <a:ext uri="{FF2B5EF4-FFF2-40B4-BE49-F238E27FC236}">
                <a16:creationId xmlns:a16="http://schemas.microsoft.com/office/drawing/2014/main" id="{576938D7-04E2-5182-D21D-DFDEA287A649}"/>
              </a:ext>
            </a:extLst>
          </p:cNvPr>
          <p:cNvSpPr>
            <a:spLocks noGrp="1"/>
          </p:cNvSpPr>
          <p:nvPr>
            <p:ph idx="1"/>
          </p:nvPr>
        </p:nvSpPr>
        <p:spPr/>
        <p:txBody>
          <a:bodyPr/>
          <a:lstStyle/>
          <a:p>
            <a:r>
              <a:rPr lang="en-US" dirty="0"/>
              <a:t>To bring discipline in realization of export proceeds, it has been decided to initiate appropriate measures in cases where export proceeds are not realized within prescribed period. In cases of delayed realization, ADs shall apply prevailing exchange rate for encashment into Taka but shall make payments to exporters applying the rate on the date at which the export proceeds should have been realized as per above regulatory instructions. </a:t>
            </a:r>
          </a:p>
          <a:p>
            <a:pPr marL="0" indent="0">
              <a:buNone/>
            </a:pPr>
            <a:r>
              <a:rPr lang="en-US" dirty="0"/>
              <a:t>   (Ref: FE Circular No. 04 Date: March 06, 2023)</a:t>
            </a:r>
          </a:p>
        </p:txBody>
      </p:sp>
      <p:sp>
        <p:nvSpPr>
          <p:cNvPr id="4" name="Slide Number Placeholder 3">
            <a:extLst>
              <a:ext uri="{FF2B5EF4-FFF2-40B4-BE49-F238E27FC236}">
                <a16:creationId xmlns:a16="http://schemas.microsoft.com/office/drawing/2014/main" id="{681A4AEA-EACB-58F7-E7C3-D2F10858D82F}"/>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65</a:t>
            </a:fld>
            <a:endParaRPr lang="en-US"/>
          </a:p>
        </p:txBody>
      </p:sp>
    </p:spTree>
    <p:extLst>
      <p:ext uri="{BB962C8B-B14F-4D97-AF65-F5344CB8AC3E}">
        <p14:creationId xmlns:p14="http://schemas.microsoft.com/office/powerpoint/2010/main" val="1350752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2ED7-3815-F44C-305C-DA1B291B32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689901-20DB-2F2E-8946-A0FEEA91D61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5DBD229-9B81-BB88-456F-E6B24A3AD3B4}"/>
              </a:ext>
            </a:extLst>
          </p:cNvPr>
          <p:cNvSpPr>
            <a:spLocks noGrp="1"/>
          </p:cNvSpPr>
          <p:nvPr>
            <p:ph type="sldNum" sz="quarter" idx="12"/>
          </p:nvPr>
        </p:nvSpPr>
        <p:spPr/>
        <p:txBody>
          <a:bodyPr/>
          <a:lstStyle/>
          <a:p>
            <a:pPr>
              <a:defRPr/>
            </a:pPr>
            <a:fld id="{BD5D9A75-2925-4D15-994A-4D53B07A78D3}" type="slidenum">
              <a:rPr lang="en-US" smtClean="0"/>
              <a:pPr>
                <a:defRPr/>
              </a:pPr>
              <a:t>66</a:t>
            </a:fld>
            <a:endParaRPr lang="en-US"/>
          </a:p>
        </p:txBody>
      </p:sp>
    </p:spTree>
    <p:extLst>
      <p:ext uri="{BB962C8B-B14F-4D97-AF65-F5344CB8AC3E}">
        <p14:creationId xmlns:p14="http://schemas.microsoft.com/office/powerpoint/2010/main" val="2575960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E2A8-0091-5002-7762-41E6DF95D525}"/>
              </a:ext>
            </a:extLst>
          </p:cNvPr>
          <p:cNvSpPr>
            <a:spLocks noGrp="1"/>
          </p:cNvSpPr>
          <p:nvPr>
            <p:ph type="title"/>
          </p:nvPr>
        </p:nvSpPr>
        <p:spPr/>
        <p:txBody>
          <a:bodyPr/>
          <a:lstStyle/>
          <a:p>
            <a:pPr algn="ctr"/>
            <a:r>
              <a:rPr lang="en-US" sz="3200" dirty="0"/>
              <a:t>Enhancement of limit for declaration on Form-C against inward remittances</a:t>
            </a:r>
          </a:p>
        </p:txBody>
      </p:sp>
      <p:sp>
        <p:nvSpPr>
          <p:cNvPr id="3" name="Content Placeholder 2">
            <a:extLst>
              <a:ext uri="{FF2B5EF4-FFF2-40B4-BE49-F238E27FC236}">
                <a16:creationId xmlns:a16="http://schemas.microsoft.com/office/drawing/2014/main" id="{BB5A7685-3008-D3E6-637A-337D7DAE527F}"/>
              </a:ext>
            </a:extLst>
          </p:cNvPr>
          <p:cNvSpPr>
            <a:spLocks noGrp="1"/>
          </p:cNvSpPr>
          <p:nvPr>
            <p:ph idx="1"/>
          </p:nvPr>
        </p:nvSpPr>
        <p:spPr/>
        <p:txBody>
          <a:bodyPr/>
          <a:lstStyle/>
          <a:p>
            <a:r>
              <a:rPr lang="en-US" dirty="0"/>
              <a:t>FE Circular No. 03 Date: February 22, 2023. </a:t>
            </a:r>
          </a:p>
          <a:p>
            <a:r>
              <a:rPr lang="en-US" dirty="0"/>
              <a:t>To facilitate inward remittances, it has been decided that declaration on Form-C shall not be required for inward remittances up to 20,000 US dollar or its equivalent. </a:t>
            </a:r>
          </a:p>
          <a:p>
            <a:r>
              <a:rPr lang="en-US" dirty="0"/>
              <a:t>However, no declaration is required for inward remittances sent by Bangladeshi nationals working abroad. </a:t>
            </a:r>
          </a:p>
        </p:txBody>
      </p:sp>
      <p:sp>
        <p:nvSpPr>
          <p:cNvPr id="4" name="Slide Number Placeholder 3">
            <a:extLst>
              <a:ext uri="{FF2B5EF4-FFF2-40B4-BE49-F238E27FC236}">
                <a16:creationId xmlns:a16="http://schemas.microsoft.com/office/drawing/2014/main" id="{C243BCEE-3137-7D77-631A-CA7391904A51}"/>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67</a:t>
            </a:fld>
            <a:endParaRPr lang="en-US"/>
          </a:p>
        </p:txBody>
      </p:sp>
    </p:spTree>
    <p:extLst>
      <p:ext uri="{BB962C8B-B14F-4D97-AF65-F5344CB8AC3E}">
        <p14:creationId xmlns:p14="http://schemas.microsoft.com/office/powerpoint/2010/main" val="35595616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00AD-7088-A9EC-479D-C1139EA62128}"/>
              </a:ext>
            </a:extLst>
          </p:cNvPr>
          <p:cNvSpPr>
            <a:spLocks noGrp="1"/>
          </p:cNvSpPr>
          <p:nvPr>
            <p:ph type="title"/>
          </p:nvPr>
        </p:nvSpPr>
        <p:spPr/>
        <p:txBody>
          <a:bodyPr/>
          <a:lstStyle/>
          <a:p>
            <a:pPr algn="ctr"/>
            <a:r>
              <a:rPr lang="en-US" sz="3200" dirty="0"/>
              <a:t>Retention quota accounts for export of software, ICT and other services</a:t>
            </a:r>
          </a:p>
        </p:txBody>
      </p:sp>
      <p:sp>
        <p:nvSpPr>
          <p:cNvPr id="3" name="Content Placeholder 2">
            <a:extLst>
              <a:ext uri="{FF2B5EF4-FFF2-40B4-BE49-F238E27FC236}">
                <a16:creationId xmlns:a16="http://schemas.microsoft.com/office/drawing/2014/main" id="{C8539D53-4CBB-3626-E0BF-6843E7BCDD74}"/>
              </a:ext>
            </a:extLst>
          </p:cNvPr>
          <p:cNvSpPr>
            <a:spLocks noGrp="1"/>
          </p:cNvSpPr>
          <p:nvPr>
            <p:ph idx="1"/>
          </p:nvPr>
        </p:nvSpPr>
        <p:spPr/>
        <p:txBody>
          <a:bodyPr/>
          <a:lstStyle/>
          <a:p>
            <a:r>
              <a:rPr lang="en-US" dirty="0"/>
              <a:t>ADs are advised to provide ERQ account services to service exporters so as to enable them to carry out remittance transactions from these accounts. </a:t>
            </a:r>
          </a:p>
          <a:p>
            <a:r>
              <a:rPr lang="en-US" dirty="0"/>
              <a:t>ADs are also advised to issue international credit/debit/prepaid cards for nominated officials of companies, and freelancers against the balances held in their ERQ accounts for online payments abroad against </a:t>
            </a:r>
            <a:r>
              <a:rPr lang="en-US" dirty="0" err="1"/>
              <a:t>bonafide</a:t>
            </a:r>
            <a:r>
              <a:rPr lang="en-US" dirty="0"/>
              <a:t> requirements. </a:t>
            </a:r>
          </a:p>
          <a:p>
            <a:r>
              <a:rPr lang="en-US" dirty="0"/>
              <a:t>Non-ADs providing banking services to freelancers shall make arrangements with nearby ADs/CTPCs/head offices/principal offices for</a:t>
            </a:r>
          </a:p>
        </p:txBody>
      </p:sp>
      <p:sp>
        <p:nvSpPr>
          <p:cNvPr id="4" name="Slide Number Placeholder 3">
            <a:extLst>
              <a:ext uri="{FF2B5EF4-FFF2-40B4-BE49-F238E27FC236}">
                <a16:creationId xmlns:a16="http://schemas.microsoft.com/office/drawing/2014/main" id="{5E246CD3-329D-71CC-5CA3-368206727C26}"/>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68</a:t>
            </a:fld>
            <a:endParaRPr lang="en-US"/>
          </a:p>
        </p:txBody>
      </p:sp>
    </p:spTree>
    <p:extLst>
      <p:ext uri="{BB962C8B-B14F-4D97-AF65-F5344CB8AC3E}">
        <p14:creationId xmlns:p14="http://schemas.microsoft.com/office/powerpoint/2010/main" val="1803019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3155-4B5A-6345-079E-AEAD2687D1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77C84C-A8E6-FC8C-B300-C4C9635674AD}"/>
              </a:ext>
            </a:extLst>
          </p:cNvPr>
          <p:cNvSpPr>
            <a:spLocks noGrp="1"/>
          </p:cNvSpPr>
          <p:nvPr>
            <p:ph idx="1"/>
          </p:nvPr>
        </p:nvSpPr>
        <p:spPr/>
        <p:txBody>
          <a:bodyPr/>
          <a:lstStyle/>
          <a:p>
            <a:pPr marL="0" indent="0">
              <a:buNone/>
            </a:pPr>
            <a:r>
              <a:rPr lang="en-US" dirty="0"/>
              <a:t>opening ERQ accounts and issuing international cards.</a:t>
            </a:r>
          </a:p>
          <a:p>
            <a:r>
              <a:rPr lang="en-US" dirty="0"/>
              <a:t> ADs providing settlement account services to MFSPs shall arrange to open ERQ accounts and to issue international cards to freelancers in accordance with FE Circular No. 06/2021. (Ref: FE Circular Letter No. 02 Date: February 05, 2023)</a:t>
            </a:r>
          </a:p>
        </p:txBody>
      </p:sp>
      <p:sp>
        <p:nvSpPr>
          <p:cNvPr id="4" name="Slide Number Placeholder 3">
            <a:extLst>
              <a:ext uri="{FF2B5EF4-FFF2-40B4-BE49-F238E27FC236}">
                <a16:creationId xmlns:a16="http://schemas.microsoft.com/office/drawing/2014/main" id="{E7A20A94-A7D1-0CDD-9DD8-3FB925476316}"/>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69</a:t>
            </a:fld>
            <a:endParaRPr lang="en-US"/>
          </a:p>
        </p:txBody>
      </p:sp>
    </p:spTree>
    <p:extLst>
      <p:ext uri="{BB962C8B-B14F-4D97-AF65-F5344CB8AC3E}">
        <p14:creationId xmlns:p14="http://schemas.microsoft.com/office/powerpoint/2010/main" val="345359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normAutofit fontScale="85000" lnSpcReduction="20000"/>
          </a:bodyPr>
          <a:lstStyle/>
          <a:p>
            <a:fld id="{92AF8CB3-FEF1-463D-9F8B-3BA0CB24BE98}" type="slidenum">
              <a:rPr lang="en-US"/>
              <a:pPr/>
              <a:t>7</a:t>
            </a:fld>
            <a:endParaRPr lang="en-US"/>
          </a:p>
        </p:txBody>
      </p:sp>
      <p:sp>
        <p:nvSpPr>
          <p:cNvPr id="821250" name="Rectangle 2"/>
          <p:cNvSpPr>
            <a:spLocks noGrp="1" noChangeArrowheads="1"/>
          </p:cNvSpPr>
          <p:nvPr>
            <p:ph type="title"/>
          </p:nvPr>
        </p:nvSpPr>
        <p:spPr>
          <a:xfrm>
            <a:off x="395536" y="481806"/>
            <a:ext cx="8229600" cy="500062"/>
          </a:xfrm>
        </p:spPr>
        <p:style>
          <a:lnRef idx="2">
            <a:schemeClr val="accent3"/>
          </a:lnRef>
          <a:fillRef idx="1">
            <a:schemeClr val="lt1"/>
          </a:fillRef>
          <a:effectRef idx="0">
            <a:schemeClr val="accent3"/>
          </a:effectRef>
          <a:fontRef idx="minor">
            <a:schemeClr val="dk1"/>
          </a:fontRef>
        </p:style>
        <p:txBody>
          <a:bodyPr/>
          <a:lstStyle/>
          <a:p>
            <a:pPr algn="ctr"/>
            <a:r>
              <a:rPr lang="en-US" sz="3600" dirty="0">
                <a:cs typeface="Times New Roman" pitchFamily="18" charset="0"/>
              </a:rPr>
              <a:t>Resident Vs Non-Resident : as per FERA </a:t>
            </a:r>
            <a:endParaRPr lang="en-US" sz="3600" dirty="0"/>
          </a:p>
        </p:txBody>
      </p:sp>
      <p:sp>
        <p:nvSpPr>
          <p:cNvPr id="821251" name="Rectangle 3"/>
          <p:cNvSpPr>
            <a:spLocks noGrp="1" noChangeArrowheads="1"/>
          </p:cNvSpPr>
          <p:nvPr>
            <p:ph type="body" idx="1"/>
          </p:nvPr>
        </p:nvSpPr>
        <p:spPr>
          <a:xfrm>
            <a:off x="457200" y="1066800"/>
            <a:ext cx="8229600" cy="5059363"/>
          </a:xfrm>
        </p:spPr>
        <p:txBody>
          <a:bodyPr/>
          <a:lstStyle/>
          <a:p>
            <a:pPr>
              <a:lnSpc>
                <a:spcPct val="90000"/>
              </a:lnSpc>
              <a:buFont typeface="Wingdings" pitchFamily="2" charset="2"/>
              <a:buNone/>
            </a:pPr>
            <a:endParaRPr lang="en-US" sz="2400" dirty="0">
              <a:cs typeface="Times New Roman" pitchFamily="18" charset="0"/>
            </a:endParaRPr>
          </a:p>
          <a:p>
            <a:pPr>
              <a:buNone/>
            </a:pPr>
            <a:r>
              <a:rPr lang="en-US" sz="2400" b="1" dirty="0">
                <a:solidFill>
                  <a:srgbClr val="00B0F0"/>
                </a:solidFill>
              </a:rPr>
              <a:t>“person resident in Bangladesh</a:t>
            </a:r>
            <a:r>
              <a:rPr lang="en-US" sz="2400" dirty="0">
                <a:solidFill>
                  <a:srgbClr val="00B0F0"/>
                </a:solidFill>
              </a:rPr>
              <a:t>” </a:t>
            </a:r>
            <a:r>
              <a:rPr lang="en-US" sz="2400" dirty="0"/>
              <a:t>means-</a:t>
            </a:r>
            <a:br>
              <a:rPr lang="en-US" sz="2400" dirty="0"/>
            </a:br>
            <a:r>
              <a:rPr lang="en-US" sz="2400" dirty="0"/>
              <a:t>(</a:t>
            </a:r>
            <a:r>
              <a:rPr lang="en-US" sz="2400" dirty="0" err="1"/>
              <a:t>i</a:t>
            </a:r>
            <a:r>
              <a:rPr lang="en-US" sz="2400" dirty="0"/>
              <a:t>) an individual residing in Bangladesh for six months or more in the last twelve months;</a:t>
            </a:r>
            <a:br>
              <a:rPr lang="en-US" sz="2400" dirty="0"/>
            </a:br>
            <a:r>
              <a:rPr lang="en-US" sz="2400" dirty="0"/>
              <a:t>(ii) an individual temporarily residing in Bangladesh holding a residential or working visa valid for not less than six months;</a:t>
            </a:r>
            <a:br>
              <a:rPr lang="en-US" sz="2400" dirty="0"/>
            </a:br>
            <a:r>
              <a:rPr lang="en-US" sz="2400" dirty="0"/>
              <a:t>(iii) a person whose place of business is in Bangladesh; or</a:t>
            </a:r>
            <a:br>
              <a:rPr lang="en-US" sz="2400" dirty="0"/>
            </a:br>
            <a:r>
              <a:rPr lang="en-US" sz="2400" dirty="0"/>
              <a:t>(iv) a person whose principal place of business may be located outside Bangladesh but branch or liaison office or representative office of such business is in Bangladesh;</a:t>
            </a:r>
          </a:p>
          <a:p>
            <a:pPr>
              <a:buNone/>
            </a:pPr>
            <a:r>
              <a:rPr lang="en-US" sz="2400" dirty="0"/>
              <a:t>(v) diplomatic, consular and other representative offices of the Government of the People’s Republic of Bangladesh abroad as well as Bangladeshi citizens employed at these offices;</a:t>
            </a:r>
          </a:p>
          <a:p>
            <a:pPr algn="just">
              <a:lnSpc>
                <a:spcPct val="90000"/>
              </a:lnSpc>
              <a:buFont typeface="Wingdings" pitchFamily="2" charset="2"/>
              <a:buNone/>
            </a:pPr>
            <a:endParaRPr lang="en-US" sz="2400" dirty="0"/>
          </a:p>
          <a:p>
            <a:pPr>
              <a:lnSpc>
                <a:spcPct val="90000"/>
              </a:lnSpc>
              <a:buFont typeface="Wingdings" pitchFamily="2" charset="2"/>
              <a:buNone/>
            </a:pPr>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2161-7065-1636-A67F-5A291CC05576}"/>
              </a:ext>
            </a:extLst>
          </p:cNvPr>
          <p:cNvSpPr>
            <a:spLocks noGrp="1"/>
          </p:cNvSpPr>
          <p:nvPr>
            <p:ph type="title"/>
          </p:nvPr>
        </p:nvSpPr>
        <p:spPr>
          <a:xfrm>
            <a:off x="609600" y="55033"/>
            <a:ext cx="8153400" cy="853687"/>
          </a:xfrm>
        </p:spPr>
        <p:txBody>
          <a:bodyPr/>
          <a:lstStyle/>
          <a:p>
            <a:pPr algn="ctr"/>
            <a:r>
              <a:rPr lang="en-US" sz="3600" dirty="0"/>
              <a:t>Inward Remittance-Declaration on Form-C</a:t>
            </a:r>
          </a:p>
        </p:txBody>
      </p:sp>
      <p:sp>
        <p:nvSpPr>
          <p:cNvPr id="3" name="Content Placeholder 2">
            <a:extLst>
              <a:ext uri="{FF2B5EF4-FFF2-40B4-BE49-F238E27FC236}">
                <a16:creationId xmlns:a16="http://schemas.microsoft.com/office/drawing/2014/main" id="{4170E1CB-53DD-DEBA-271B-6368136D284E}"/>
              </a:ext>
            </a:extLst>
          </p:cNvPr>
          <p:cNvSpPr>
            <a:spLocks noGrp="1"/>
          </p:cNvSpPr>
          <p:nvPr>
            <p:ph idx="1"/>
          </p:nvPr>
        </p:nvSpPr>
        <p:spPr/>
        <p:txBody>
          <a:bodyPr/>
          <a:lstStyle/>
          <a:p>
            <a:r>
              <a:rPr lang="en-US" dirty="0"/>
              <a:t>ADs may receive Form-C through electronic means. In this context, ADs shall have secured electronic communication channels, preferably designated ‘app’ for Form-C under internet banking network, with customers. ADs shall execute transactions after being satisfied with the electronic information received through authenticated channels regarding Form-C. Afterwards, ADs shall take a print out of Form-C and get it signed by beneficiaries within 30 days for preservation.</a:t>
            </a:r>
          </a:p>
        </p:txBody>
      </p:sp>
      <p:sp>
        <p:nvSpPr>
          <p:cNvPr id="4" name="Slide Number Placeholder 3">
            <a:extLst>
              <a:ext uri="{FF2B5EF4-FFF2-40B4-BE49-F238E27FC236}">
                <a16:creationId xmlns:a16="http://schemas.microsoft.com/office/drawing/2014/main" id="{32C6826B-F8BD-F5D9-9D1C-D3A64E8A9203}"/>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70</a:t>
            </a:fld>
            <a:endParaRPr lang="en-US"/>
          </a:p>
        </p:txBody>
      </p:sp>
    </p:spTree>
    <p:extLst>
      <p:ext uri="{BB962C8B-B14F-4D97-AF65-F5344CB8AC3E}">
        <p14:creationId xmlns:p14="http://schemas.microsoft.com/office/powerpoint/2010/main" val="32498421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85C55-8C6D-18E5-74FB-1D4A11BE6102}"/>
              </a:ext>
            </a:extLst>
          </p:cNvPr>
          <p:cNvSpPr>
            <a:spLocks noGrp="1"/>
          </p:cNvSpPr>
          <p:nvPr>
            <p:ph type="title"/>
          </p:nvPr>
        </p:nvSpPr>
        <p:spPr>
          <a:xfrm>
            <a:off x="609600" y="55033"/>
            <a:ext cx="8153400" cy="781679"/>
          </a:xfrm>
        </p:spPr>
        <p:txBody>
          <a:bodyPr/>
          <a:lstStyle/>
          <a:p>
            <a:r>
              <a:rPr lang="en-US" sz="3600" dirty="0"/>
              <a:t>Variable Interest Rate based on CAMELS</a:t>
            </a:r>
          </a:p>
        </p:txBody>
      </p:sp>
      <p:pic>
        <p:nvPicPr>
          <p:cNvPr id="6" name="Content Placeholder 5">
            <a:extLst>
              <a:ext uri="{FF2B5EF4-FFF2-40B4-BE49-F238E27FC236}">
                <a16:creationId xmlns:a16="http://schemas.microsoft.com/office/drawing/2014/main" id="{F51FD903-CA41-3AF7-52BD-F48901451FE4}"/>
              </a:ext>
            </a:extLst>
          </p:cNvPr>
          <p:cNvPicPr>
            <a:picLocks noGrp="1" noChangeAspect="1"/>
          </p:cNvPicPr>
          <p:nvPr>
            <p:ph idx="1"/>
          </p:nvPr>
        </p:nvPicPr>
        <p:blipFill>
          <a:blip r:embed="rId2"/>
          <a:stretch>
            <a:fillRect/>
          </a:stretch>
        </p:blipFill>
        <p:spPr>
          <a:xfrm>
            <a:off x="755576" y="1369579"/>
            <a:ext cx="8280920" cy="5187611"/>
          </a:xfrm>
        </p:spPr>
      </p:pic>
      <p:sp>
        <p:nvSpPr>
          <p:cNvPr id="4" name="Slide Number Placeholder 3">
            <a:extLst>
              <a:ext uri="{FF2B5EF4-FFF2-40B4-BE49-F238E27FC236}">
                <a16:creationId xmlns:a16="http://schemas.microsoft.com/office/drawing/2014/main" id="{43CB6902-8CB3-B5EE-BE94-CCE79296534D}"/>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71</a:t>
            </a:fld>
            <a:endParaRPr lang="en-US"/>
          </a:p>
        </p:txBody>
      </p:sp>
    </p:spTree>
    <p:extLst>
      <p:ext uri="{BB962C8B-B14F-4D97-AF65-F5344CB8AC3E}">
        <p14:creationId xmlns:p14="http://schemas.microsoft.com/office/powerpoint/2010/main" val="130398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BA99-32C9-2B7A-0C0C-BDD64DD0E7D8}"/>
              </a:ext>
            </a:extLst>
          </p:cNvPr>
          <p:cNvSpPr>
            <a:spLocks noGrp="1"/>
          </p:cNvSpPr>
          <p:nvPr>
            <p:ph type="title"/>
          </p:nvPr>
        </p:nvSpPr>
        <p:spPr/>
        <p:txBody>
          <a:bodyPr/>
          <a:lstStyle/>
          <a:p>
            <a:pPr algn="ctr"/>
            <a:r>
              <a:rPr lang="en-US" dirty="0"/>
              <a:t>Open Position Limit of Banks</a:t>
            </a:r>
          </a:p>
        </p:txBody>
      </p:sp>
      <p:sp>
        <p:nvSpPr>
          <p:cNvPr id="3" name="Content Placeholder 2">
            <a:extLst>
              <a:ext uri="{FF2B5EF4-FFF2-40B4-BE49-F238E27FC236}">
                <a16:creationId xmlns:a16="http://schemas.microsoft.com/office/drawing/2014/main" id="{511A8697-81E0-71DA-A752-7191E681D5A4}"/>
              </a:ext>
            </a:extLst>
          </p:cNvPr>
          <p:cNvSpPr>
            <a:spLocks noGrp="1"/>
          </p:cNvSpPr>
          <p:nvPr>
            <p:ph idx="1"/>
          </p:nvPr>
        </p:nvSpPr>
        <p:spPr/>
        <p:txBody>
          <a:bodyPr/>
          <a:lstStyle/>
          <a:p>
            <a:r>
              <a:rPr lang="en-US" dirty="0"/>
              <a:t>The ‘Open Position Limit’ of AD banks approved by Bangladesh Bank on 14 July, 2022 shall remain the same until further instructions.</a:t>
            </a:r>
          </a:p>
        </p:txBody>
      </p:sp>
      <p:sp>
        <p:nvSpPr>
          <p:cNvPr id="4" name="Slide Number Placeholder 3">
            <a:extLst>
              <a:ext uri="{FF2B5EF4-FFF2-40B4-BE49-F238E27FC236}">
                <a16:creationId xmlns:a16="http://schemas.microsoft.com/office/drawing/2014/main" id="{CA03E2B6-D80F-622A-AFBA-85D9CB03D69A}"/>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72</a:t>
            </a:fld>
            <a:endParaRPr lang="en-US"/>
          </a:p>
        </p:txBody>
      </p:sp>
    </p:spTree>
    <p:extLst>
      <p:ext uri="{BB962C8B-B14F-4D97-AF65-F5344CB8AC3E}">
        <p14:creationId xmlns:p14="http://schemas.microsoft.com/office/powerpoint/2010/main" val="302742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4BDD-A986-62D4-E5AB-66BE210F0489}"/>
              </a:ext>
            </a:extLst>
          </p:cNvPr>
          <p:cNvSpPr>
            <a:spLocks noGrp="1"/>
          </p:cNvSpPr>
          <p:nvPr>
            <p:ph type="title"/>
          </p:nvPr>
        </p:nvSpPr>
        <p:spPr/>
        <p:txBody>
          <a:bodyPr/>
          <a:lstStyle/>
          <a:p>
            <a:r>
              <a:rPr lang="en-US" sz="2000" b="0" i="0" dirty="0">
                <a:solidFill>
                  <a:srgbClr val="666666"/>
                </a:solidFill>
                <a:effectLst/>
                <a:latin typeface="Roboto" panose="02000000000000000000" pitchFamily="2" charset="0"/>
              </a:rPr>
              <a:t>Power delegation to Bangladesh Bank under Section 23 of Sub-section (3) of Foreign Exchange Regulation Act, 1947 (Act No. VII of 1947)</a:t>
            </a:r>
            <a:endParaRPr lang="en-US" sz="2000" dirty="0"/>
          </a:p>
        </p:txBody>
      </p:sp>
      <p:pic>
        <p:nvPicPr>
          <p:cNvPr id="6" name="Content Placeholder 5">
            <a:extLst>
              <a:ext uri="{FF2B5EF4-FFF2-40B4-BE49-F238E27FC236}">
                <a16:creationId xmlns:a16="http://schemas.microsoft.com/office/drawing/2014/main" id="{F811FA77-B864-321F-CB43-E0D4647FFD69}"/>
              </a:ext>
            </a:extLst>
          </p:cNvPr>
          <p:cNvPicPr>
            <a:picLocks noGrp="1" noChangeAspect="1"/>
          </p:cNvPicPr>
          <p:nvPr>
            <p:ph idx="1"/>
          </p:nvPr>
        </p:nvPicPr>
        <p:blipFill>
          <a:blip r:embed="rId2"/>
          <a:stretch>
            <a:fillRect/>
          </a:stretch>
        </p:blipFill>
        <p:spPr>
          <a:xfrm>
            <a:off x="1259632" y="1337733"/>
            <a:ext cx="6912767" cy="5259619"/>
          </a:xfrm>
        </p:spPr>
      </p:pic>
      <p:sp>
        <p:nvSpPr>
          <p:cNvPr id="4" name="Slide Number Placeholder 3">
            <a:extLst>
              <a:ext uri="{FF2B5EF4-FFF2-40B4-BE49-F238E27FC236}">
                <a16:creationId xmlns:a16="http://schemas.microsoft.com/office/drawing/2014/main" id="{3A6F0BC5-731A-5B21-BF2C-C5DB3B778998}"/>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73</a:t>
            </a:fld>
            <a:endParaRPr lang="en-US"/>
          </a:p>
        </p:txBody>
      </p:sp>
    </p:spTree>
    <p:extLst>
      <p:ext uri="{BB962C8B-B14F-4D97-AF65-F5344CB8AC3E}">
        <p14:creationId xmlns:p14="http://schemas.microsoft.com/office/powerpoint/2010/main" val="9505675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1667-B7CD-1237-79B2-F3A61890F924}"/>
              </a:ext>
            </a:extLst>
          </p:cNvPr>
          <p:cNvSpPr>
            <a:spLocks noGrp="1"/>
          </p:cNvSpPr>
          <p:nvPr>
            <p:ph type="title"/>
          </p:nvPr>
        </p:nvSpPr>
        <p:spPr>
          <a:xfrm>
            <a:off x="533400" y="84666"/>
            <a:ext cx="8153400" cy="1024467"/>
          </a:xfrm>
        </p:spPr>
        <p:txBody>
          <a:bodyPr/>
          <a:lstStyle/>
          <a:p>
            <a:pPr algn="ctr"/>
            <a:r>
              <a:rPr lang="en-US" sz="2800" b="1" i="0" dirty="0">
                <a:solidFill>
                  <a:srgbClr val="666666"/>
                </a:solidFill>
                <a:effectLst/>
                <a:latin typeface="Roboto" panose="02000000000000000000" pitchFamily="2" charset="0"/>
              </a:rPr>
              <a:t>Discount claims against </a:t>
            </a:r>
            <a:r>
              <a:rPr lang="en-US" sz="2800" b="1" dirty="0">
                <a:solidFill>
                  <a:srgbClr val="666666"/>
                </a:solidFill>
                <a:latin typeface="Roboto" panose="02000000000000000000" pitchFamily="2" charset="0"/>
              </a:rPr>
              <a:t>export trade</a:t>
            </a:r>
            <a:br>
              <a:rPr lang="en-US" sz="2800" dirty="0">
                <a:solidFill>
                  <a:srgbClr val="666666"/>
                </a:solidFill>
                <a:latin typeface="Roboto" panose="02000000000000000000" pitchFamily="2" charset="0"/>
              </a:rPr>
            </a:br>
            <a:r>
              <a:rPr lang="en-US" sz="2000" dirty="0">
                <a:solidFill>
                  <a:srgbClr val="666666"/>
                </a:solidFill>
                <a:latin typeface="Roboto" panose="02000000000000000000" pitchFamily="2" charset="0"/>
              </a:rPr>
              <a:t>(FEPD Circular No. 37 , </a:t>
            </a:r>
            <a:r>
              <a:rPr lang="en-US" sz="2000" b="0" i="0" dirty="0">
                <a:solidFill>
                  <a:srgbClr val="666666"/>
                </a:solidFill>
                <a:effectLst/>
                <a:latin typeface="Roboto" panose="02000000000000000000" pitchFamily="2" charset="0"/>
              </a:rPr>
              <a:t>15/12/22) </a:t>
            </a:r>
            <a:endParaRPr lang="en-US" sz="2800" dirty="0"/>
          </a:p>
        </p:txBody>
      </p:sp>
      <p:sp>
        <p:nvSpPr>
          <p:cNvPr id="3" name="Content Placeholder 2">
            <a:extLst>
              <a:ext uri="{FF2B5EF4-FFF2-40B4-BE49-F238E27FC236}">
                <a16:creationId xmlns:a16="http://schemas.microsoft.com/office/drawing/2014/main" id="{D046A0FB-217E-888A-DB23-430F57972778}"/>
              </a:ext>
            </a:extLst>
          </p:cNvPr>
          <p:cNvSpPr>
            <a:spLocks noGrp="1"/>
          </p:cNvSpPr>
          <p:nvPr>
            <p:ph idx="1"/>
          </p:nvPr>
        </p:nvSpPr>
        <p:spPr>
          <a:xfrm>
            <a:off x="609600" y="1337733"/>
            <a:ext cx="8153400" cy="4713816"/>
          </a:xfrm>
        </p:spPr>
        <p:txBody>
          <a:bodyPr/>
          <a:lstStyle/>
          <a:p>
            <a:r>
              <a:rPr lang="en-US" sz="2800" dirty="0"/>
              <a:t>In accordance with the decision of the Government, Discount Committee will consider applications for discount claims against exports of leather goods, besides RMG. </a:t>
            </a:r>
          </a:p>
          <a:p>
            <a:r>
              <a:rPr lang="en-US" sz="2800" dirty="0"/>
              <a:t>ADs may submit applications for discount claims against such exports to Discount Committee through FEPD at Bangladesh Bank, head office in compliance with usual formalities and procedures.</a:t>
            </a:r>
          </a:p>
          <a:p>
            <a:r>
              <a:rPr lang="en-US" sz="2800" dirty="0"/>
              <a:t>In view of the decision, </a:t>
            </a:r>
            <a:r>
              <a:rPr lang="en-US" sz="2800" dirty="0" err="1"/>
              <a:t>Leathergoods</a:t>
            </a:r>
            <a:r>
              <a:rPr lang="en-US" sz="2800" dirty="0"/>
              <a:t> and Footwear Manufacturers and Exporters Association of Bangladesh (LFMEAB) will be co-opted as member of the committee.</a:t>
            </a:r>
          </a:p>
        </p:txBody>
      </p:sp>
      <p:sp>
        <p:nvSpPr>
          <p:cNvPr id="4" name="Slide Number Placeholder 3">
            <a:extLst>
              <a:ext uri="{FF2B5EF4-FFF2-40B4-BE49-F238E27FC236}">
                <a16:creationId xmlns:a16="http://schemas.microsoft.com/office/drawing/2014/main" id="{16E72EDF-7EA1-9B15-60ED-2AC99C0E30C6}"/>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74</a:t>
            </a:fld>
            <a:endParaRPr lang="en-US"/>
          </a:p>
        </p:txBody>
      </p:sp>
    </p:spTree>
    <p:extLst>
      <p:ext uri="{BB962C8B-B14F-4D97-AF65-F5344CB8AC3E}">
        <p14:creationId xmlns:p14="http://schemas.microsoft.com/office/powerpoint/2010/main" val="1566001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41F1-6B39-0626-18F7-07455BE902DA}"/>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961C5E85-46FC-1A10-86DD-DAE90BCBB2BB}"/>
              </a:ext>
            </a:extLst>
          </p:cNvPr>
          <p:cNvPicPr>
            <a:picLocks noGrp="1" noChangeAspect="1"/>
          </p:cNvPicPr>
          <p:nvPr>
            <p:ph idx="1"/>
          </p:nvPr>
        </p:nvPicPr>
        <p:blipFill>
          <a:blip r:embed="rId2"/>
          <a:stretch>
            <a:fillRect/>
          </a:stretch>
        </p:blipFill>
        <p:spPr>
          <a:xfrm>
            <a:off x="533400" y="548680"/>
            <a:ext cx="8610600" cy="5976664"/>
          </a:xfrm>
        </p:spPr>
      </p:pic>
      <p:sp>
        <p:nvSpPr>
          <p:cNvPr id="4" name="Slide Number Placeholder 3">
            <a:extLst>
              <a:ext uri="{FF2B5EF4-FFF2-40B4-BE49-F238E27FC236}">
                <a16:creationId xmlns:a16="http://schemas.microsoft.com/office/drawing/2014/main" id="{073B1A54-9575-23AE-2458-AF98AB256D0D}"/>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75</a:t>
            </a:fld>
            <a:endParaRPr lang="en-US"/>
          </a:p>
        </p:txBody>
      </p:sp>
      <p:graphicFrame>
        <p:nvGraphicFramePr>
          <p:cNvPr id="7" name="Table 6">
            <a:extLst>
              <a:ext uri="{FF2B5EF4-FFF2-40B4-BE49-F238E27FC236}">
                <a16:creationId xmlns:a16="http://schemas.microsoft.com/office/drawing/2014/main" id="{25100208-2E78-B1B3-74BF-00ACA41356E0}"/>
              </a:ext>
            </a:extLst>
          </p:cNvPr>
          <p:cNvGraphicFramePr>
            <a:graphicFrameLocks noGrp="1"/>
          </p:cNvGraphicFramePr>
          <p:nvPr>
            <p:extLst>
              <p:ext uri="{D42A27DB-BD31-4B8C-83A1-F6EECF244321}">
                <p14:modId xmlns:p14="http://schemas.microsoft.com/office/powerpoint/2010/main" val="471353016"/>
              </p:ext>
            </p:extLst>
          </p:nvPr>
        </p:nvGraphicFramePr>
        <p:xfrm>
          <a:off x="1547664" y="110103"/>
          <a:ext cx="5342850" cy="304564"/>
        </p:xfrm>
        <a:graphic>
          <a:graphicData uri="http://schemas.openxmlformats.org/drawingml/2006/table">
            <a:tbl>
              <a:tblPr/>
              <a:tblGrid>
                <a:gridCol w="2671425">
                  <a:extLst>
                    <a:ext uri="{9D8B030D-6E8A-4147-A177-3AD203B41FA5}">
                      <a16:colId xmlns:a16="http://schemas.microsoft.com/office/drawing/2014/main" val="2223813724"/>
                    </a:ext>
                  </a:extLst>
                </a:gridCol>
                <a:gridCol w="2671425">
                  <a:extLst>
                    <a:ext uri="{9D8B030D-6E8A-4147-A177-3AD203B41FA5}">
                      <a16:colId xmlns:a16="http://schemas.microsoft.com/office/drawing/2014/main" val="601889628"/>
                    </a:ext>
                  </a:extLst>
                </a:gridCol>
              </a:tblGrid>
              <a:tr h="289520">
                <a:tc>
                  <a:txBody>
                    <a:bodyPr/>
                    <a:lstStyle/>
                    <a:p>
                      <a:pPr algn="ctr" fontAlgn="t"/>
                      <a:r>
                        <a:rPr lang="en-US" sz="1500">
                          <a:solidFill>
                            <a:srgbClr val="666666"/>
                          </a:solidFill>
                          <a:effectLst/>
                        </a:rPr>
                        <a:t>04/12/22</a:t>
                      </a:r>
                    </a:p>
                  </a:txBody>
                  <a:tcPr marL="75965" marR="75965" marT="37982" marB="37982">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DCDCDC"/>
                    </a:solidFill>
                  </a:tcPr>
                </a:tc>
                <a:tc>
                  <a:txBody>
                    <a:bodyPr/>
                    <a:lstStyle/>
                    <a:p>
                      <a:pPr algn="l" fontAlgn="t"/>
                      <a:r>
                        <a:rPr lang="pt-BR" sz="1500" dirty="0">
                          <a:solidFill>
                            <a:srgbClr val="666666"/>
                          </a:solidFill>
                          <a:effectLst/>
                        </a:rPr>
                        <a:t>FEPD Circular Letter No. 45:</a:t>
                      </a:r>
                    </a:p>
                  </a:txBody>
                  <a:tcPr marL="75965" marR="75965" marT="37982" marB="37982">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DCDCDC"/>
                    </a:solidFill>
                  </a:tcPr>
                </a:tc>
                <a:extLst>
                  <a:ext uri="{0D108BD9-81ED-4DB2-BD59-A6C34878D82A}">
                    <a16:rowId xmlns:a16="http://schemas.microsoft.com/office/drawing/2014/main" val="2779028979"/>
                  </a:ext>
                </a:extLst>
              </a:tr>
            </a:tbl>
          </a:graphicData>
        </a:graphic>
      </p:graphicFrame>
    </p:spTree>
    <p:extLst>
      <p:ext uri="{BB962C8B-B14F-4D97-AF65-F5344CB8AC3E}">
        <p14:creationId xmlns:p14="http://schemas.microsoft.com/office/powerpoint/2010/main" val="13373778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0F07-C982-F392-BA9D-FD6C815734B2}"/>
              </a:ext>
            </a:extLst>
          </p:cNvPr>
          <p:cNvSpPr>
            <a:spLocks noGrp="1"/>
          </p:cNvSpPr>
          <p:nvPr>
            <p:ph type="title"/>
          </p:nvPr>
        </p:nvSpPr>
        <p:spPr/>
        <p:txBody>
          <a:bodyPr/>
          <a:lstStyle/>
          <a:p>
            <a:r>
              <a:rPr lang="en-US" dirty="0"/>
              <a:t>Inward wage remittances by MFSPs</a:t>
            </a:r>
          </a:p>
        </p:txBody>
      </p:sp>
      <p:graphicFrame>
        <p:nvGraphicFramePr>
          <p:cNvPr id="5" name="Content Placeholder 4">
            <a:extLst>
              <a:ext uri="{FF2B5EF4-FFF2-40B4-BE49-F238E27FC236}">
                <a16:creationId xmlns:a16="http://schemas.microsoft.com/office/drawing/2014/main" id="{788EE616-83EB-14CE-445E-D1447919D061}"/>
              </a:ext>
            </a:extLst>
          </p:cNvPr>
          <p:cNvGraphicFramePr>
            <a:graphicFrameLocks noGrp="1"/>
          </p:cNvGraphicFramePr>
          <p:nvPr>
            <p:ph idx="1"/>
            <p:extLst>
              <p:ext uri="{D42A27DB-BD31-4B8C-83A1-F6EECF244321}">
                <p14:modId xmlns:p14="http://schemas.microsoft.com/office/powerpoint/2010/main" val="3542997168"/>
              </p:ext>
            </p:extLst>
          </p:nvPr>
        </p:nvGraphicFramePr>
        <p:xfrm>
          <a:off x="609600" y="1109212"/>
          <a:ext cx="8153400" cy="304564"/>
        </p:xfrm>
        <a:graphic>
          <a:graphicData uri="http://schemas.openxmlformats.org/drawingml/2006/table">
            <a:tbl>
              <a:tblPr/>
              <a:tblGrid>
                <a:gridCol w="4076700">
                  <a:extLst>
                    <a:ext uri="{9D8B030D-6E8A-4147-A177-3AD203B41FA5}">
                      <a16:colId xmlns:a16="http://schemas.microsoft.com/office/drawing/2014/main" val="3752898901"/>
                    </a:ext>
                  </a:extLst>
                </a:gridCol>
                <a:gridCol w="4076700">
                  <a:extLst>
                    <a:ext uri="{9D8B030D-6E8A-4147-A177-3AD203B41FA5}">
                      <a16:colId xmlns:a16="http://schemas.microsoft.com/office/drawing/2014/main" val="3922336582"/>
                    </a:ext>
                  </a:extLst>
                </a:gridCol>
              </a:tblGrid>
              <a:tr h="289520">
                <a:tc>
                  <a:txBody>
                    <a:bodyPr/>
                    <a:lstStyle/>
                    <a:p>
                      <a:pPr algn="ctr" fontAlgn="t"/>
                      <a:r>
                        <a:rPr lang="en-US" sz="1500" dirty="0">
                          <a:solidFill>
                            <a:srgbClr val="666666"/>
                          </a:solidFill>
                          <a:effectLst/>
                        </a:rPr>
                        <a:t>29/11/22</a:t>
                      </a:r>
                    </a:p>
                  </a:txBody>
                  <a:tcPr marL="75965" marR="75965" marT="37982" marB="37982">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l" fontAlgn="t"/>
                      <a:r>
                        <a:rPr lang="en-US" sz="1500" dirty="0">
                          <a:solidFill>
                            <a:srgbClr val="666666"/>
                          </a:solidFill>
                          <a:effectLst/>
                        </a:rPr>
                        <a:t>FEPD Circular No. 34</a:t>
                      </a:r>
                    </a:p>
                  </a:txBody>
                  <a:tcPr marL="75965" marR="75965" marT="37982" marB="37982">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13978666"/>
                  </a:ext>
                </a:extLst>
              </a:tr>
            </a:tbl>
          </a:graphicData>
        </a:graphic>
      </p:graphicFrame>
      <p:sp>
        <p:nvSpPr>
          <p:cNvPr id="4" name="Slide Number Placeholder 3">
            <a:extLst>
              <a:ext uri="{FF2B5EF4-FFF2-40B4-BE49-F238E27FC236}">
                <a16:creationId xmlns:a16="http://schemas.microsoft.com/office/drawing/2014/main" id="{D5E07D14-1E6F-BFA7-616D-84F8D54E359B}"/>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76</a:t>
            </a:fld>
            <a:endParaRPr lang="en-US"/>
          </a:p>
        </p:txBody>
      </p:sp>
      <p:sp>
        <p:nvSpPr>
          <p:cNvPr id="8" name="TextBox 7">
            <a:extLst>
              <a:ext uri="{FF2B5EF4-FFF2-40B4-BE49-F238E27FC236}">
                <a16:creationId xmlns:a16="http://schemas.microsoft.com/office/drawing/2014/main" id="{BFB0E4B7-EC11-4799-A5DE-E55E4A0E1A11}"/>
              </a:ext>
            </a:extLst>
          </p:cNvPr>
          <p:cNvSpPr txBox="1"/>
          <p:nvPr/>
        </p:nvSpPr>
        <p:spPr>
          <a:xfrm>
            <a:off x="419100" y="1748052"/>
            <a:ext cx="8534400" cy="5078313"/>
          </a:xfrm>
          <a:prstGeom prst="rect">
            <a:avLst/>
          </a:prstGeom>
          <a:noFill/>
        </p:spPr>
        <p:txBody>
          <a:bodyPr wrap="square">
            <a:spAutoFit/>
          </a:bodyPr>
          <a:lstStyle/>
          <a:p>
            <a:pPr marL="285750" indent="-285750" algn="just">
              <a:buFont typeface="Arial" panose="020B0604020202020204" pitchFamily="34" charset="0"/>
              <a:buChar char="•"/>
            </a:pPr>
            <a:r>
              <a:rPr lang="en-US" dirty="0"/>
              <a:t>licensed MFSPs will be allowed to repatriate wage earners’ remittance in association with internationally recognized online payment gateway service providers (OPGSPs)/banks/digital wallets/card schemes and/or aggregators abroad (hereinafter referred to as approved/licensed foreign payment service providers, foreign PSPs). In this context, MFSPs shall have standing arrangements with foreign PSPs to receive foreign currency in their account and equivalent Taka value will be credited to the wage earners’ MFS accounts. Subsequently foreign PSPs shall provide credit to the designated AD’s nostro account. After receiving amount in Taka, wage earners’ can use the MFS account from abroad to do all transactions in Taka.</a:t>
            </a:r>
          </a:p>
          <a:p>
            <a:pPr marL="285750" indent="-285750" algn="just">
              <a:buFont typeface="Arial" panose="020B0604020202020204" pitchFamily="34" charset="0"/>
              <a:buChar char="•"/>
            </a:pPr>
            <a:r>
              <a:rPr lang="en-US" dirty="0"/>
              <a:t>A wage earners’ can open MFS account in Taka through proper e-KYC along with validated proof of departure from Bangladesh (arrival or departure date stamped page of the passport). On return to Bangladesh, such account can be converted to local MFS account. This account may be converted again to wage earners’ MFS account with the proof of departure. It is important that wage earners MFS account can only be credited against foreign currency.</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308734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0930-5E8D-13BE-62AE-E9C50D69CF27}"/>
              </a:ext>
            </a:extLst>
          </p:cNvPr>
          <p:cNvSpPr>
            <a:spLocks noGrp="1"/>
          </p:cNvSpPr>
          <p:nvPr>
            <p:ph type="title"/>
          </p:nvPr>
        </p:nvSpPr>
        <p:spPr/>
        <p:txBody>
          <a:bodyPr/>
          <a:lstStyle/>
          <a:p>
            <a:pPr algn="ctr"/>
            <a:r>
              <a:rPr lang="en-US" dirty="0"/>
              <a:t>MFSP</a:t>
            </a:r>
          </a:p>
        </p:txBody>
      </p:sp>
      <p:sp>
        <p:nvSpPr>
          <p:cNvPr id="3" name="Content Placeholder 2">
            <a:extLst>
              <a:ext uri="{FF2B5EF4-FFF2-40B4-BE49-F238E27FC236}">
                <a16:creationId xmlns:a16="http://schemas.microsoft.com/office/drawing/2014/main" id="{CF8BA1C1-E847-E834-EDD4-ABB5BD9A79C1}"/>
              </a:ext>
            </a:extLst>
          </p:cNvPr>
          <p:cNvSpPr>
            <a:spLocks noGrp="1"/>
          </p:cNvSpPr>
          <p:nvPr>
            <p:ph idx="1"/>
          </p:nvPr>
        </p:nvSpPr>
        <p:spPr/>
        <p:txBody>
          <a:bodyPr/>
          <a:lstStyle/>
          <a:p>
            <a:r>
              <a:rPr lang="en-US" dirty="0"/>
              <a:t>ADs are advised to provide settlement account services to MFSPs. Operational procedures in this regard are as follows: </a:t>
            </a:r>
          </a:p>
          <a:p>
            <a:pPr marL="514350" indent="-514350" algn="just">
              <a:buAutoNum type="alphaLcParenBoth"/>
            </a:pPr>
            <a:r>
              <a:rPr lang="en-US" sz="2400" dirty="0"/>
              <a:t>ADs shall transfer the fund, on receipt in their nostro accounts, to settlement accounts in equivalent Taka of MFSPs. </a:t>
            </a:r>
          </a:p>
          <a:p>
            <a:pPr marL="514350" indent="-514350" algn="just">
              <a:buAutoNum type="alphaLcParenBoth"/>
            </a:pPr>
            <a:r>
              <a:rPr lang="en-US" sz="2400" dirty="0"/>
              <a:t>As an alternative to (a) above, ADs may maintain accounts in the name of foreign PSPs at their desire in foreign currency/Taka as per paragraph 1(</a:t>
            </a:r>
            <a:r>
              <a:rPr lang="en-US" sz="2400" dirty="0" err="1"/>
              <a:t>i</a:t>
            </a:r>
            <a:r>
              <a:rPr lang="en-US" sz="2400" dirty="0"/>
              <a:t>), chapter 13 and paragraph 8(b), chapter 14 of the Guidelines for Foreign Exchange Transactions-2018, Vol-1 to facilitate the said transfer by debit the accounts.</a:t>
            </a:r>
          </a:p>
        </p:txBody>
      </p:sp>
      <p:sp>
        <p:nvSpPr>
          <p:cNvPr id="4" name="Slide Number Placeholder 3">
            <a:extLst>
              <a:ext uri="{FF2B5EF4-FFF2-40B4-BE49-F238E27FC236}">
                <a16:creationId xmlns:a16="http://schemas.microsoft.com/office/drawing/2014/main" id="{933B97A1-BE66-2FDD-CA7C-FED5F52A1580}"/>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77</a:t>
            </a:fld>
            <a:endParaRPr lang="en-US"/>
          </a:p>
        </p:txBody>
      </p:sp>
    </p:spTree>
    <p:extLst>
      <p:ext uri="{BB962C8B-B14F-4D97-AF65-F5344CB8AC3E}">
        <p14:creationId xmlns:p14="http://schemas.microsoft.com/office/powerpoint/2010/main" val="2468244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53D0-6279-3E4F-E501-A4A82732C2D4}"/>
              </a:ext>
            </a:extLst>
          </p:cNvPr>
          <p:cNvSpPr>
            <a:spLocks noGrp="1"/>
          </p:cNvSpPr>
          <p:nvPr>
            <p:ph type="title"/>
          </p:nvPr>
        </p:nvSpPr>
        <p:spPr/>
        <p:txBody>
          <a:bodyPr/>
          <a:lstStyle/>
          <a:p>
            <a:pPr algn="ctr"/>
            <a:r>
              <a:rPr lang="en-US" sz="2800" dirty="0"/>
              <a:t>Working capital loans to industrial enterprises operating in Domestic Processing Areas(DPAs) of EZs</a:t>
            </a:r>
          </a:p>
        </p:txBody>
      </p:sp>
      <p:sp>
        <p:nvSpPr>
          <p:cNvPr id="3" name="Content Placeholder 2">
            <a:extLst>
              <a:ext uri="{FF2B5EF4-FFF2-40B4-BE49-F238E27FC236}">
                <a16:creationId xmlns:a16="http://schemas.microsoft.com/office/drawing/2014/main" id="{8005F8BE-F026-EB6C-2ED6-19F5CC8D8F70}"/>
              </a:ext>
            </a:extLst>
          </p:cNvPr>
          <p:cNvSpPr>
            <a:spLocks noGrp="1"/>
          </p:cNvSpPr>
          <p:nvPr>
            <p:ph idx="1"/>
          </p:nvPr>
        </p:nvSpPr>
        <p:spPr/>
        <p:txBody>
          <a:bodyPr/>
          <a:lstStyle/>
          <a:p>
            <a:r>
              <a:rPr lang="en-US" dirty="0"/>
              <a:t>Type A and Type B industrial enterprises of EZs operating for marketing their products for domestic market only, having no sources of income in foreign currency, are allowed to access to working capital loans in Taka from domestic banking system in terms of paragraph 4(B), chapter 16 of GFET, subject to observance of all applicable credit norms and prudential parameters.</a:t>
            </a:r>
          </a:p>
          <a:p>
            <a:pPr marL="0" indent="0">
              <a:buNone/>
            </a:pPr>
            <a:r>
              <a:rPr lang="pt-BR" sz="2800" dirty="0"/>
              <a:t>(Ref: FE Circular No. 33 Date: November 28, 2022)</a:t>
            </a:r>
            <a:endParaRPr lang="en-US" dirty="0"/>
          </a:p>
        </p:txBody>
      </p:sp>
      <p:sp>
        <p:nvSpPr>
          <p:cNvPr id="4" name="Slide Number Placeholder 3">
            <a:extLst>
              <a:ext uri="{FF2B5EF4-FFF2-40B4-BE49-F238E27FC236}">
                <a16:creationId xmlns:a16="http://schemas.microsoft.com/office/drawing/2014/main" id="{A818CB85-F3FB-224D-5C5D-DD585009A1A2}"/>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78</a:t>
            </a:fld>
            <a:endParaRPr lang="en-US"/>
          </a:p>
        </p:txBody>
      </p:sp>
    </p:spTree>
    <p:extLst>
      <p:ext uri="{BB962C8B-B14F-4D97-AF65-F5344CB8AC3E}">
        <p14:creationId xmlns:p14="http://schemas.microsoft.com/office/powerpoint/2010/main" val="36438060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99C5-20F5-0CAD-2A98-863107384F57}"/>
              </a:ext>
            </a:extLst>
          </p:cNvPr>
          <p:cNvSpPr>
            <a:spLocks noGrp="1"/>
          </p:cNvSpPr>
          <p:nvPr>
            <p:ph type="title"/>
          </p:nvPr>
        </p:nvSpPr>
        <p:spPr/>
        <p:txBody>
          <a:bodyPr/>
          <a:lstStyle/>
          <a:p>
            <a:pPr algn="ctr"/>
            <a:r>
              <a:rPr lang="en-US" sz="2400" dirty="0"/>
              <a:t>Encashment certificate against inward remittances on account of Information Technology Enabled Services (ITES) exports</a:t>
            </a:r>
          </a:p>
        </p:txBody>
      </p:sp>
      <p:sp>
        <p:nvSpPr>
          <p:cNvPr id="3" name="Content Placeholder 2">
            <a:extLst>
              <a:ext uri="{FF2B5EF4-FFF2-40B4-BE49-F238E27FC236}">
                <a16:creationId xmlns:a16="http://schemas.microsoft.com/office/drawing/2014/main" id="{354E1667-CB6A-AAD5-54A6-06AFBF81B4B1}"/>
              </a:ext>
            </a:extLst>
          </p:cNvPr>
          <p:cNvSpPr>
            <a:spLocks noGrp="1"/>
          </p:cNvSpPr>
          <p:nvPr>
            <p:ph idx="1"/>
          </p:nvPr>
        </p:nvSpPr>
        <p:spPr/>
        <p:txBody>
          <a:bodyPr/>
          <a:lstStyle/>
          <a:p>
            <a:pPr algn="just"/>
            <a:r>
              <a:rPr lang="en-US" sz="2400" dirty="0"/>
              <a:t>ADs maintaining settlement accounts may issue encashment certificates in support of remittances on request from MFSPs electronically. In this case, the request needs to be supported by auto generated information – beneficiary’s name, wallet account number, amount in Taka, date of credit - from remittance service provider abroad. Based on their own screening parameters regarding the information, designated ADs shall generate electronic encashment certificate (as per enclosure A) with QR code accessible to beneficiaries through MFSPs. The above mentioned certificate is intended to be used for Income Tax purpose only.</a:t>
            </a:r>
          </a:p>
          <a:p>
            <a:pPr algn="just"/>
            <a:r>
              <a:rPr lang="pt-BR" sz="2000" dirty="0"/>
              <a:t>FE Circular No. 31 Date: November 16, 2022</a:t>
            </a:r>
            <a:endParaRPr lang="en-US" sz="3600" dirty="0"/>
          </a:p>
        </p:txBody>
      </p:sp>
      <p:sp>
        <p:nvSpPr>
          <p:cNvPr id="4" name="Slide Number Placeholder 3">
            <a:extLst>
              <a:ext uri="{FF2B5EF4-FFF2-40B4-BE49-F238E27FC236}">
                <a16:creationId xmlns:a16="http://schemas.microsoft.com/office/drawing/2014/main" id="{3600CC07-F0F6-383C-D21E-953D23900FEF}"/>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79</a:t>
            </a:fld>
            <a:endParaRPr lang="en-US"/>
          </a:p>
        </p:txBody>
      </p:sp>
    </p:spTree>
    <p:extLst>
      <p:ext uri="{BB962C8B-B14F-4D97-AF65-F5344CB8AC3E}">
        <p14:creationId xmlns:p14="http://schemas.microsoft.com/office/powerpoint/2010/main" val="143715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 As per FERA</a:t>
            </a:r>
          </a:p>
        </p:txBody>
      </p:sp>
      <p:sp>
        <p:nvSpPr>
          <p:cNvPr id="3" name="Content Placeholder 2"/>
          <p:cNvSpPr>
            <a:spLocks noGrp="1"/>
          </p:cNvSpPr>
          <p:nvPr>
            <p:ph idx="1"/>
          </p:nvPr>
        </p:nvSpPr>
        <p:spPr/>
        <p:txBody>
          <a:bodyPr/>
          <a:lstStyle/>
          <a:p>
            <a:r>
              <a:rPr lang="en-US" sz="2400" dirty="0"/>
              <a:t>(vi) persons holdings any office in service of the People’s Republic of Bangladesh </a:t>
            </a:r>
            <a:r>
              <a:rPr lang="en-US" sz="2400" dirty="0" err="1"/>
              <a:t>wherver</a:t>
            </a:r>
            <a:r>
              <a:rPr lang="en-US" sz="2400" dirty="0"/>
              <a:t> they may be for the time being either on duty or on leave: </a:t>
            </a:r>
            <a:br>
              <a:rPr lang="en-US" sz="2400" dirty="0"/>
            </a:br>
            <a:r>
              <a:rPr lang="en-US" sz="2400" dirty="0"/>
              <a:t>provided that “person resident in Bangladesh” shall not include foreign diplomatic representations or accredited officials of such representations located within Bangladesh and offices of organizations established by international treaty located within Bangladesh;]</a:t>
            </a:r>
          </a:p>
        </p:txBody>
      </p:sp>
      <p:sp>
        <p:nvSpPr>
          <p:cNvPr id="4" name="Slide Number Placeholder 3"/>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66FF-CA2D-F673-B550-CA760D1D17B4}"/>
              </a:ext>
            </a:extLst>
          </p:cNvPr>
          <p:cNvSpPr>
            <a:spLocks noGrp="1"/>
          </p:cNvSpPr>
          <p:nvPr>
            <p:ph type="title"/>
          </p:nvPr>
        </p:nvSpPr>
        <p:spPr>
          <a:xfrm>
            <a:off x="492125" y="-323086"/>
            <a:ext cx="8153400" cy="62908"/>
          </a:xfrm>
        </p:spPr>
        <p:txBody>
          <a:bodyPr/>
          <a:lstStyle/>
          <a:p>
            <a:endParaRPr lang="en-US" dirty="0"/>
          </a:p>
        </p:txBody>
      </p:sp>
      <p:sp>
        <p:nvSpPr>
          <p:cNvPr id="3" name="Content Placeholder 2">
            <a:extLst>
              <a:ext uri="{FF2B5EF4-FFF2-40B4-BE49-F238E27FC236}">
                <a16:creationId xmlns:a16="http://schemas.microsoft.com/office/drawing/2014/main" id="{B5E4001B-3848-034B-B3B9-D76EA485C891}"/>
              </a:ext>
            </a:extLst>
          </p:cNvPr>
          <p:cNvSpPr>
            <a:spLocks noGrp="1"/>
          </p:cNvSpPr>
          <p:nvPr>
            <p:ph idx="1"/>
          </p:nvPr>
        </p:nvSpPr>
        <p:spPr/>
        <p:txBody>
          <a:bodyPr/>
          <a:lstStyle/>
          <a:p>
            <a:pPr algn="just"/>
            <a:r>
              <a:rPr lang="en-US" sz="2200" dirty="0"/>
              <a:t>“The initial stock of foreign currency notes and coins shall be built up by the Money Changers as prescribed at para 5 of this Section. The maximum stock of cash foreign currency must not exceed USD 25,000 (Twenty five thousand) or equivalent at the close of each business day. Cash foreign currency beyond this limit shall either be </a:t>
            </a:r>
            <a:r>
              <a:rPr lang="en-US" sz="2200" dirty="0" err="1"/>
              <a:t>encashed</a:t>
            </a:r>
            <a:r>
              <a:rPr lang="en-US" sz="2200" dirty="0"/>
              <a:t> with any AD or deposited to the foreign currency account maintained with the designated AD of the concerned Money Changer. Cash foreign currency can be withdrawn from this FC account. The balance of that account must not exceed USD 50,000 (Fifty thousand) or equivalent at any point of time. Moreover, the maximum stock of Bangladeshi taka must not exceed BDT 50,00,000 (Fifty lac) at any point of time. Bangladeshi taka beyond this limit shall be deposited to money changers’ current deposit account.”</a:t>
            </a:r>
          </a:p>
        </p:txBody>
      </p:sp>
      <p:sp>
        <p:nvSpPr>
          <p:cNvPr id="4" name="Slide Number Placeholder 3">
            <a:extLst>
              <a:ext uri="{FF2B5EF4-FFF2-40B4-BE49-F238E27FC236}">
                <a16:creationId xmlns:a16="http://schemas.microsoft.com/office/drawing/2014/main" id="{A238822B-A77B-1D19-F5EA-98C34C78CFA6}"/>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80</a:t>
            </a:fld>
            <a:endParaRPr lang="en-US"/>
          </a:p>
        </p:txBody>
      </p:sp>
      <p:graphicFrame>
        <p:nvGraphicFramePr>
          <p:cNvPr id="5" name="Table 4">
            <a:extLst>
              <a:ext uri="{FF2B5EF4-FFF2-40B4-BE49-F238E27FC236}">
                <a16:creationId xmlns:a16="http://schemas.microsoft.com/office/drawing/2014/main" id="{FB65BB71-5D60-2E05-5CF6-267A6A328C8B}"/>
              </a:ext>
            </a:extLst>
          </p:cNvPr>
          <p:cNvGraphicFramePr>
            <a:graphicFrameLocks noGrp="1"/>
          </p:cNvGraphicFramePr>
          <p:nvPr>
            <p:extLst>
              <p:ext uri="{D42A27DB-BD31-4B8C-83A1-F6EECF244321}">
                <p14:modId xmlns:p14="http://schemas.microsoft.com/office/powerpoint/2010/main" val="1073155380"/>
              </p:ext>
            </p:extLst>
          </p:nvPr>
        </p:nvGraphicFramePr>
        <p:xfrm>
          <a:off x="1900575" y="1033169"/>
          <a:ext cx="5342850" cy="304564"/>
        </p:xfrm>
        <a:graphic>
          <a:graphicData uri="http://schemas.openxmlformats.org/drawingml/2006/table">
            <a:tbl>
              <a:tblPr/>
              <a:tblGrid>
                <a:gridCol w="2671425">
                  <a:extLst>
                    <a:ext uri="{9D8B030D-6E8A-4147-A177-3AD203B41FA5}">
                      <a16:colId xmlns:a16="http://schemas.microsoft.com/office/drawing/2014/main" val="1966954934"/>
                    </a:ext>
                  </a:extLst>
                </a:gridCol>
                <a:gridCol w="2671425">
                  <a:extLst>
                    <a:ext uri="{9D8B030D-6E8A-4147-A177-3AD203B41FA5}">
                      <a16:colId xmlns:a16="http://schemas.microsoft.com/office/drawing/2014/main" val="554136610"/>
                    </a:ext>
                  </a:extLst>
                </a:gridCol>
              </a:tblGrid>
              <a:tr h="289520">
                <a:tc>
                  <a:txBody>
                    <a:bodyPr/>
                    <a:lstStyle/>
                    <a:p>
                      <a:pPr algn="ctr" fontAlgn="t"/>
                      <a:r>
                        <a:rPr lang="en-US" sz="1500">
                          <a:solidFill>
                            <a:srgbClr val="666666"/>
                          </a:solidFill>
                          <a:effectLst/>
                        </a:rPr>
                        <a:t>10/11/22</a:t>
                      </a:r>
                    </a:p>
                  </a:txBody>
                  <a:tcPr marL="75965" marR="75965" marT="37982" marB="37982">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DCDCDC"/>
                    </a:solidFill>
                  </a:tcPr>
                </a:tc>
                <a:tc>
                  <a:txBody>
                    <a:bodyPr/>
                    <a:lstStyle/>
                    <a:p>
                      <a:pPr algn="l" fontAlgn="t"/>
                      <a:r>
                        <a:rPr lang="pt-BR" sz="1500" dirty="0">
                          <a:solidFill>
                            <a:srgbClr val="666666"/>
                          </a:solidFill>
                          <a:effectLst/>
                        </a:rPr>
                        <a:t>FEPD Circular Letter No. 42</a:t>
                      </a:r>
                    </a:p>
                  </a:txBody>
                  <a:tcPr marL="75965" marR="75965" marT="37982" marB="37982">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DCDCDC"/>
                    </a:solidFill>
                  </a:tcPr>
                </a:tc>
                <a:extLst>
                  <a:ext uri="{0D108BD9-81ED-4DB2-BD59-A6C34878D82A}">
                    <a16:rowId xmlns:a16="http://schemas.microsoft.com/office/drawing/2014/main" val="2933975904"/>
                  </a:ext>
                </a:extLst>
              </a:tr>
            </a:tbl>
          </a:graphicData>
        </a:graphic>
      </p:graphicFrame>
      <p:sp>
        <p:nvSpPr>
          <p:cNvPr id="6" name="TextBox 5">
            <a:extLst>
              <a:ext uri="{FF2B5EF4-FFF2-40B4-BE49-F238E27FC236}">
                <a16:creationId xmlns:a16="http://schemas.microsoft.com/office/drawing/2014/main" id="{703996AA-13CB-FC9D-E4DE-BC2300CE6E00}"/>
              </a:ext>
            </a:extLst>
          </p:cNvPr>
          <p:cNvSpPr txBox="1"/>
          <p:nvPr/>
        </p:nvSpPr>
        <p:spPr>
          <a:xfrm>
            <a:off x="755576" y="260648"/>
            <a:ext cx="7776864" cy="646331"/>
          </a:xfrm>
          <a:prstGeom prst="rect">
            <a:avLst/>
          </a:prstGeom>
          <a:noFill/>
        </p:spPr>
        <p:txBody>
          <a:bodyPr wrap="square" rtlCol="0">
            <a:spAutoFit/>
          </a:bodyPr>
          <a:lstStyle/>
          <a:p>
            <a:r>
              <a:rPr lang="en-US" b="1" i="0" dirty="0">
                <a:solidFill>
                  <a:srgbClr val="666666"/>
                </a:solidFill>
                <a:effectLst/>
                <a:latin typeface="Roboto" panose="02000000000000000000" pitchFamily="2" charset="0"/>
              </a:rPr>
              <a:t>Stock of cash currency and foreign currency account maintained by Money Changers.</a:t>
            </a:r>
            <a:endParaRPr lang="en-US" b="1" dirty="0"/>
          </a:p>
        </p:txBody>
      </p:sp>
    </p:spTree>
    <p:extLst>
      <p:ext uri="{BB962C8B-B14F-4D97-AF65-F5344CB8AC3E}">
        <p14:creationId xmlns:p14="http://schemas.microsoft.com/office/powerpoint/2010/main" val="39443735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28CB-1770-E153-103C-BC6AB222EE2A}"/>
              </a:ext>
            </a:extLst>
          </p:cNvPr>
          <p:cNvSpPr>
            <a:spLocks noGrp="1"/>
          </p:cNvSpPr>
          <p:nvPr>
            <p:ph type="title"/>
          </p:nvPr>
        </p:nvSpPr>
        <p:spPr>
          <a:xfrm>
            <a:off x="609600" y="55033"/>
            <a:ext cx="8153400" cy="781679"/>
          </a:xfrm>
        </p:spPr>
        <p:txBody>
          <a:bodyPr/>
          <a:lstStyle/>
          <a:p>
            <a:r>
              <a:rPr lang="en-US" sz="3200" b="0" i="0" dirty="0">
                <a:solidFill>
                  <a:srgbClr val="666666"/>
                </a:solidFill>
                <a:effectLst/>
                <a:latin typeface="Roboto" panose="020B0604020202020204" pitchFamily="2" charset="0"/>
              </a:rPr>
              <a:t>FEPD Circular Letter No. 37 Date:</a:t>
            </a:r>
            <a:r>
              <a:rPr lang="en-US" sz="3200" b="0" i="0" dirty="0">
                <a:solidFill>
                  <a:srgbClr val="666666"/>
                </a:solidFill>
                <a:effectLst/>
                <a:latin typeface="Roboto" panose="02000000000000000000" pitchFamily="2" charset="0"/>
              </a:rPr>
              <a:t> 12/10/22</a:t>
            </a:r>
            <a:endParaRPr lang="en-US" sz="3200" dirty="0"/>
          </a:p>
        </p:txBody>
      </p:sp>
      <p:sp>
        <p:nvSpPr>
          <p:cNvPr id="3" name="Content Placeholder 2">
            <a:extLst>
              <a:ext uri="{FF2B5EF4-FFF2-40B4-BE49-F238E27FC236}">
                <a16:creationId xmlns:a16="http://schemas.microsoft.com/office/drawing/2014/main" id="{73C1A796-9B47-B207-80BA-95DAC822EBFE}"/>
              </a:ext>
            </a:extLst>
          </p:cNvPr>
          <p:cNvSpPr>
            <a:spLocks noGrp="1"/>
          </p:cNvSpPr>
          <p:nvPr>
            <p:ph idx="1"/>
          </p:nvPr>
        </p:nvSpPr>
        <p:spPr/>
        <p:txBody>
          <a:bodyPr/>
          <a:lstStyle/>
          <a:p>
            <a:r>
              <a:rPr lang="en-US" b="0" i="0" dirty="0">
                <a:solidFill>
                  <a:srgbClr val="666666"/>
                </a:solidFill>
                <a:effectLst/>
                <a:latin typeface="Roboto" panose="020B0604020202020204" pitchFamily="2" charset="0"/>
              </a:rPr>
              <a:t>Prohibition of issuance of LCs for import of narcotics without license/permit/NOC/prior permission from Department of Narcotics Control.</a:t>
            </a:r>
            <a:endParaRPr lang="en-US" dirty="0"/>
          </a:p>
        </p:txBody>
      </p:sp>
      <p:sp>
        <p:nvSpPr>
          <p:cNvPr id="5" name="Slide Number Placeholder 4">
            <a:extLst>
              <a:ext uri="{FF2B5EF4-FFF2-40B4-BE49-F238E27FC236}">
                <a16:creationId xmlns:a16="http://schemas.microsoft.com/office/drawing/2014/main" id="{6295C844-74C5-9FE1-78A9-EC1CB76D64C2}"/>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81</a:t>
            </a:fld>
            <a:endParaRPr lang="en-US"/>
          </a:p>
        </p:txBody>
      </p:sp>
      <p:pic>
        <p:nvPicPr>
          <p:cNvPr id="7" name="Picture 6">
            <a:extLst>
              <a:ext uri="{FF2B5EF4-FFF2-40B4-BE49-F238E27FC236}">
                <a16:creationId xmlns:a16="http://schemas.microsoft.com/office/drawing/2014/main" id="{CBBF45FC-4916-FCD6-ACAF-6E4EBAE7F33A}"/>
              </a:ext>
            </a:extLst>
          </p:cNvPr>
          <p:cNvPicPr>
            <a:picLocks noChangeAspect="1"/>
          </p:cNvPicPr>
          <p:nvPr/>
        </p:nvPicPr>
        <p:blipFill>
          <a:blip r:embed="rId2"/>
          <a:stretch>
            <a:fillRect/>
          </a:stretch>
        </p:blipFill>
        <p:spPr>
          <a:xfrm>
            <a:off x="842120" y="3174586"/>
            <a:ext cx="7920880" cy="2008287"/>
          </a:xfrm>
          <a:prstGeom prst="rect">
            <a:avLst/>
          </a:prstGeom>
        </p:spPr>
      </p:pic>
    </p:spTree>
    <p:extLst>
      <p:ext uri="{BB962C8B-B14F-4D97-AF65-F5344CB8AC3E}">
        <p14:creationId xmlns:p14="http://schemas.microsoft.com/office/powerpoint/2010/main" val="15054335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9BB3-FB4F-7427-6135-DF4B202DEB15}"/>
              </a:ext>
            </a:extLst>
          </p:cNvPr>
          <p:cNvSpPr>
            <a:spLocks noGrp="1"/>
          </p:cNvSpPr>
          <p:nvPr>
            <p:ph type="title"/>
          </p:nvPr>
        </p:nvSpPr>
        <p:spPr/>
        <p:txBody>
          <a:bodyPr/>
          <a:lstStyle/>
          <a:p>
            <a:r>
              <a:rPr lang="en-US" sz="3200" b="0" i="0" dirty="0">
                <a:solidFill>
                  <a:srgbClr val="666666"/>
                </a:solidFill>
                <a:effectLst/>
                <a:latin typeface="Roboto" panose="02000000000000000000" pitchFamily="2" charset="0"/>
              </a:rPr>
              <a:t>FEPD Circular Letter No. 36: Date:</a:t>
            </a:r>
            <a:r>
              <a:rPr lang="en-US" sz="3200" dirty="0">
                <a:solidFill>
                  <a:srgbClr val="666666"/>
                </a:solidFill>
                <a:latin typeface="Roboto" panose="02000000000000000000" pitchFamily="2" charset="0"/>
              </a:rPr>
              <a:t> 10/10/22 </a:t>
            </a:r>
            <a:r>
              <a:rPr lang="en-US" sz="3200" b="0" i="0" dirty="0">
                <a:solidFill>
                  <a:srgbClr val="666666"/>
                </a:solidFill>
                <a:effectLst/>
                <a:latin typeface="Roboto" panose="02000000000000000000" pitchFamily="2" charset="0"/>
              </a:rPr>
              <a:t>Price verification of import transactions</a:t>
            </a:r>
            <a:endParaRPr lang="en-US" sz="3200" dirty="0"/>
          </a:p>
        </p:txBody>
      </p:sp>
      <p:sp>
        <p:nvSpPr>
          <p:cNvPr id="3" name="Content Placeholder 2">
            <a:extLst>
              <a:ext uri="{FF2B5EF4-FFF2-40B4-BE49-F238E27FC236}">
                <a16:creationId xmlns:a16="http://schemas.microsoft.com/office/drawing/2014/main" id="{3A950ABD-5895-7A3E-3512-8B27877FDEC4}"/>
              </a:ext>
            </a:extLst>
          </p:cNvPr>
          <p:cNvSpPr>
            <a:spLocks noGrp="1"/>
          </p:cNvSpPr>
          <p:nvPr>
            <p:ph idx="1"/>
          </p:nvPr>
        </p:nvSpPr>
        <p:spPr/>
        <p:txBody>
          <a:bodyPr/>
          <a:lstStyle/>
          <a:p>
            <a:pPr algn="just"/>
            <a:r>
              <a:rPr lang="en-US" sz="2400" dirty="0"/>
              <a:t>Authorized Dealers (ADs) are, before initiating import transactions, required to verify prices of relative goods in terms of prevailing price in the international markets on the date of contracts and/or similar imports in contemporary period. </a:t>
            </a:r>
          </a:p>
          <a:p>
            <a:pPr algn="just"/>
            <a:r>
              <a:rPr lang="en-US" sz="2400" dirty="0"/>
              <a:t>Given the prevailing global commodity market trends, ADs are advised to adhere to regulatory parameters for verification of import prices and price competitiveness. As usual, ADs shall comply with extended due diligence in import transactions and relevant regulations without limiting to provisions of Import Policy Order in force, credit reports of suppliers, KYC and AML/CFT standards, and so on.</a:t>
            </a:r>
          </a:p>
        </p:txBody>
      </p:sp>
      <p:sp>
        <p:nvSpPr>
          <p:cNvPr id="5" name="Slide Number Placeholder 4">
            <a:extLst>
              <a:ext uri="{FF2B5EF4-FFF2-40B4-BE49-F238E27FC236}">
                <a16:creationId xmlns:a16="http://schemas.microsoft.com/office/drawing/2014/main" id="{4E9F2743-A1A1-D0B2-223E-436E5C57C605}"/>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82</a:t>
            </a:fld>
            <a:endParaRPr lang="en-US"/>
          </a:p>
        </p:txBody>
      </p:sp>
    </p:spTree>
    <p:extLst>
      <p:ext uri="{BB962C8B-B14F-4D97-AF65-F5344CB8AC3E}">
        <p14:creationId xmlns:p14="http://schemas.microsoft.com/office/powerpoint/2010/main" val="33187540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C422-5029-40E0-6287-C6A830CC0970}"/>
              </a:ext>
            </a:extLst>
          </p:cNvPr>
          <p:cNvSpPr>
            <a:spLocks noGrp="1"/>
          </p:cNvSpPr>
          <p:nvPr>
            <p:ph type="title"/>
          </p:nvPr>
        </p:nvSpPr>
        <p:spPr/>
        <p:txBody>
          <a:bodyPr/>
          <a:lstStyle/>
          <a:p>
            <a:r>
              <a:rPr lang="en-US" sz="3600" dirty="0"/>
              <a:t>All-in-cost ceiling for short term permissible trade finance in foreign exchange </a:t>
            </a:r>
            <a:endParaRPr lang="en-US" dirty="0"/>
          </a:p>
        </p:txBody>
      </p:sp>
      <p:sp>
        <p:nvSpPr>
          <p:cNvPr id="3" name="Content Placeholder 2">
            <a:extLst>
              <a:ext uri="{FF2B5EF4-FFF2-40B4-BE49-F238E27FC236}">
                <a16:creationId xmlns:a16="http://schemas.microsoft.com/office/drawing/2014/main" id="{53D4F8E7-8974-AE29-D3C2-0FEFC0CAD8D1}"/>
              </a:ext>
            </a:extLst>
          </p:cNvPr>
          <p:cNvSpPr>
            <a:spLocks noGrp="1"/>
          </p:cNvSpPr>
          <p:nvPr>
            <p:ph idx="1"/>
          </p:nvPr>
        </p:nvSpPr>
        <p:spPr/>
        <p:txBody>
          <a:bodyPr/>
          <a:lstStyle/>
          <a:p>
            <a:r>
              <a:rPr lang="en-US" dirty="0"/>
              <a:t>FE Circular No. 27 Date: September 28, 2022 </a:t>
            </a:r>
          </a:p>
          <a:p>
            <a:r>
              <a:rPr lang="en-US" dirty="0"/>
              <a:t>It has been decided to set all-in-cost ceiling per annum at SOFR + 3.50 percent for short term trade finance in foreign exchange.</a:t>
            </a:r>
          </a:p>
        </p:txBody>
      </p:sp>
      <p:sp>
        <p:nvSpPr>
          <p:cNvPr id="5" name="Slide Number Placeholder 4">
            <a:extLst>
              <a:ext uri="{FF2B5EF4-FFF2-40B4-BE49-F238E27FC236}">
                <a16:creationId xmlns:a16="http://schemas.microsoft.com/office/drawing/2014/main" id="{E098EA34-228F-720B-C650-7FECA1E147B4}"/>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83</a:t>
            </a:fld>
            <a:endParaRPr lang="en-US"/>
          </a:p>
        </p:txBody>
      </p:sp>
    </p:spTree>
    <p:extLst>
      <p:ext uri="{BB962C8B-B14F-4D97-AF65-F5344CB8AC3E}">
        <p14:creationId xmlns:p14="http://schemas.microsoft.com/office/powerpoint/2010/main" val="15962842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9449-2104-028A-B768-5A6CB64F5D80}"/>
              </a:ext>
            </a:extLst>
          </p:cNvPr>
          <p:cNvSpPr>
            <a:spLocks noGrp="1"/>
          </p:cNvSpPr>
          <p:nvPr>
            <p:ph type="title"/>
          </p:nvPr>
        </p:nvSpPr>
        <p:spPr/>
        <p:txBody>
          <a:bodyPr/>
          <a:lstStyle/>
          <a:p>
            <a:pPr algn="ctr"/>
            <a:r>
              <a:rPr lang="en-US" dirty="0"/>
              <a:t>Cash Incentive FY 2023-24</a:t>
            </a:r>
          </a:p>
        </p:txBody>
      </p:sp>
      <p:pic>
        <p:nvPicPr>
          <p:cNvPr id="6" name="Content Placeholder 5">
            <a:extLst>
              <a:ext uri="{FF2B5EF4-FFF2-40B4-BE49-F238E27FC236}">
                <a16:creationId xmlns:a16="http://schemas.microsoft.com/office/drawing/2014/main" id="{375600C4-F7E0-9A68-9FFF-EF4F81A8AD36}"/>
              </a:ext>
            </a:extLst>
          </p:cNvPr>
          <p:cNvPicPr>
            <a:picLocks noGrp="1" noChangeAspect="1"/>
          </p:cNvPicPr>
          <p:nvPr>
            <p:ph idx="1"/>
          </p:nvPr>
        </p:nvPicPr>
        <p:blipFill>
          <a:blip r:embed="rId2"/>
          <a:stretch>
            <a:fillRect/>
          </a:stretch>
        </p:blipFill>
        <p:spPr>
          <a:xfrm>
            <a:off x="609600" y="1411288"/>
            <a:ext cx="8282880" cy="5546104"/>
          </a:xfrm>
        </p:spPr>
      </p:pic>
      <p:sp>
        <p:nvSpPr>
          <p:cNvPr id="4" name="Slide Number Placeholder 3">
            <a:extLst>
              <a:ext uri="{FF2B5EF4-FFF2-40B4-BE49-F238E27FC236}">
                <a16:creationId xmlns:a16="http://schemas.microsoft.com/office/drawing/2014/main" id="{8860F0CC-EC7B-3B67-D4D4-782B0C879E63}"/>
              </a:ext>
            </a:extLst>
          </p:cNvPr>
          <p:cNvSpPr>
            <a:spLocks noGrp="1"/>
          </p:cNvSpPr>
          <p:nvPr>
            <p:ph type="sldNum" sz="quarter" idx="12"/>
          </p:nvPr>
        </p:nvSpPr>
        <p:spPr/>
        <p:txBody>
          <a:bodyPr/>
          <a:lstStyle/>
          <a:p>
            <a:pPr>
              <a:defRPr/>
            </a:pPr>
            <a:fld id="{BD5D9A75-2925-4D15-994A-4D53B07A78D3}" type="slidenum">
              <a:rPr lang="en-US" smtClean="0"/>
              <a:pPr>
                <a:defRPr/>
              </a:pPr>
              <a:t>84</a:t>
            </a:fld>
            <a:endParaRPr lang="en-US"/>
          </a:p>
        </p:txBody>
      </p:sp>
    </p:spTree>
    <p:extLst>
      <p:ext uri="{BB962C8B-B14F-4D97-AF65-F5344CB8AC3E}">
        <p14:creationId xmlns:p14="http://schemas.microsoft.com/office/powerpoint/2010/main" val="22899181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E209-9F49-AEA7-E766-5BA18B36D6E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CA8A5759-FF71-E74D-7D11-01D4E5498BFF}"/>
              </a:ext>
            </a:extLst>
          </p:cNvPr>
          <p:cNvPicPr>
            <a:picLocks noGrp="1" noChangeAspect="1"/>
          </p:cNvPicPr>
          <p:nvPr>
            <p:ph idx="1"/>
          </p:nvPr>
        </p:nvPicPr>
        <p:blipFill>
          <a:blip r:embed="rId2"/>
          <a:stretch>
            <a:fillRect/>
          </a:stretch>
        </p:blipFill>
        <p:spPr>
          <a:xfrm>
            <a:off x="609600" y="1411288"/>
            <a:ext cx="8153400" cy="5446712"/>
          </a:xfrm>
        </p:spPr>
      </p:pic>
      <p:sp>
        <p:nvSpPr>
          <p:cNvPr id="4" name="Slide Number Placeholder 3">
            <a:extLst>
              <a:ext uri="{FF2B5EF4-FFF2-40B4-BE49-F238E27FC236}">
                <a16:creationId xmlns:a16="http://schemas.microsoft.com/office/drawing/2014/main" id="{B6A6F449-1843-BE70-07E4-2D222371BCC4}"/>
              </a:ext>
            </a:extLst>
          </p:cNvPr>
          <p:cNvSpPr>
            <a:spLocks noGrp="1"/>
          </p:cNvSpPr>
          <p:nvPr>
            <p:ph type="sldNum" sz="quarter" idx="12"/>
          </p:nvPr>
        </p:nvSpPr>
        <p:spPr/>
        <p:txBody>
          <a:bodyPr/>
          <a:lstStyle/>
          <a:p>
            <a:pPr>
              <a:defRPr/>
            </a:pPr>
            <a:fld id="{BD5D9A75-2925-4D15-994A-4D53B07A78D3}" type="slidenum">
              <a:rPr lang="en-US" smtClean="0"/>
              <a:pPr>
                <a:defRPr/>
              </a:pPr>
              <a:t>85</a:t>
            </a:fld>
            <a:endParaRPr lang="en-US"/>
          </a:p>
        </p:txBody>
      </p:sp>
    </p:spTree>
    <p:extLst>
      <p:ext uri="{BB962C8B-B14F-4D97-AF65-F5344CB8AC3E}">
        <p14:creationId xmlns:p14="http://schemas.microsoft.com/office/powerpoint/2010/main" val="12246658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1D23-2AD5-4849-4D37-878724AEA91B}"/>
              </a:ext>
            </a:extLst>
          </p:cNvPr>
          <p:cNvSpPr>
            <a:spLocks noGrp="1"/>
          </p:cNvSpPr>
          <p:nvPr>
            <p:ph type="title"/>
          </p:nvPr>
        </p:nvSpPr>
        <p:spPr>
          <a:xfrm>
            <a:off x="609600" y="332656"/>
            <a:ext cx="8153400" cy="504056"/>
          </a:xfrm>
        </p:spPr>
        <p:txBody>
          <a:bodyPr/>
          <a:lstStyle/>
          <a:p>
            <a:r>
              <a:rPr lang="en-US" sz="3200" dirty="0"/>
              <a:t>FE Circular No. 24 Date: September 15, 2022</a:t>
            </a:r>
          </a:p>
        </p:txBody>
      </p:sp>
      <p:sp>
        <p:nvSpPr>
          <p:cNvPr id="3" name="Content Placeholder 2">
            <a:extLst>
              <a:ext uri="{FF2B5EF4-FFF2-40B4-BE49-F238E27FC236}">
                <a16:creationId xmlns:a16="http://schemas.microsoft.com/office/drawing/2014/main" id="{5C8F8437-873B-611F-FDD4-F0D7755DF074}"/>
              </a:ext>
            </a:extLst>
          </p:cNvPr>
          <p:cNvSpPr>
            <a:spLocks noGrp="1"/>
          </p:cNvSpPr>
          <p:nvPr>
            <p:ph idx="1"/>
          </p:nvPr>
        </p:nvSpPr>
        <p:spPr/>
        <p:txBody>
          <a:bodyPr/>
          <a:lstStyle/>
          <a:p>
            <a:pPr algn="just"/>
            <a:r>
              <a:rPr lang="en-US" sz="2800" dirty="0"/>
              <a:t>Virtual currencies [subset of virtual assets] are neither approved foreign exchange/currency nor approved form of transactions/investments in accordance with section- 2(aa) and 2(bb) of the FER Act, 1947. Virtual currencies or virtual assets have no financial claim embedded and neither issued by any sovereign nor guaranteed by any jurisdiction. Thus, their value is highly volatile and associated with high financial risks</a:t>
            </a:r>
          </a:p>
          <a:p>
            <a:pPr algn="just"/>
            <a:r>
              <a:rPr lang="en-US" sz="2800" dirty="0"/>
              <a:t>Virtual assets do not include digital representations of fiat currencies, securities and other financial assets, recognized by Bangladesh Bank.</a:t>
            </a:r>
          </a:p>
        </p:txBody>
      </p:sp>
      <p:sp>
        <p:nvSpPr>
          <p:cNvPr id="5" name="Slide Number Placeholder 4">
            <a:extLst>
              <a:ext uri="{FF2B5EF4-FFF2-40B4-BE49-F238E27FC236}">
                <a16:creationId xmlns:a16="http://schemas.microsoft.com/office/drawing/2014/main" id="{A15121CA-F9A9-400F-2282-73AF155CD443}"/>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86</a:t>
            </a:fld>
            <a:endParaRPr lang="en-US"/>
          </a:p>
        </p:txBody>
      </p:sp>
    </p:spTree>
    <p:extLst>
      <p:ext uri="{BB962C8B-B14F-4D97-AF65-F5344CB8AC3E}">
        <p14:creationId xmlns:p14="http://schemas.microsoft.com/office/powerpoint/2010/main" val="41457144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3DF3-ED07-F72E-8B23-3B3D405111E6}"/>
              </a:ext>
            </a:extLst>
          </p:cNvPr>
          <p:cNvSpPr>
            <a:spLocks noGrp="1"/>
          </p:cNvSpPr>
          <p:nvPr>
            <p:ph type="title"/>
          </p:nvPr>
        </p:nvSpPr>
        <p:spPr/>
        <p:txBody>
          <a:bodyPr/>
          <a:lstStyle/>
          <a:p>
            <a:pPr algn="ctr"/>
            <a:r>
              <a:rPr lang="en-US" sz="3600" dirty="0"/>
              <a:t>Foreign exchange transactions for merchanting trade (FE circular 22/2022)</a:t>
            </a:r>
          </a:p>
        </p:txBody>
      </p:sp>
      <p:sp>
        <p:nvSpPr>
          <p:cNvPr id="3" name="Content Placeholder 2">
            <a:extLst>
              <a:ext uri="{FF2B5EF4-FFF2-40B4-BE49-F238E27FC236}">
                <a16:creationId xmlns:a16="http://schemas.microsoft.com/office/drawing/2014/main" id="{1ED665DB-6278-B1F7-3028-1AAF2DAA6A0D}"/>
              </a:ext>
            </a:extLst>
          </p:cNvPr>
          <p:cNvSpPr>
            <a:spLocks noGrp="1"/>
          </p:cNvSpPr>
          <p:nvPr>
            <p:ph idx="1"/>
          </p:nvPr>
        </p:nvSpPr>
        <p:spPr>
          <a:xfrm>
            <a:off x="612775" y="1268760"/>
            <a:ext cx="8153400" cy="5256583"/>
          </a:xfrm>
        </p:spPr>
        <p:txBody>
          <a:bodyPr/>
          <a:lstStyle/>
          <a:p>
            <a:r>
              <a:rPr lang="en-US" sz="2000" dirty="0"/>
              <a:t>To facilitate transactional services by ADs to their merchanting traders customers, it has been decided to formulate a set of operational guidelines as outlined below:</a:t>
            </a:r>
          </a:p>
          <a:p>
            <a:r>
              <a:rPr lang="en-US" sz="2000" dirty="0"/>
              <a:t>(a) Regulatory instructions applicable to exports (except EXP Form) and imports (except IMP Form) shall be complied with for export-leg and import-leg respectively, with reporting routine on Form C (at export-leg) and Form TM (at import-leg). Requirement of EXP Form and IMP Form respectively for export and import of goods will not be applicable</a:t>
            </a:r>
          </a:p>
          <a:p>
            <a:r>
              <a:rPr lang="en-US" sz="2000" dirty="0"/>
              <a:t>b) ADs shall satisfy themselves with the </a:t>
            </a:r>
            <a:r>
              <a:rPr lang="en-US" sz="2000" dirty="0" err="1"/>
              <a:t>bonafides</a:t>
            </a:r>
            <a:r>
              <a:rPr lang="en-US" sz="2000" dirty="0"/>
              <a:t> of the transactions, including adherence to KYC and AML/CFT guidelines while handling such transactions. The counterparties to merchanting trades shall be from FATF compliant countries. </a:t>
            </a:r>
          </a:p>
          <a:p>
            <a:r>
              <a:rPr lang="en-US" sz="2000" dirty="0"/>
              <a:t>(c) The entire merchanting trade is to be routed through the same AD. The designated AD shall verify the documents and satisfy themselves about the genuineness of the trade. The designated AD should, if necessary, make online verification of transport documents (in case of goods) through acceptable tracking system.</a:t>
            </a:r>
          </a:p>
        </p:txBody>
      </p:sp>
      <p:sp>
        <p:nvSpPr>
          <p:cNvPr id="5" name="Slide Number Placeholder 4">
            <a:extLst>
              <a:ext uri="{FF2B5EF4-FFF2-40B4-BE49-F238E27FC236}">
                <a16:creationId xmlns:a16="http://schemas.microsoft.com/office/drawing/2014/main" id="{1CB35094-A7EA-2E87-0CC7-3E43A475C952}"/>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87</a:t>
            </a:fld>
            <a:endParaRPr lang="en-US"/>
          </a:p>
        </p:txBody>
      </p:sp>
    </p:spTree>
    <p:extLst>
      <p:ext uri="{BB962C8B-B14F-4D97-AF65-F5344CB8AC3E}">
        <p14:creationId xmlns:p14="http://schemas.microsoft.com/office/powerpoint/2010/main" val="40010404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C6C1-179E-EC68-CC7F-20ECA40331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59AA43-DD7B-6CE5-29E0-F8CEBCF834B0}"/>
              </a:ext>
            </a:extLst>
          </p:cNvPr>
          <p:cNvSpPr>
            <a:spLocks noGrp="1"/>
          </p:cNvSpPr>
          <p:nvPr>
            <p:ph idx="1"/>
          </p:nvPr>
        </p:nvSpPr>
        <p:spPr/>
        <p:txBody>
          <a:bodyPr/>
          <a:lstStyle/>
          <a:p>
            <a:pPr>
              <a:tabLst>
                <a:tab pos="5162550" algn="l"/>
              </a:tabLst>
            </a:pPr>
            <a:r>
              <a:rPr lang="en-US" sz="2000" dirty="0"/>
              <a:t>(d) In case of the receipt of transferable Letters of Credit (LCs) to execute merchanting trade, the same may be transferred favoring suppliers of relevant countries in terms of relevant provisions of UCP in force for procurement of goods/services to be sold to respective customers of third countries. The payment for the procurement will be settled in observance of the procedure laid down in UCP. </a:t>
            </a:r>
          </a:p>
          <a:p>
            <a:pPr>
              <a:tabLst>
                <a:tab pos="5162550" algn="l"/>
              </a:tabLst>
            </a:pPr>
            <a:r>
              <a:rPr lang="en-US" sz="2000" dirty="0"/>
              <a:t>(e) In case fresh LCs from Bangladesh to suppliers abroad for import-leg are issued, import payments need to be settled out of receipts from export-leg. Import settlement, however, may be arranged by traders before receipts of payments from export-leg under short term buyers' credit from external sources. Traders can assign the receivables from export-leg for the credits. ADs shall not issue any forms of payment undertaking/commitments/acceptance for the credits. </a:t>
            </a:r>
          </a:p>
        </p:txBody>
      </p:sp>
      <p:sp>
        <p:nvSpPr>
          <p:cNvPr id="5" name="Slide Number Placeholder 4">
            <a:extLst>
              <a:ext uri="{FF2B5EF4-FFF2-40B4-BE49-F238E27FC236}">
                <a16:creationId xmlns:a16="http://schemas.microsoft.com/office/drawing/2014/main" id="{98041A73-C4E6-D86F-9708-C54FF65F4FCD}"/>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88</a:t>
            </a:fld>
            <a:endParaRPr lang="en-US"/>
          </a:p>
        </p:txBody>
      </p:sp>
    </p:spTree>
    <p:extLst>
      <p:ext uri="{BB962C8B-B14F-4D97-AF65-F5344CB8AC3E}">
        <p14:creationId xmlns:p14="http://schemas.microsoft.com/office/powerpoint/2010/main" val="23079711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6357-A2FE-072A-5AA7-031172FFF2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03AEAD-37C5-B5A2-EAEB-51185D073388}"/>
              </a:ext>
            </a:extLst>
          </p:cNvPr>
          <p:cNvSpPr>
            <a:spLocks noGrp="1"/>
          </p:cNvSpPr>
          <p:nvPr>
            <p:ph idx="1"/>
          </p:nvPr>
        </p:nvSpPr>
        <p:spPr/>
        <p:txBody>
          <a:bodyPr/>
          <a:lstStyle/>
          <a:p>
            <a:pPr algn="just"/>
            <a:r>
              <a:rPr lang="en-US" sz="2400" dirty="0"/>
              <a:t>(f) Receipts from export-leg, on encashment of mark-up including deposit to retention quota accounts at traders’ option, shall be retained in margin accounts maintained in foreign exchange till the settlement of payments under import-leg including charges. Discounted proceeds, if any realized before maturity, can also be retained in the said margin accounts. </a:t>
            </a:r>
          </a:p>
          <a:p>
            <a:pPr algn="just"/>
            <a:r>
              <a:rPr lang="en-US" sz="2400" dirty="0"/>
              <a:t>Agency commission is allowed from the receipts of export-leg retained in margin accounts provided that the payment does not result the transactions ending in shortfall of settlement of payments to suppliers abroad. The agency commission is subject to deduction and payment of applicable taxes.</a:t>
            </a:r>
          </a:p>
          <a:p>
            <a:endParaRPr lang="en-US" dirty="0"/>
          </a:p>
        </p:txBody>
      </p:sp>
      <p:sp>
        <p:nvSpPr>
          <p:cNvPr id="5" name="Slide Number Placeholder 4">
            <a:extLst>
              <a:ext uri="{FF2B5EF4-FFF2-40B4-BE49-F238E27FC236}">
                <a16:creationId xmlns:a16="http://schemas.microsoft.com/office/drawing/2014/main" id="{1E93F035-F3A5-F06A-2A78-6530B1858873}"/>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89</a:t>
            </a:fld>
            <a:endParaRPr lang="en-US"/>
          </a:p>
        </p:txBody>
      </p:sp>
    </p:spTree>
    <p:extLst>
      <p:ext uri="{BB962C8B-B14F-4D97-AF65-F5344CB8AC3E}">
        <p14:creationId xmlns:p14="http://schemas.microsoft.com/office/powerpoint/2010/main" val="394622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normAutofit fontScale="85000" lnSpcReduction="20000"/>
          </a:bodyPr>
          <a:lstStyle/>
          <a:p>
            <a:fld id="{83F10976-6550-4F3D-98A4-391083303A50}" type="slidenum">
              <a:rPr lang="en-US"/>
              <a:pPr/>
              <a:t>9</a:t>
            </a:fld>
            <a:endParaRPr lang="en-US"/>
          </a:p>
        </p:txBody>
      </p:sp>
      <p:sp>
        <p:nvSpPr>
          <p:cNvPr id="799746" name="Rectangle 2"/>
          <p:cNvSpPr>
            <a:spLocks noGrp="1" noChangeArrowheads="1"/>
          </p:cNvSpPr>
          <p:nvPr>
            <p:ph type="title"/>
          </p:nvPr>
        </p:nvSpPr>
        <p:spPr>
          <a:xfrm>
            <a:off x="457200" y="277813"/>
            <a:ext cx="8229600" cy="606425"/>
          </a:xfrm>
        </p:spPr>
        <p:txBody>
          <a:bodyPr/>
          <a:lstStyle/>
          <a:p>
            <a:pPr algn="ctr"/>
            <a:r>
              <a:rPr lang="en-US" sz="4000" u="sng" dirty="0"/>
              <a:t>Imports</a:t>
            </a:r>
          </a:p>
        </p:txBody>
      </p:sp>
      <p:sp>
        <p:nvSpPr>
          <p:cNvPr id="799747" name="Rectangle 3"/>
          <p:cNvSpPr>
            <a:spLocks noGrp="1" noChangeArrowheads="1"/>
          </p:cNvSpPr>
          <p:nvPr>
            <p:ph type="body" idx="1"/>
          </p:nvPr>
        </p:nvSpPr>
        <p:spPr>
          <a:xfrm>
            <a:off x="457200" y="1112838"/>
            <a:ext cx="8229600" cy="5013325"/>
          </a:xfrm>
        </p:spPr>
        <p:txBody>
          <a:bodyPr/>
          <a:lstStyle/>
          <a:p>
            <a:pPr>
              <a:buFont typeface="Wingdings" pitchFamily="2" charset="2"/>
              <a:buNone/>
            </a:pPr>
            <a:endParaRPr lang="en-US" dirty="0"/>
          </a:p>
          <a:p>
            <a:r>
              <a:rPr lang="en-US" dirty="0"/>
              <a:t>	Imports may be done normally against Letter of 	Credit.</a:t>
            </a:r>
          </a:p>
          <a:p>
            <a:r>
              <a:rPr lang="en-US" dirty="0"/>
              <a:t>	 Is import possible without LC? </a:t>
            </a:r>
          </a:p>
          <a:p>
            <a:r>
              <a:rPr lang="en-US" dirty="0"/>
              <a:t>	In all cases of Import ( with or without LC) 	declaration on IMP  must be made.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F1BD-1094-AE4D-6A11-272443C2D6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50F2EA-921E-07B4-28A3-3F0155BEF3A5}"/>
              </a:ext>
            </a:extLst>
          </p:cNvPr>
          <p:cNvSpPr>
            <a:spLocks noGrp="1"/>
          </p:cNvSpPr>
          <p:nvPr>
            <p:ph idx="1"/>
          </p:nvPr>
        </p:nvSpPr>
        <p:spPr/>
        <p:txBody>
          <a:bodyPr/>
          <a:lstStyle/>
          <a:p>
            <a:r>
              <a:rPr lang="en-US" sz="2200" dirty="0"/>
              <a:t>ADs shall satisfy themselves to the effect that payments for import-leg are to be met out of receipts from export-leg other than buyers’ credit as per 2(e) above. ADs shall, in no way, execute payments from their own sources. The difference between inward receipts and outward payments including relevant all charges shall be reasonably satisfactory for meeting local expenses and profits. ADs shall comply with regulations regarding deductions of applicable taxes for the transactions. </a:t>
            </a:r>
          </a:p>
          <a:p>
            <a:r>
              <a:rPr lang="en-US" sz="2200" dirty="0"/>
              <a:t>Merchanting traders will be entitled to have retention quota facility on realized proceeds, net of outward remittances, in accordance with rate applicable for service exports as per paragraph 27(d), chapter 13 of GFET and its subsequent circulars. </a:t>
            </a:r>
          </a:p>
          <a:p>
            <a:r>
              <a:rPr lang="en-US" sz="2200" dirty="0"/>
              <a:t>Reporting for merchanting trade transactions to Bangladesh Bank shall be done on gross basis with purpose as “merchanting services” at both legs.</a:t>
            </a:r>
          </a:p>
        </p:txBody>
      </p:sp>
      <p:sp>
        <p:nvSpPr>
          <p:cNvPr id="5" name="Slide Number Placeholder 4">
            <a:extLst>
              <a:ext uri="{FF2B5EF4-FFF2-40B4-BE49-F238E27FC236}">
                <a16:creationId xmlns:a16="http://schemas.microsoft.com/office/drawing/2014/main" id="{1D112970-A02F-3E6A-7318-31DCC43F3784}"/>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90</a:t>
            </a:fld>
            <a:endParaRPr lang="en-US"/>
          </a:p>
        </p:txBody>
      </p:sp>
    </p:spTree>
    <p:extLst>
      <p:ext uri="{BB962C8B-B14F-4D97-AF65-F5344CB8AC3E}">
        <p14:creationId xmlns:p14="http://schemas.microsoft.com/office/powerpoint/2010/main" val="1393778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F4E2-2D9A-89B2-398E-02CD1F62A145}"/>
              </a:ext>
            </a:extLst>
          </p:cNvPr>
          <p:cNvSpPr>
            <a:spLocks noGrp="1"/>
          </p:cNvSpPr>
          <p:nvPr>
            <p:ph type="title"/>
          </p:nvPr>
        </p:nvSpPr>
        <p:spPr>
          <a:xfrm>
            <a:off x="827584" y="324304"/>
            <a:ext cx="8153400" cy="538542"/>
          </a:xfrm>
        </p:spPr>
        <p:txBody>
          <a:bodyPr/>
          <a:lstStyle/>
          <a:p>
            <a:r>
              <a:rPr lang="en-US" dirty="0"/>
              <a:t>Interest Rate in NFCD Accounts</a:t>
            </a:r>
          </a:p>
        </p:txBody>
      </p:sp>
      <p:pic>
        <p:nvPicPr>
          <p:cNvPr id="7" name="Content Placeholder 6">
            <a:extLst>
              <a:ext uri="{FF2B5EF4-FFF2-40B4-BE49-F238E27FC236}">
                <a16:creationId xmlns:a16="http://schemas.microsoft.com/office/drawing/2014/main" id="{9DFF81C1-D17A-23A8-A568-6ECDC3086ED6}"/>
              </a:ext>
            </a:extLst>
          </p:cNvPr>
          <p:cNvPicPr>
            <a:picLocks noGrp="1" noChangeAspect="1"/>
          </p:cNvPicPr>
          <p:nvPr>
            <p:ph idx="1"/>
          </p:nvPr>
        </p:nvPicPr>
        <p:blipFill>
          <a:blip r:embed="rId2"/>
          <a:stretch>
            <a:fillRect/>
          </a:stretch>
        </p:blipFill>
        <p:spPr>
          <a:xfrm>
            <a:off x="899592" y="1115771"/>
            <a:ext cx="7863408" cy="5184924"/>
          </a:xfrm>
        </p:spPr>
      </p:pic>
      <p:sp>
        <p:nvSpPr>
          <p:cNvPr id="5" name="Slide Number Placeholder 4">
            <a:extLst>
              <a:ext uri="{FF2B5EF4-FFF2-40B4-BE49-F238E27FC236}">
                <a16:creationId xmlns:a16="http://schemas.microsoft.com/office/drawing/2014/main" id="{B17570E0-A747-C74B-1712-7781B1F9CF98}"/>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91</a:t>
            </a:fld>
            <a:endParaRPr lang="en-US"/>
          </a:p>
        </p:txBody>
      </p:sp>
    </p:spTree>
    <p:extLst>
      <p:ext uri="{BB962C8B-B14F-4D97-AF65-F5344CB8AC3E}">
        <p14:creationId xmlns:p14="http://schemas.microsoft.com/office/powerpoint/2010/main" val="26819686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FC71-A95F-BF92-EB6A-68987580A3CA}"/>
              </a:ext>
            </a:extLst>
          </p:cNvPr>
          <p:cNvSpPr>
            <a:spLocks noGrp="1"/>
          </p:cNvSpPr>
          <p:nvPr>
            <p:ph type="title"/>
          </p:nvPr>
        </p:nvSpPr>
        <p:spPr>
          <a:xfrm>
            <a:off x="609600" y="387350"/>
            <a:ext cx="8153400" cy="1024467"/>
          </a:xfrm>
        </p:spPr>
        <p:txBody>
          <a:bodyPr/>
          <a:lstStyle/>
          <a:p>
            <a:r>
              <a:rPr lang="en-US" sz="3200" dirty="0"/>
              <a:t>Online reporting of import information to Bangladesh Bank web portal </a:t>
            </a:r>
            <a:br>
              <a:rPr lang="en-US" sz="3200" dirty="0"/>
            </a:br>
            <a:r>
              <a:rPr lang="en-US" sz="1800" dirty="0"/>
              <a:t>FE Circular Letter No. 29 Date: July 28, 2022</a:t>
            </a:r>
            <a:endParaRPr lang="en-US" sz="3200" dirty="0"/>
          </a:p>
        </p:txBody>
      </p:sp>
      <p:sp>
        <p:nvSpPr>
          <p:cNvPr id="3" name="Content Placeholder 2">
            <a:extLst>
              <a:ext uri="{FF2B5EF4-FFF2-40B4-BE49-F238E27FC236}">
                <a16:creationId xmlns:a16="http://schemas.microsoft.com/office/drawing/2014/main" id="{79A194EA-8F96-B9FC-7546-71379F5528DA}"/>
              </a:ext>
            </a:extLst>
          </p:cNvPr>
          <p:cNvSpPr>
            <a:spLocks noGrp="1"/>
          </p:cNvSpPr>
          <p:nvPr>
            <p:ph idx="1"/>
          </p:nvPr>
        </p:nvSpPr>
        <p:spPr/>
        <p:txBody>
          <a:bodyPr/>
          <a:lstStyle/>
          <a:p>
            <a:pPr algn="just"/>
            <a:r>
              <a:rPr lang="en-US" sz="2600" dirty="0"/>
              <a:t>Circular Letter No. 24 of July 14, 2022 mentions regarding submission of information on import amounting to USD 5.00 million and above or its equivalent to Bangladesh Bank Online Import Monitoring System (OIMS) 24 hours prior to opening letters of credit (LCs) based on proforma invoices/purchase contracts. </a:t>
            </a:r>
          </a:p>
          <a:p>
            <a:pPr algn="just"/>
            <a:r>
              <a:rPr lang="en-US" sz="2600" dirty="0"/>
              <a:t>Authorized Dealers (ADs) are hereby advised to report to OIMS for import amounting to USD 3.00 million and above or its equivalent. As usual, the report excludes imports by the Government. ADs shall submit final report after 24 hours from above mentioned reporting.</a:t>
            </a:r>
          </a:p>
        </p:txBody>
      </p:sp>
      <p:sp>
        <p:nvSpPr>
          <p:cNvPr id="5" name="Slide Number Placeholder 4">
            <a:extLst>
              <a:ext uri="{FF2B5EF4-FFF2-40B4-BE49-F238E27FC236}">
                <a16:creationId xmlns:a16="http://schemas.microsoft.com/office/drawing/2014/main" id="{844C4928-6BE9-127B-9576-FD776A96431A}"/>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92</a:t>
            </a:fld>
            <a:endParaRPr lang="en-US"/>
          </a:p>
        </p:txBody>
      </p:sp>
    </p:spTree>
    <p:extLst>
      <p:ext uri="{BB962C8B-B14F-4D97-AF65-F5344CB8AC3E}">
        <p14:creationId xmlns:p14="http://schemas.microsoft.com/office/powerpoint/2010/main" val="3552373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8707-8E2F-180C-A49B-E0F6633383F7}"/>
              </a:ext>
            </a:extLst>
          </p:cNvPr>
          <p:cNvSpPr>
            <a:spLocks noGrp="1"/>
          </p:cNvSpPr>
          <p:nvPr>
            <p:ph type="title"/>
          </p:nvPr>
        </p:nvSpPr>
        <p:spPr/>
        <p:txBody>
          <a:bodyPr/>
          <a:lstStyle/>
          <a:p>
            <a:pPr algn="ctr"/>
            <a:r>
              <a:rPr lang="en-US" sz="2400" b="1" dirty="0"/>
              <a:t>Encashment of balances held in ERQ accounts </a:t>
            </a:r>
            <a:br>
              <a:rPr lang="en-US" sz="2400" dirty="0"/>
            </a:br>
            <a:r>
              <a:rPr lang="en-US" sz="1600" dirty="0"/>
              <a:t>FE Circular No. 14 Date: July 14, 2022 and FE Circular Letter No. 28 Date: July 26, 2022</a:t>
            </a:r>
          </a:p>
        </p:txBody>
      </p:sp>
      <p:sp>
        <p:nvSpPr>
          <p:cNvPr id="3" name="Content Placeholder 2">
            <a:extLst>
              <a:ext uri="{FF2B5EF4-FFF2-40B4-BE49-F238E27FC236}">
                <a16:creationId xmlns:a16="http://schemas.microsoft.com/office/drawing/2014/main" id="{FCC89A21-160E-B857-140B-303AE6CEE000}"/>
              </a:ext>
            </a:extLst>
          </p:cNvPr>
          <p:cNvSpPr>
            <a:spLocks noGrp="1"/>
          </p:cNvSpPr>
          <p:nvPr>
            <p:ph idx="1"/>
          </p:nvPr>
        </p:nvSpPr>
        <p:spPr/>
        <p:txBody>
          <a:bodyPr/>
          <a:lstStyle/>
          <a:p>
            <a:pPr algn="just"/>
            <a:r>
              <a:rPr lang="en-US" sz="2000" dirty="0"/>
              <a:t>It has also been decided to revise retention limit out of realized export proceeds from 15 percent, 60 percent and 70 percent to 7.50 percent, 30 percent and 35 percent respectively. The revised limit will remain valid till December 31, 2023. </a:t>
            </a:r>
          </a:p>
          <a:p>
            <a:pPr algn="just"/>
            <a:r>
              <a:rPr lang="en-US" sz="2000" dirty="0"/>
              <a:t>Respective ADs shall </a:t>
            </a:r>
            <a:r>
              <a:rPr lang="en-US" sz="2000" dirty="0" err="1"/>
              <a:t>encash</a:t>
            </a:r>
            <a:r>
              <a:rPr lang="en-US" sz="2000" dirty="0"/>
              <a:t> 50 percent of the total balance held in relevant ERQ accounts immediately</a:t>
            </a:r>
          </a:p>
          <a:p>
            <a:pPr algn="just"/>
            <a:r>
              <a:rPr lang="en-US" sz="2000" dirty="0"/>
              <a:t>While on encashment, ADs shall apply interest payable to the accounts (up to the date of encashment) without adherence to premature encashment procedure. </a:t>
            </a:r>
          </a:p>
          <a:p>
            <a:pPr algn="just"/>
            <a:r>
              <a:rPr lang="en-US" sz="2000" dirty="0"/>
              <a:t>This is to clarify that this instruction is equally applicable for ERQ balances held in the form of term deposits.</a:t>
            </a:r>
          </a:p>
          <a:p>
            <a:pPr algn="just"/>
            <a:r>
              <a:rPr lang="en-US" sz="2000" dirty="0"/>
              <a:t>Authorized Dealers (ADs) are advised to intimate individual beneficiaries regarding their option for retention in foreign currency before encashment of inward remittances. Without their consent, ADs should not outrightly </a:t>
            </a:r>
            <a:r>
              <a:rPr lang="en-US" sz="2000" dirty="0" err="1"/>
              <a:t>encash</a:t>
            </a:r>
            <a:r>
              <a:rPr lang="en-US" sz="2000" dirty="0"/>
              <a:t> inward remittances for credit in Taka accounts (</a:t>
            </a:r>
            <a:r>
              <a:rPr lang="en-US" sz="1200" dirty="0"/>
              <a:t>FE Circular Letter No. 13 Date: May 16, 2022)</a:t>
            </a:r>
            <a:r>
              <a:rPr lang="en-US" sz="2000" dirty="0"/>
              <a:t>. </a:t>
            </a:r>
          </a:p>
        </p:txBody>
      </p:sp>
      <p:sp>
        <p:nvSpPr>
          <p:cNvPr id="5" name="Slide Number Placeholder 4">
            <a:extLst>
              <a:ext uri="{FF2B5EF4-FFF2-40B4-BE49-F238E27FC236}">
                <a16:creationId xmlns:a16="http://schemas.microsoft.com/office/drawing/2014/main" id="{7A7FEDD3-03A9-8439-E36B-158F735A2A59}"/>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93</a:t>
            </a:fld>
            <a:endParaRPr lang="en-US"/>
          </a:p>
        </p:txBody>
      </p:sp>
    </p:spTree>
    <p:extLst>
      <p:ext uri="{BB962C8B-B14F-4D97-AF65-F5344CB8AC3E}">
        <p14:creationId xmlns:p14="http://schemas.microsoft.com/office/powerpoint/2010/main" val="30406191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A232-6BA1-7E96-A6F1-A166EBB7F94B}"/>
              </a:ext>
            </a:extLst>
          </p:cNvPr>
          <p:cNvSpPr>
            <a:spLocks noGrp="1"/>
          </p:cNvSpPr>
          <p:nvPr>
            <p:ph type="title"/>
          </p:nvPr>
        </p:nvSpPr>
        <p:spPr>
          <a:xfrm>
            <a:off x="609600" y="313266"/>
            <a:ext cx="8153400" cy="1024467"/>
          </a:xfrm>
        </p:spPr>
        <p:txBody>
          <a:bodyPr/>
          <a:lstStyle/>
          <a:p>
            <a:r>
              <a:rPr lang="en-US" sz="2800" dirty="0"/>
              <a:t>Repayment guarantees by importers against short term import finance under buyer’s credit</a:t>
            </a:r>
            <a:br>
              <a:rPr lang="en-US" sz="2800" dirty="0"/>
            </a:br>
            <a:r>
              <a:rPr lang="en-US" sz="1100" dirty="0"/>
              <a:t>FE Circular No. 12 Date: July 13,2022</a:t>
            </a:r>
            <a:endParaRPr lang="en-US" sz="2800" dirty="0"/>
          </a:p>
        </p:txBody>
      </p:sp>
      <p:sp>
        <p:nvSpPr>
          <p:cNvPr id="3" name="Content Placeholder 2">
            <a:extLst>
              <a:ext uri="{FF2B5EF4-FFF2-40B4-BE49-F238E27FC236}">
                <a16:creationId xmlns:a16="http://schemas.microsoft.com/office/drawing/2014/main" id="{EA5E9463-6EBD-9E28-D8A2-C6BF976A1C2E}"/>
              </a:ext>
            </a:extLst>
          </p:cNvPr>
          <p:cNvSpPr>
            <a:spLocks noGrp="1"/>
          </p:cNvSpPr>
          <p:nvPr>
            <p:ph idx="1"/>
          </p:nvPr>
        </p:nvSpPr>
        <p:spPr/>
        <p:txBody>
          <a:bodyPr/>
          <a:lstStyle/>
          <a:p>
            <a:r>
              <a:rPr lang="en-US" dirty="0"/>
              <a:t>To facilitate short term import finance under buyer’s credit, it has been decided that importers may extend guarantees like corporate guarantee, personal guarantee, third party guarantee, etc. to foreign lenders making payments to suppliers under buyer’s credit against admissible imports on sight letters of credit.</a:t>
            </a:r>
          </a:p>
        </p:txBody>
      </p:sp>
      <p:sp>
        <p:nvSpPr>
          <p:cNvPr id="5" name="Slide Number Placeholder 4">
            <a:extLst>
              <a:ext uri="{FF2B5EF4-FFF2-40B4-BE49-F238E27FC236}">
                <a16:creationId xmlns:a16="http://schemas.microsoft.com/office/drawing/2014/main" id="{C242D7A3-5177-925F-5377-43AFD7510A94}"/>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94</a:t>
            </a:fld>
            <a:endParaRPr lang="en-US"/>
          </a:p>
        </p:txBody>
      </p:sp>
    </p:spTree>
    <p:extLst>
      <p:ext uri="{BB962C8B-B14F-4D97-AF65-F5344CB8AC3E}">
        <p14:creationId xmlns:p14="http://schemas.microsoft.com/office/powerpoint/2010/main" val="14313424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2E5B-CDE7-ADEB-505E-7A6E23483527}"/>
              </a:ext>
            </a:extLst>
          </p:cNvPr>
          <p:cNvSpPr>
            <a:spLocks noGrp="1"/>
          </p:cNvSpPr>
          <p:nvPr>
            <p:ph type="title"/>
          </p:nvPr>
        </p:nvSpPr>
        <p:spPr>
          <a:xfrm>
            <a:off x="632440" y="387350"/>
            <a:ext cx="8153400" cy="1024467"/>
          </a:xfrm>
        </p:spPr>
        <p:txBody>
          <a:bodyPr/>
          <a:lstStyle/>
          <a:p>
            <a:r>
              <a:rPr lang="en-US" sz="3600" dirty="0"/>
              <a:t>Import of capital machinery on usance basis</a:t>
            </a:r>
            <a:br>
              <a:rPr lang="en-US" dirty="0"/>
            </a:br>
            <a:r>
              <a:rPr lang="en-US" sz="1800" dirty="0"/>
              <a:t>FE Circular Letter No. 22 Date: July 07, 2022</a:t>
            </a:r>
            <a:endParaRPr lang="en-US" dirty="0"/>
          </a:p>
        </p:txBody>
      </p:sp>
      <p:sp>
        <p:nvSpPr>
          <p:cNvPr id="3" name="Content Placeholder 2">
            <a:extLst>
              <a:ext uri="{FF2B5EF4-FFF2-40B4-BE49-F238E27FC236}">
                <a16:creationId xmlns:a16="http://schemas.microsoft.com/office/drawing/2014/main" id="{8B9E84C1-CFFD-94FD-A86C-BFB68FB6104D}"/>
              </a:ext>
            </a:extLst>
          </p:cNvPr>
          <p:cNvSpPr>
            <a:spLocks noGrp="1"/>
          </p:cNvSpPr>
          <p:nvPr>
            <p:ph idx="1"/>
          </p:nvPr>
        </p:nvSpPr>
        <p:spPr/>
        <p:txBody>
          <a:bodyPr/>
          <a:lstStyle/>
          <a:p>
            <a:r>
              <a:rPr lang="en-US" sz="2200" dirty="0"/>
              <a:t>‘Scrutiny committee on foreign loan/supplier’s credit in private sector’ under BIDA has decided in its 166th meeting to accord general authorization for extension of usance period/refinancing for maximum 360 days from the maturity date against import of capital machinery by the industrial enterprises registered with BIDA and DOT under supplier’s/ buyer’s credit against LCs opened/to be opened or valid contracts initiated up to December 31, 2022, subject to extended period not exceeding December 31, 2024. </a:t>
            </a:r>
          </a:p>
          <a:p>
            <a:r>
              <a:rPr lang="en-US" sz="2200" dirty="0"/>
              <a:t>The extension facility will be applicable for first time approval from existing authorized usance period of 360 days. Accordingly, Authorized Dealers may allow their eligible importers to extend the maturity period for import of capital machinery up to the authorized period inline with this decision.</a:t>
            </a:r>
          </a:p>
        </p:txBody>
      </p:sp>
      <p:sp>
        <p:nvSpPr>
          <p:cNvPr id="5" name="Slide Number Placeholder 4">
            <a:extLst>
              <a:ext uri="{FF2B5EF4-FFF2-40B4-BE49-F238E27FC236}">
                <a16:creationId xmlns:a16="http://schemas.microsoft.com/office/drawing/2014/main" id="{C8EBA65F-665F-BA24-37EF-5A0DD36AAEF0}"/>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95</a:t>
            </a:fld>
            <a:endParaRPr lang="en-US"/>
          </a:p>
        </p:txBody>
      </p:sp>
    </p:spTree>
    <p:extLst>
      <p:ext uri="{BB962C8B-B14F-4D97-AF65-F5344CB8AC3E}">
        <p14:creationId xmlns:p14="http://schemas.microsoft.com/office/powerpoint/2010/main" val="5487577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A546-A348-1BAF-C448-14D989EC6F59}"/>
              </a:ext>
            </a:extLst>
          </p:cNvPr>
          <p:cNvSpPr>
            <a:spLocks noGrp="1"/>
          </p:cNvSpPr>
          <p:nvPr>
            <p:ph type="title"/>
          </p:nvPr>
        </p:nvSpPr>
        <p:spPr>
          <a:xfrm>
            <a:off x="611560" y="362497"/>
            <a:ext cx="8153400" cy="1024467"/>
          </a:xfrm>
        </p:spPr>
        <p:txBody>
          <a:bodyPr/>
          <a:lstStyle/>
          <a:p>
            <a:r>
              <a:rPr lang="en-US" sz="3200" dirty="0"/>
              <a:t>Transfer of export proceeds to Authorized Dealers designated for export transactions</a:t>
            </a:r>
            <a:br>
              <a:rPr lang="en-US" sz="3200" dirty="0"/>
            </a:br>
            <a:r>
              <a:rPr lang="en-US" sz="1600" b="1" dirty="0"/>
              <a:t>FE Circular Letter No. 18 Date: May 29, 2022</a:t>
            </a:r>
            <a:endParaRPr lang="en-US" sz="3200" b="1" dirty="0"/>
          </a:p>
        </p:txBody>
      </p:sp>
      <p:sp>
        <p:nvSpPr>
          <p:cNvPr id="3" name="Content Placeholder 2">
            <a:extLst>
              <a:ext uri="{FF2B5EF4-FFF2-40B4-BE49-F238E27FC236}">
                <a16:creationId xmlns:a16="http://schemas.microsoft.com/office/drawing/2014/main" id="{8DF3D908-7230-AE2B-239E-B662E6EEC892}"/>
              </a:ext>
            </a:extLst>
          </p:cNvPr>
          <p:cNvSpPr>
            <a:spLocks noGrp="1"/>
          </p:cNvSpPr>
          <p:nvPr>
            <p:ph idx="1"/>
          </p:nvPr>
        </p:nvSpPr>
        <p:spPr>
          <a:xfrm>
            <a:off x="533400" y="1269453"/>
            <a:ext cx="8153400" cy="4713816"/>
          </a:xfrm>
        </p:spPr>
        <p:txBody>
          <a:bodyPr/>
          <a:lstStyle/>
          <a:p>
            <a:r>
              <a:rPr lang="en-US" sz="2000" dirty="0"/>
              <a:t>To observe reporting formalities, ADs executing export transactions need to receive FC from ADs having repatriated export proceeds. In this context, ADs repatriating export proceeds are advised to transfer the fund in FC to designated ADs. In case of payment against export bill discounting or early payment arrangement in FC by other ADs or offshore banking operations (OBOs), the FC fund shall be transferred to designated ADs. Export proceeds repatriated through ADs of buying agents shall also be transferred in FC to exporters’ ADs. While making transfer, ADs shall keep records of the transactions suitably for proper reconciliation.</a:t>
            </a:r>
          </a:p>
          <a:p>
            <a:pPr algn="just"/>
            <a:r>
              <a:rPr lang="en-US" sz="2000" dirty="0"/>
              <a:t>The transfer is required to be executed by the following business day on completion of the relevant transactions through FC clearing accounts maintained with Bangladesh Bank. On receipt of the fund, designated ADs shall convert the </a:t>
            </a:r>
            <a:r>
              <a:rPr lang="en-US" sz="2000" dirty="0" err="1"/>
              <a:t>encashable</a:t>
            </a:r>
            <a:r>
              <a:rPr lang="en-US" sz="2000" dirty="0"/>
              <a:t> portion of FC in Taka and make the same available to exporters’ accounts maintained with them. In all cases, conversion of export proceeds is required to be executed through designated ADs by the following business day on receipt of the fund in their respective accounts either from other ADs/OBOs or abroad.</a:t>
            </a:r>
          </a:p>
          <a:p>
            <a:endParaRPr lang="en-US" sz="2000" dirty="0"/>
          </a:p>
        </p:txBody>
      </p:sp>
      <p:sp>
        <p:nvSpPr>
          <p:cNvPr id="5" name="Slide Number Placeholder 4">
            <a:extLst>
              <a:ext uri="{FF2B5EF4-FFF2-40B4-BE49-F238E27FC236}">
                <a16:creationId xmlns:a16="http://schemas.microsoft.com/office/drawing/2014/main" id="{F6C44B5A-BDA5-3ED1-4C11-082F5DC4A322}"/>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96</a:t>
            </a:fld>
            <a:endParaRPr lang="en-US"/>
          </a:p>
        </p:txBody>
      </p:sp>
    </p:spTree>
    <p:extLst>
      <p:ext uri="{BB962C8B-B14F-4D97-AF65-F5344CB8AC3E}">
        <p14:creationId xmlns:p14="http://schemas.microsoft.com/office/powerpoint/2010/main" val="29754713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8C4B-0AFE-8B6A-5AFE-C478EDD539E5}"/>
              </a:ext>
            </a:extLst>
          </p:cNvPr>
          <p:cNvSpPr>
            <a:spLocks noGrp="1"/>
          </p:cNvSpPr>
          <p:nvPr>
            <p:ph type="title"/>
          </p:nvPr>
        </p:nvSpPr>
        <p:spPr>
          <a:xfrm>
            <a:off x="609600" y="387350"/>
            <a:ext cx="8153400" cy="1024467"/>
          </a:xfrm>
        </p:spPr>
        <p:txBody>
          <a:bodyPr/>
          <a:lstStyle/>
          <a:p>
            <a:r>
              <a:rPr lang="en-US" sz="2800" dirty="0"/>
              <a:t>Screening of underlying import shipments through vessel/container tracking</a:t>
            </a:r>
            <a:br>
              <a:rPr lang="en-US" dirty="0"/>
            </a:br>
            <a:r>
              <a:rPr lang="en-US" sz="2000" dirty="0"/>
              <a:t>FE Circular No. 09 Date: May 17, 2022</a:t>
            </a:r>
            <a:endParaRPr lang="en-US" dirty="0"/>
          </a:p>
        </p:txBody>
      </p:sp>
      <p:sp>
        <p:nvSpPr>
          <p:cNvPr id="3" name="Content Placeholder 2">
            <a:extLst>
              <a:ext uri="{FF2B5EF4-FFF2-40B4-BE49-F238E27FC236}">
                <a16:creationId xmlns:a16="http://schemas.microsoft.com/office/drawing/2014/main" id="{635FC46D-06F0-22E8-6FE8-1FF76F8D10EE}"/>
              </a:ext>
            </a:extLst>
          </p:cNvPr>
          <p:cNvSpPr>
            <a:spLocks noGrp="1"/>
          </p:cNvSpPr>
          <p:nvPr>
            <p:ph idx="1"/>
          </p:nvPr>
        </p:nvSpPr>
        <p:spPr/>
        <p:txBody>
          <a:bodyPr/>
          <a:lstStyle/>
          <a:p>
            <a:r>
              <a:rPr lang="en-US" sz="2400" dirty="0"/>
              <a:t>Please refer to paragraph 19(</a:t>
            </a:r>
            <a:r>
              <a:rPr lang="en-US" sz="2400" dirty="0" err="1"/>
              <a:t>i</a:t>
            </a:r>
            <a:r>
              <a:rPr lang="en-US" sz="2400" dirty="0"/>
              <a:t>), chapter 7 of the Guidelines for Foreign Exchange Transactions-2018, Vol-1 (GFET) regarding import payments. You are also aware that screening of underlying export shipments through vessel/container tracking system recognized by competent authority has been made mandatory through FE Circular No.07, dated April 20, 2022. 02. </a:t>
            </a:r>
          </a:p>
          <a:p>
            <a:r>
              <a:rPr lang="en-US" sz="2400" dirty="0"/>
              <a:t>It has now been decided that to ensure onboard of import of goods Authorized Dealers (ADs) shall conduct the tracking of shipments for relevant import transactions.</a:t>
            </a:r>
          </a:p>
        </p:txBody>
      </p:sp>
      <p:sp>
        <p:nvSpPr>
          <p:cNvPr id="5" name="Slide Number Placeholder 4">
            <a:extLst>
              <a:ext uri="{FF2B5EF4-FFF2-40B4-BE49-F238E27FC236}">
                <a16:creationId xmlns:a16="http://schemas.microsoft.com/office/drawing/2014/main" id="{9CE1B629-FE3C-14DC-A1EC-3635484FDB80}"/>
              </a:ext>
            </a:extLst>
          </p:cNvPr>
          <p:cNvSpPr>
            <a:spLocks noGrp="1"/>
          </p:cNvSpPr>
          <p:nvPr>
            <p:ph type="sldNum" sz="quarter" idx="12"/>
          </p:nvPr>
        </p:nvSpPr>
        <p:spPr/>
        <p:txBody>
          <a:bodyPr>
            <a:normAutofit fontScale="85000" lnSpcReduction="20000"/>
          </a:bodyPr>
          <a:lstStyle/>
          <a:p>
            <a:pPr>
              <a:defRPr/>
            </a:pPr>
            <a:fld id="{BD5D9A75-2925-4D15-994A-4D53B07A78D3}" type="slidenum">
              <a:rPr lang="en-US" smtClean="0"/>
              <a:pPr>
                <a:defRPr/>
              </a:pPr>
              <a:t>97</a:t>
            </a:fld>
            <a:endParaRPr lang="en-US"/>
          </a:p>
        </p:txBody>
      </p:sp>
    </p:spTree>
    <p:extLst>
      <p:ext uri="{BB962C8B-B14F-4D97-AF65-F5344CB8AC3E}">
        <p14:creationId xmlns:p14="http://schemas.microsoft.com/office/powerpoint/2010/main" val="16841323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59A9-EB2A-0E8F-D323-BD76752B11B1}"/>
              </a:ext>
            </a:extLst>
          </p:cNvPr>
          <p:cNvSpPr>
            <a:spLocks noGrp="1"/>
          </p:cNvSpPr>
          <p:nvPr>
            <p:ph type="title"/>
          </p:nvPr>
        </p:nvSpPr>
        <p:spPr/>
        <p:txBody>
          <a:bodyPr/>
          <a:lstStyle/>
          <a:p>
            <a:pPr algn="ctr"/>
            <a:r>
              <a:rPr lang="en-US" dirty="0"/>
              <a:t>Online Illegal Transactions</a:t>
            </a:r>
          </a:p>
        </p:txBody>
      </p:sp>
      <p:pic>
        <p:nvPicPr>
          <p:cNvPr id="6" name="Content Placeholder 5">
            <a:extLst>
              <a:ext uri="{FF2B5EF4-FFF2-40B4-BE49-F238E27FC236}">
                <a16:creationId xmlns:a16="http://schemas.microsoft.com/office/drawing/2014/main" id="{31B2CF70-67AB-D793-AD6A-97386D0ED72A}"/>
              </a:ext>
            </a:extLst>
          </p:cNvPr>
          <p:cNvPicPr>
            <a:picLocks noGrp="1" noChangeAspect="1"/>
          </p:cNvPicPr>
          <p:nvPr>
            <p:ph idx="1"/>
          </p:nvPr>
        </p:nvPicPr>
        <p:blipFill>
          <a:blip r:embed="rId2"/>
          <a:stretch>
            <a:fillRect/>
          </a:stretch>
        </p:blipFill>
        <p:spPr>
          <a:xfrm>
            <a:off x="1115616" y="1556792"/>
            <a:ext cx="7410103" cy="4968552"/>
          </a:xfrm>
        </p:spPr>
      </p:pic>
      <p:sp>
        <p:nvSpPr>
          <p:cNvPr id="4" name="Slide Number Placeholder 3">
            <a:extLst>
              <a:ext uri="{FF2B5EF4-FFF2-40B4-BE49-F238E27FC236}">
                <a16:creationId xmlns:a16="http://schemas.microsoft.com/office/drawing/2014/main" id="{034A9019-2C06-DEEB-900B-8C077F770CFE}"/>
              </a:ext>
            </a:extLst>
          </p:cNvPr>
          <p:cNvSpPr>
            <a:spLocks noGrp="1"/>
          </p:cNvSpPr>
          <p:nvPr>
            <p:ph type="sldNum" sz="quarter" idx="12"/>
          </p:nvPr>
        </p:nvSpPr>
        <p:spPr/>
        <p:txBody>
          <a:bodyPr/>
          <a:lstStyle/>
          <a:p>
            <a:pPr>
              <a:defRPr/>
            </a:pPr>
            <a:fld id="{BD5D9A75-2925-4D15-994A-4D53B07A78D3}" type="slidenum">
              <a:rPr lang="en-US" smtClean="0"/>
              <a:pPr>
                <a:defRPr/>
              </a:pPr>
              <a:t>98</a:t>
            </a:fld>
            <a:endParaRPr lang="en-US"/>
          </a:p>
        </p:txBody>
      </p:sp>
    </p:spTree>
    <p:extLst>
      <p:ext uri="{BB962C8B-B14F-4D97-AF65-F5344CB8AC3E}">
        <p14:creationId xmlns:p14="http://schemas.microsoft.com/office/powerpoint/2010/main" val="35097643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7813"/>
            <a:ext cx="8229600" cy="865171"/>
          </a:xfrm>
        </p:spPr>
        <p:txBody>
          <a:bodyPr/>
          <a:lstStyle/>
          <a:p>
            <a:r>
              <a:rPr lang="en-US" sz="3200" b="1" dirty="0"/>
              <a:t>Discount claims for shipment of readymade garments</a:t>
            </a:r>
          </a:p>
        </p:txBody>
      </p:sp>
      <p:sp>
        <p:nvSpPr>
          <p:cNvPr id="5" name="Slide Number Placeholder 4"/>
          <p:cNvSpPr>
            <a:spLocks noGrp="1"/>
          </p:cNvSpPr>
          <p:nvPr>
            <p:ph type="sldNum" sz="quarter" idx="12"/>
          </p:nvPr>
        </p:nvSpPr>
        <p:spPr/>
        <p:txBody>
          <a:bodyPr>
            <a:normAutofit/>
          </a:bodyPr>
          <a:lstStyle/>
          <a:p>
            <a:pPr>
              <a:defRPr/>
            </a:pPr>
            <a:fld id="{421324E7-2E1A-4B53-A913-FFD575562AB2}" type="slidenum">
              <a:rPr lang="en-US" smtClean="0"/>
              <a:pPr>
                <a:defRPr/>
              </a:pPr>
              <a:t>99</a:t>
            </a:fld>
            <a:endParaRPr lang="en-US"/>
          </a:p>
        </p:txBody>
      </p:sp>
      <p:sp>
        <p:nvSpPr>
          <p:cNvPr id="3" name="Text Placeholder 2"/>
          <p:cNvSpPr>
            <a:spLocks noGrp="1"/>
          </p:cNvSpPr>
          <p:nvPr>
            <p:ph type="body" sz="half" idx="4294967295"/>
          </p:nvPr>
        </p:nvSpPr>
        <p:spPr>
          <a:xfrm>
            <a:off x="0" y="1500174"/>
            <a:ext cx="8643966" cy="3554419"/>
          </a:xfrm>
        </p:spPr>
        <p:txBody>
          <a:bodyPr/>
          <a:lstStyle/>
          <a:p>
            <a:pPr algn="just"/>
            <a:r>
              <a:rPr lang="en-US" dirty="0"/>
              <a:t>All cases of discounts claimed by the importers on account of discrepancies in documents, short shipment, late shipment, conservative arrest, quality issue etc. in respect of shipment of readymade garments should be submitted (as per prescribed format shown in Appendix 5/71) to the Discount Committee through FEPD, Bangladesh Bank, Head Office for recommendation/ decision. However, before referring such case to the Committee, AD must be satisfied about the genuineness and merit of the case.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Grid</Template>
  <TotalTime>7535</TotalTime>
  <Words>9657</Words>
  <Application>Microsoft Office PowerPoint</Application>
  <PresentationFormat>On-screen Show (4:3)</PresentationFormat>
  <Paragraphs>544</Paragraphs>
  <Slides>115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115</vt:i4>
      </vt:variant>
    </vt:vector>
  </HeadingPairs>
  <TitlesOfParts>
    <vt:vector size="127" baseType="lpstr">
      <vt:lpstr>Arial</vt:lpstr>
      <vt:lpstr>Calibri</vt:lpstr>
      <vt:lpstr>Garamond</vt:lpstr>
      <vt:lpstr>Muli</vt:lpstr>
      <vt:lpstr>Roboto</vt:lpstr>
      <vt:lpstr>Tahoma</vt:lpstr>
      <vt:lpstr>Times New Roman</vt:lpstr>
      <vt:lpstr>Tw Cen MT</vt:lpstr>
      <vt:lpstr>Verdana</vt:lpstr>
      <vt:lpstr>Wingdings</vt:lpstr>
      <vt:lpstr>Wingdings 2</vt:lpstr>
      <vt:lpstr>Widescreen Presentation</vt:lpstr>
      <vt:lpstr>Discussion  on  Guidelines on foreign exchange transactions(Vol. 1 &amp; 2)  and  Foreign exchange regulation Act </vt:lpstr>
      <vt:lpstr>Local Regulators of International Trade</vt:lpstr>
      <vt:lpstr>PowerPoint Presentation</vt:lpstr>
      <vt:lpstr>PowerPoint Presentation</vt:lpstr>
      <vt:lpstr>PowerPoint Presentation</vt:lpstr>
      <vt:lpstr>Law related to Payment and Finance in Foreign Currency: FERA</vt:lpstr>
      <vt:lpstr>Resident Vs Non-Resident : as per FERA </vt:lpstr>
      <vt:lpstr>Resident: As per FERA</vt:lpstr>
      <vt:lpstr>Imports</vt:lpstr>
      <vt:lpstr>Import  Without LC</vt:lpstr>
      <vt:lpstr>Import Policy Order 2021-24</vt:lpstr>
      <vt:lpstr>Transactional procedures for import trade on phase-out of LCAF (FE Circular No. 29 Date: October 20, 2022)</vt:lpstr>
      <vt:lpstr>Credit Report of the Exporter</vt:lpstr>
      <vt:lpstr> Validity of Shipment</vt:lpstr>
      <vt:lpstr>Import: Payment and Finance (Taka and Foreign Currency)</vt:lpstr>
      <vt:lpstr>Advance Remittance-General  </vt:lpstr>
      <vt:lpstr>Items to be imported under deferred LC( Supp. &amp; Buyer’s Credit)</vt:lpstr>
      <vt:lpstr>Post Import Finance in Taka</vt:lpstr>
      <vt:lpstr>Post Import Finance in Taka</vt:lpstr>
      <vt:lpstr>PowerPoint Presentation</vt:lpstr>
      <vt:lpstr>Cash LC Margin</vt:lpstr>
      <vt:lpstr>Allowable Bank Charges</vt:lpstr>
      <vt:lpstr>PowerPoint Presentation</vt:lpstr>
      <vt:lpstr>  Short Term Foreign Currency Loan for Import</vt:lpstr>
      <vt:lpstr>Risk Management- Import</vt:lpstr>
      <vt:lpstr>Risk Management- Import</vt:lpstr>
      <vt:lpstr>Risk Management- Import</vt:lpstr>
      <vt:lpstr>Submission of Bill of Entry (BOE)-</vt:lpstr>
      <vt:lpstr>Back to back (BTB) import LCs</vt:lpstr>
      <vt:lpstr>Minimum Value Addition on RMG Sector</vt:lpstr>
      <vt:lpstr>Inland back to back LCs</vt:lpstr>
      <vt:lpstr>Opening of LC in FC by exporters operating without bond licence and LC in local currency</vt:lpstr>
      <vt:lpstr>Payment settlement against BTB LCs</vt:lpstr>
      <vt:lpstr>Retention of foreign currency in single pool for back to back import payments under bonded warehouse system</vt:lpstr>
      <vt:lpstr>Payment of import bills (other than back to back) from direct and deemed export earnings</vt:lpstr>
      <vt:lpstr>PowerPoint Presentation</vt:lpstr>
      <vt:lpstr>Methods of Export</vt:lpstr>
      <vt:lpstr>PowerPoint Presentation</vt:lpstr>
      <vt:lpstr>PowerPoint Presentation</vt:lpstr>
      <vt:lpstr>PowerPoint Presentation</vt:lpstr>
      <vt:lpstr>Exceptions about Title of Goods </vt:lpstr>
      <vt:lpstr>Direct and Deemed Export : Receipt and Finance (Taka and Foreign Currency)</vt:lpstr>
      <vt:lpstr>Export under open account credit terms against payment undertaking/payment risk coverage </vt:lpstr>
      <vt:lpstr>EXPORTERSRETENTION QUOTA ACCOUNT ERQ</vt:lpstr>
      <vt:lpstr> Time Limit for Repatriation of Export Proceeds</vt:lpstr>
      <vt:lpstr>Endorsement of shipping Documents by the ADs</vt:lpstr>
      <vt:lpstr>Credit Report of Buyer</vt:lpstr>
      <vt:lpstr>Tax deducted at Source on service earning (As per Sec. 124 of Income Tax Act, 2023)</vt:lpstr>
      <vt:lpstr>PowerPoint Presentation</vt:lpstr>
      <vt:lpstr>AD and OBU: Same or Different</vt:lpstr>
      <vt:lpstr>Clients of ADs and OBUs</vt:lpstr>
      <vt:lpstr>   With fully foreign-owned enterprises (BRPD Circular 2, Date 25 Feb, 2019)</vt:lpstr>
      <vt:lpstr>With enterprises other than fully foreign-owned</vt:lpstr>
      <vt:lpstr>With natural persons not resident in Bangladesh</vt:lpstr>
      <vt:lpstr>With persons residents in Bangladesh</vt:lpstr>
      <vt:lpstr>Remittances against export claims</vt:lpstr>
      <vt:lpstr>Opening and operations of NIT Account through online by NRBs (FEID Circular Letter No.05 Date: 10 August, 2023)</vt:lpstr>
      <vt:lpstr>Maintenance of foreign currency (FC) accounts for foreign investment (FE Circular No. 10 Date: June 21, 2023)</vt:lpstr>
      <vt:lpstr>Interest rate on borrowing from Export Development Fund (EDF) </vt:lpstr>
      <vt:lpstr>EDF(Cont.)</vt:lpstr>
      <vt:lpstr>Partial repayment of loans against EDF: </vt:lpstr>
      <vt:lpstr>Settlement of loans against EDF </vt:lpstr>
      <vt:lpstr>Eligibility of EDF</vt:lpstr>
      <vt:lpstr>Interest charges for interim period under EDF</vt:lpstr>
      <vt:lpstr>Realization of export proceeds</vt:lpstr>
      <vt:lpstr>PowerPoint Presentation</vt:lpstr>
      <vt:lpstr>Enhancement of limit for declaration on Form-C against inward remittances</vt:lpstr>
      <vt:lpstr>Retention quota accounts for export of software, ICT and other services</vt:lpstr>
      <vt:lpstr>PowerPoint Presentation</vt:lpstr>
      <vt:lpstr>Inward Remittance-Declaration on Form-C</vt:lpstr>
      <vt:lpstr>Variable Interest Rate based on CAMELS</vt:lpstr>
      <vt:lpstr>Open Position Limit of Banks</vt:lpstr>
      <vt:lpstr>Power delegation to Bangladesh Bank under Section 23 of Sub-section (3) of Foreign Exchange Regulation Act, 1947 (Act No. VII of 1947)</vt:lpstr>
      <vt:lpstr>Discount claims against export trade (FEPD Circular No. 37 , 15/12/22) </vt:lpstr>
      <vt:lpstr>PowerPoint Presentation</vt:lpstr>
      <vt:lpstr>Inward wage remittances by MFSPs</vt:lpstr>
      <vt:lpstr>MFSP</vt:lpstr>
      <vt:lpstr>Working capital loans to industrial enterprises operating in Domestic Processing Areas(DPAs) of EZs</vt:lpstr>
      <vt:lpstr>Encashment certificate against inward remittances on account of Information Technology Enabled Services (ITES) exports</vt:lpstr>
      <vt:lpstr>PowerPoint Presentation</vt:lpstr>
      <vt:lpstr>FEPD Circular Letter No. 37 Date: 12/10/22</vt:lpstr>
      <vt:lpstr>FEPD Circular Letter No. 36: Date: 10/10/22 Price verification of import transactions</vt:lpstr>
      <vt:lpstr>All-in-cost ceiling for short term permissible trade finance in foreign exchange </vt:lpstr>
      <vt:lpstr>Cash Incentive FY 2023-24</vt:lpstr>
      <vt:lpstr>PowerPoint Presentation</vt:lpstr>
      <vt:lpstr>FE Circular No. 24 Date: September 15, 2022</vt:lpstr>
      <vt:lpstr>Foreign exchange transactions for merchanting trade (FE circular 22/2022)</vt:lpstr>
      <vt:lpstr>PowerPoint Presentation</vt:lpstr>
      <vt:lpstr>PowerPoint Presentation</vt:lpstr>
      <vt:lpstr>PowerPoint Presentation</vt:lpstr>
      <vt:lpstr>Interest Rate in NFCD Accounts</vt:lpstr>
      <vt:lpstr>Online reporting of import information to Bangladesh Bank web portal  FE Circular Letter No. 29 Date: July 28, 2022</vt:lpstr>
      <vt:lpstr>Encashment of balances held in ERQ accounts  FE Circular No. 14 Date: July 14, 2022 and FE Circular Letter No. 28 Date: July 26, 2022</vt:lpstr>
      <vt:lpstr>Repayment guarantees by importers against short term import finance under buyer’s credit FE Circular No. 12 Date: July 13,2022</vt:lpstr>
      <vt:lpstr>Import of capital machinery on usance basis FE Circular Letter No. 22 Date: July 07, 2022</vt:lpstr>
      <vt:lpstr>Transfer of export proceeds to Authorized Dealers designated for export transactions FE Circular Letter No. 18 Date: May 29, 2022</vt:lpstr>
      <vt:lpstr>Screening of underlying import shipments through vessel/container tracking FE Circular No. 09 Date: May 17, 2022</vt:lpstr>
      <vt:lpstr>Online Illegal Transactions</vt:lpstr>
      <vt:lpstr>Discount claims for shipment of readymade garments</vt:lpstr>
      <vt:lpstr>FE Circular Letter No. 5 Date: 19.01.2021</vt:lpstr>
      <vt:lpstr>Advance payments against imports under buyer’s credit (FE Circular Letter No. 2 Date: 07.01.2021)</vt:lpstr>
      <vt:lpstr>Transfer of remunerations to Foreign Currency (FC) accounts maintained by foreign nationals employed in Bangladesh (FE Circular Letter No. 2 Date: 07.01.2021)</vt:lpstr>
      <vt:lpstr>Remittance against current account transactions (FE Circular No. 01  Date:  January 04, 2021)</vt:lpstr>
      <vt:lpstr>Business-to-Consumer export through sales orders received on internet </vt:lpstr>
      <vt:lpstr>Outward remittances on account of software maintenance/support fees (FE Circular No. 51 Date: 19 November, 2020 )</vt:lpstr>
      <vt:lpstr>Collection of Demurrage, Detention, Handling or equivalent charges by the foreign  shipping lines/their agents for calculation of their remittable surplus</vt:lpstr>
      <vt:lpstr>Temporary accounts for foreign investment in Export Processing Zones (EPZs) and Economic Zones (EZs)  (FE Circular Letter No. 38   Date: 29 October,2020 )</vt:lpstr>
      <vt:lpstr>Access to finance from domestic sources against overseas guarantees  (FE circular 21/2020 )</vt:lpstr>
      <vt:lpstr>Issuance of repayment commitments as collaterals against external borrowing by resident entities</vt:lpstr>
      <vt:lpstr>Release of foreign exchange in Card for private travel abroad FE Circular No. 30 Date: September 23, 2021</vt:lpstr>
      <vt:lpstr>Disposal of foreign loan/suppliers credit proposals of private sector enterprises FE Circular Letter No 22 Date: September 01, 2021 </vt:lpstr>
      <vt:lpstr>Export trade transactions, appropriate safeguards  FE Circular No. 25 Date: July 13, 2021</vt:lpstr>
      <vt:lpstr>Export trade transactions, appropriate safeguards</vt:lpstr>
      <vt:lpstr>Payment of royalty, fees for technical knowledge or technical assistance and franchise fees to foreign persons or institutes FE Circular Letter No. 07 Date: April 11, 2021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mdshafiul</dc:creator>
  <cp:lastModifiedBy>LENOVO</cp:lastModifiedBy>
  <cp:revision>595</cp:revision>
  <dcterms:created xsi:type="dcterms:W3CDTF">2012-04-18T05:59:02Z</dcterms:created>
  <dcterms:modified xsi:type="dcterms:W3CDTF">2023-11-27T14:47:37Z</dcterms:modified>
</cp:coreProperties>
</file>