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11.xml" ContentType="application/vnd.ms-office.drawingml.diagramDrawing+xml"/>
  <Override PartName="/ppt/diagrams/drawing22.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9.xml" ContentType="application/vnd.ms-office.drawingml.diagramDrawing+xml"/>
  <Override PartName="/ppt/diagrams/drawing23.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13.xml" ContentType="application/vnd.ms-office.drawingml.diagramDrawing+xml"/>
  <Override PartName="/ppt/diagrams/layout23.xml" ContentType="application/vnd.openxmlformats-officedocument.drawingml.diagramLayout+xml"/>
  <Override PartName="/ppt/diagrams/drawing20.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8"/>
  </p:notesMasterIdLst>
  <p:sldIdLst>
    <p:sldId id="256" r:id="rId2"/>
    <p:sldId id="263" r:id="rId3"/>
    <p:sldId id="264" r:id="rId4"/>
    <p:sldId id="359" r:id="rId5"/>
    <p:sldId id="360" r:id="rId6"/>
    <p:sldId id="361" r:id="rId7"/>
    <p:sldId id="265" r:id="rId8"/>
    <p:sldId id="352" r:id="rId9"/>
    <p:sldId id="266" r:id="rId10"/>
    <p:sldId id="354" r:id="rId11"/>
    <p:sldId id="355" r:id="rId12"/>
    <p:sldId id="315" r:id="rId13"/>
    <p:sldId id="268" r:id="rId14"/>
    <p:sldId id="370" r:id="rId15"/>
    <p:sldId id="317" r:id="rId16"/>
    <p:sldId id="356" r:id="rId17"/>
    <p:sldId id="357" r:id="rId18"/>
    <p:sldId id="358" r:id="rId19"/>
    <p:sldId id="371" r:id="rId20"/>
    <p:sldId id="372" r:id="rId21"/>
    <p:sldId id="287" r:id="rId22"/>
    <p:sldId id="373" r:id="rId23"/>
    <p:sldId id="374" r:id="rId24"/>
    <p:sldId id="375" r:id="rId25"/>
    <p:sldId id="350" r:id="rId26"/>
    <p:sldId id="319" r:id="rId27"/>
    <p:sldId id="316" r:id="rId28"/>
    <p:sldId id="270" r:id="rId29"/>
    <p:sldId id="271" r:id="rId30"/>
    <p:sldId id="272" r:id="rId31"/>
    <p:sldId id="273" r:id="rId32"/>
    <p:sldId id="274" r:id="rId33"/>
    <p:sldId id="318" r:id="rId34"/>
    <p:sldId id="320" r:id="rId35"/>
    <p:sldId id="321" r:id="rId36"/>
    <p:sldId id="323" r:id="rId37"/>
    <p:sldId id="322" r:id="rId38"/>
    <p:sldId id="277" r:id="rId39"/>
    <p:sldId id="278" r:id="rId40"/>
    <p:sldId id="324" r:id="rId41"/>
    <p:sldId id="325" r:id="rId42"/>
    <p:sldId id="326" r:id="rId43"/>
    <p:sldId id="281" r:id="rId44"/>
    <p:sldId id="327" r:id="rId45"/>
    <p:sldId id="328" r:id="rId46"/>
    <p:sldId id="283" r:id="rId47"/>
    <p:sldId id="329" r:id="rId48"/>
    <p:sldId id="285" r:id="rId49"/>
    <p:sldId id="286" r:id="rId50"/>
    <p:sldId id="376" r:id="rId51"/>
    <p:sldId id="330" r:id="rId52"/>
    <p:sldId id="378" r:id="rId53"/>
    <p:sldId id="288" r:id="rId54"/>
    <p:sldId id="331" r:id="rId55"/>
    <p:sldId id="290" r:id="rId56"/>
    <p:sldId id="291" r:id="rId57"/>
    <p:sldId id="332" r:id="rId58"/>
    <p:sldId id="333" r:id="rId59"/>
    <p:sldId id="334" r:id="rId60"/>
    <p:sldId id="335" r:id="rId61"/>
    <p:sldId id="336" r:id="rId62"/>
    <p:sldId id="337" r:id="rId63"/>
    <p:sldId id="292" r:id="rId64"/>
    <p:sldId id="338" r:id="rId65"/>
    <p:sldId id="339" r:id="rId66"/>
    <p:sldId id="340" r:id="rId67"/>
    <p:sldId id="362" r:id="rId68"/>
    <p:sldId id="363" r:id="rId69"/>
    <p:sldId id="341" r:id="rId70"/>
    <p:sldId id="342" r:id="rId71"/>
    <p:sldId id="343" r:id="rId72"/>
    <p:sldId id="369" r:id="rId73"/>
    <p:sldId id="299" r:id="rId74"/>
    <p:sldId id="344" r:id="rId75"/>
    <p:sldId id="345" r:id="rId76"/>
    <p:sldId id="346" r:id="rId77"/>
    <p:sldId id="347" r:id="rId78"/>
    <p:sldId id="348" r:id="rId79"/>
    <p:sldId id="305" r:id="rId80"/>
    <p:sldId id="306" r:id="rId81"/>
    <p:sldId id="307" r:id="rId82"/>
    <p:sldId id="308" r:id="rId83"/>
    <p:sldId id="351" r:id="rId84"/>
    <p:sldId id="311" r:id="rId85"/>
    <p:sldId id="312" r:id="rId86"/>
    <p:sldId id="377" r:id="rId87"/>
    <p:sldId id="313" r:id="rId88"/>
    <p:sldId id="364" r:id="rId89"/>
    <p:sldId id="366" r:id="rId90"/>
    <p:sldId id="367" r:id="rId91"/>
    <p:sldId id="379" r:id="rId92"/>
    <p:sldId id="380" r:id="rId93"/>
    <p:sldId id="381" r:id="rId94"/>
    <p:sldId id="382" r:id="rId95"/>
    <p:sldId id="383" r:id="rId96"/>
    <p:sldId id="349"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FF2549"/>
    <a:srgbClr val="C33A1F"/>
    <a:srgbClr val="9EFF29"/>
    <a:srgbClr val="FF856D"/>
    <a:srgbClr val="D6370C"/>
    <a:srgbClr val="007033"/>
    <a:srgbClr val="003635"/>
    <a:srgbClr val="1D3A00"/>
    <a:srgbClr val="00585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471" autoAdjust="0"/>
  </p:normalViewPr>
  <p:slideViewPr>
    <p:cSldViewPr snapToGrid="0">
      <p:cViewPr varScale="1">
        <p:scale>
          <a:sx n="86" d="100"/>
          <a:sy n="86" d="100"/>
        </p:scale>
        <p:origin x="-822" y="-8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967C4-27DD-41DA-B942-85116BA42BF5}" type="doc">
      <dgm:prSet loTypeId="urn:microsoft.com/office/officeart/2005/8/layout/arrow2" loCatId="process" qsTypeId="urn:microsoft.com/office/officeart/2005/8/quickstyle/3d3" qsCatId="3D" csTypeId="urn:microsoft.com/office/officeart/2005/8/colors/colorful1#1" csCatId="colorful" phldr="1"/>
      <dgm:spPr/>
      <dgm:t>
        <a:bodyPr/>
        <a:lstStyle/>
        <a:p>
          <a:endParaRPr lang="en-US"/>
        </a:p>
      </dgm:t>
    </dgm:pt>
    <dgm:pt modelId="{6A92E5DE-A6E9-4B64-BCAB-78CDFE396F7A}">
      <dgm:prSet phldrT="[Text]" custT="1"/>
      <dgm:spPr/>
      <dgm:t>
        <a:bodyPr/>
        <a:lstStyle/>
        <a:p>
          <a:r>
            <a:rPr lang="en-US" altLang="en-US" sz="2000" b="1" dirty="0">
              <a:latin typeface="Rockwell" panose="02060603020205020403" pitchFamily="18" charset="0"/>
            </a:rPr>
            <a:t>Date of Commencement :</a:t>
          </a:r>
          <a:endParaRPr lang="en-US" sz="2000" dirty="0">
            <a:latin typeface="Rockwell" panose="02060603020205020403" pitchFamily="18" charset="0"/>
          </a:endParaRPr>
        </a:p>
      </dgm:t>
    </dgm:pt>
    <dgm:pt modelId="{09C1688F-31C9-4E91-9AED-4EDA958BF516}" type="parTrans" cxnId="{805E7755-43C3-4A3F-8EE9-1A0C3F949293}">
      <dgm:prSet/>
      <dgm:spPr/>
      <dgm:t>
        <a:bodyPr/>
        <a:lstStyle/>
        <a:p>
          <a:endParaRPr lang="en-US"/>
        </a:p>
      </dgm:t>
    </dgm:pt>
    <dgm:pt modelId="{7811DBF5-607F-483E-8B31-2E92666F3277}" type="sibTrans" cxnId="{805E7755-43C3-4A3F-8EE9-1A0C3F949293}">
      <dgm:prSet/>
      <dgm:spPr/>
      <dgm:t>
        <a:bodyPr/>
        <a:lstStyle/>
        <a:p>
          <a:endParaRPr lang="en-US"/>
        </a:p>
      </dgm:t>
    </dgm:pt>
    <dgm:pt modelId="{8B08EE24-2D1C-4832-89D3-DAAB7C2D9BE0}">
      <dgm:prSet phldrT="[Text]" custT="1"/>
      <dgm:spPr/>
      <dgm:t>
        <a:bodyPr anchor="ctr"/>
        <a:lstStyle/>
        <a:p>
          <a:pPr algn="ctr"/>
          <a:r>
            <a:rPr lang="en-US" altLang="en-US" sz="2400" b="1">
              <a:latin typeface="Rockwell" panose="02060603020205020403" pitchFamily="18" charset="0"/>
            </a:rPr>
            <a:t>9th December, 1881</a:t>
          </a:r>
          <a:endParaRPr lang="en-US" sz="2400" dirty="0">
            <a:latin typeface="Rockwell" panose="02060603020205020403" pitchFamily="18" charset="0"/>
          </a:endParaRPr>
        </a:p>
      </dgm:t>
    </dgm:pt>
    <dgm:pt modelId="{C24467DA-1818-4056-8468-B12CD88B6EBA}" type="parTrans" cxnId="{7512D148-133B-48DF-B3ED-47DDC31E8D33}">
      <dgm:prSet/>
      <dgm:spPr/>
      <dgm:t>
        <a:bodyPr/>
        <a:lstStyle/>
        <a:p>
          <a:endParaRPr lang="en-US"/>
        </a:p>
      </dgm:t>
    </dgm:pt>
    <dgm:pt modelId="{75C26A23-2728-4E25-8EF1-EE344A119EB8}" type="sibTrans" cxnId="{7512D148-133B-48DF-B3ED-47DDC31E8D33}">
      <dgm:prSet/>
      <dgm:spPr/>
      <dgm:t>
        <a:bodyPr/>
        <a:lstStyle/>
        <a:p>
          <a:endParaRPr lang="en-US"/>
        </a:p>
      </dgm:t>
    </dgm:pt>
    <dgm:pt modelId="{32C3A39C-AC49-42B2-897E-36DFDD309548}">
      <dgm:prSet phldrT="[Text]" custT="1"/>
      <dgm:spPr/>
      <dgm:t>
        <a:bodyPr/>
        <a:lstStyle/>
        <a:p>
          <a:endParaRPr lang="en-US" altLang="en-US" sz="1100" b="1">
            <a:latin typeface="Rockwell" panose="02060603020205020403" pitchFamily="18" charset="0"/>
          </a:endParaRPr>
        </a:p>
        <a:p>
          <a:r>
            <a:rPr lang="en-US" altLang="en-US" sz="2000" b="1">
              <a:latin typeface="Rockwell" panose="02060603020205020403" pitchFamily="18" charset="0"/>
            </a:rPr>
            <a:t>Date of Promulgation :</a:t>
          </a:r>
          <a:endParaRPr lang="en-US" sz="2000" dirty="0">
            <a:latin typeface="Rockwell" panose="02060603020205020403" pitchFamily="18" charset="0"/>
          </a:endParaRPr>
        </a:p>
      </dgm:t>
    </dgm:pt>
    <dgm:pt modelId="{1812C56C-0043-42FA-B5A8-59F82DFE8EFD}" type="parTrans" cxnId="{9B3D23CA-88B4-4DC5-94DF-E54919AC562D}">
      <dgm:prSet/>
      <dgm:spPr/>
      <dgm:t>
        <a:bodyPr/>
        <a:lstStyle/>
        <a:p>
          <a:endParaRPr lang="en-US"/>
        </a:p>
      </dgm:t>
    </dgm:pt>
    <dgm:pt modelId="{2DDECD6D-49DB-466F-9F8C-2DE56D40117B}" type="sibTrans" cxnId="{9B3D23CA-88B4-4DC5-94DF-E54919AC562D}">
      <dgm:prSet/>
      <dgm:spPr/>
      <dgm:t>
        <a:bodyPr/>
        <a:lstStyle/>
        <a:p>
          <a:endParaRPr lang="en-US"/>
        </a:p>
      </dgm:t>
    </dgm:pt>
    <dgm:pt modelId="{39548A3D-7EBB-4E3D-A3AF-48E4E0A3E9B5}">
      <dgm:prSet phldrT="[Text]" custT="1"/>
      <dgm:spPr/>
      <dgm:t>
        <a:bodyPr anchor="ctr"/>
        <a:lstStyle/>
        <a:p>
          <a:pPr algn="ctr"/>
          <a:r>
            <a:rPr lang="en-US" altLang="en-US" sz="2400" b="1">
              <a:latin typeface="Rockwell" panose="02060603020205020403" pitchFamily="18" charset="0"/>
            </a:rPr>
            <a:t>1st March, 1882</a:t>
          </a:r>
          <a:endParaRPr lang="en-US" sz="2400" dirty="0">
            <a:latin typeface="Rockwell" panose="02060603020205020403" pitchFamily="18" charset="0"/>
          </a:endParaRPr>
        </a:p>
      </dgm:t>
    </dgm:pt>
    <dgm:pt modelId="{9FB1C8D2-62FF-4014-99BD-B2C6DBAD4B2F}" type="parTrans" cxnId="{3B60A93F-660A-43F8-903B-B4179F62750D}">
      <dgm:prSet/>
      <dgm:spPr/>
      <dgm:t>
        <a:bodyPr/>
        <a:lstStyle/>
        <a:p>
          <a:endParaRPr lang="en-US"/>
        </a:p>
      </dgm:t>
    </dgm:pt>
    <dgm:pt modelId="{A943CA6A-B901-45F5-80DC-FCDE1142F8B7}" type="sibTrans" cxnId="{3B60A93F-660A-43F8-903B-B4179F62750D}">
      <dgm:prSet/>
      <dgm:spPr/>
      <dgm:t>
        <a:bodyPr/>
        <a:lstStyle/>
        <a:p>
          <a:endParaRPr lang="en-US"/>
        </a:p>
      </dgm:t>
    </dgm:pt>
    <dgm:pt modelId="{F463DBCC-F298-46E7-B188-59A71B774B62}" type="pres">
      <dgm:prSet presAssocID="{A40967C4-27DD-41DA-B942-85116BA42BF5}" presName="arrowDiagram" presStyleCnt="0">
        <dgm:presLayoutVars>
          <dgm:chMax val="5"/>
          <dgm:dir/>
          <dgm:resizeHandles val="exact"/>
        </dgm:presLayoutVars>
      </dgm:prSet>
      <dgm:spPr/>
      <dgm:t>
        <a:bodyPr/>
        <a:lstStyle/>
        <a:p>
          <a:endParaRPr lang="en-US"/>
        </a:p>
      </dgm:t>
    </dgm:pt>
    <dgm:pt modelId="{77BC89C4-D26A-40C8-A3B4-C7C2AA78D2A3}" type="pres">
      <dgm:prSet presAssocID="{A40967C4-27DD-41DA-B942-85116BA42BF5}" presName="arrow" presStyleLbl="bgShp" presStyleIdx="0" presStyleCnt="1"/>
      <dgm:spPr/>
    </dgm:pt>
    <dgm:pt modelId="{46DA07C9-033A-4679-B7DD-955246344E3C}" type="pres">
      <dgm:prSet presAssocID="{A40967C4-27DD-41DA-B942-85116BA42BF5}" presName="arrowDiagram2" presStyleCnt="0"/>
      <dgm:spPr/>
    </dgm:pt>
    <dgm:pt modelId="{930491E1-2EF8-400A-9F52-1754B0DADA2E}" type="pres">
      <dgm:prSet presAssocID="{6A92E5DE-A6E9-4B64-BCAB-78CDFE396F7A}" presName="bullet2a" presStyleLbl="node1" presStyleIdx="0" presStyleCnt="2"/>
      <dgm:spPr/>
    </dgm:pt>
    <dgm:pt modelId="{0D8158CE-1F85-4344-A9E8-68CD201A9903}" type="pres">
      <dgm:prSet presAssocID="{6A92E5DE-A6E9-4B64-BCAB-78CDFE396F7A}" presName="textBox2a" presStyleLbl="revTx" presStyleIdx="0" presStyleCnt="2" custScaleX="383401" custLinFactNeighborX="-92749" custLinFactNeighborY="896">
        <dgm:presLayoutVars>
          <dgm:bulletEnabled val="1"/>
        </dgm:presLayoutVars>
      </dgm:prSet>
      <dgm:spPr/>
      <dgm:t>
        <a:bodyPr/>
        <a:lstStyle/>
        <a:p>
          <a:endParaRPr lang="en-US"/>
        </a:p>
      </dgm:t>
    </dgm:pt>
    <dgm:pt modelId="{DD279287-FA58-4129-95E0-7E61D08A3A53}" type="pres">
      <dgm:prSet presAssocID="{32C3A39C-AC49-42B2-897E-36DFDD309548}" presName="bullet2b" presStyleLbl="node1" presStyleIdx="1" presStyleCnt="2"/>
      <dgm:spPr/>
    </dgm:pt>
    <dgm:pt modelId="{FE00CF06-8175-4E43-9B91-AE5F70D290E2}" type="pres">
      <dgm:prSet presAssocID="{32C3A39C-AC49-42B2-897E-36DFDD309548}" presName="textBox2b" presStyleLbl="revTx" presStyleIdx="1" presStyleCnt="2" custScaleX="342712" custLinFactNeighborX="67265" custLinFactNeighborY="-5782">
        <dgm:presLayoutVars>
          <dgm:bulletEnabled val="1"/>
        </dgm:presLayoutVars>
      </dgm:prSet>
      <dgm:spPr/>
      <dgm:t>
        <a:bodyPr/>
        <a:lstStyle/>
        <a:p>
          <a:endParaRPr lang="en-US"/>
        </a:p>
      </dgm:t>
    </dgm:pt>
  </dgm:ptLst>
  <dgm:cxnLst>
    <dgm:cxn modelId="{9B3D23CA-88B4-4DC5-94DF-E54919AC562D}" srcId="{A40967C4-27DD-41DA-B942-85116BA42BF5}" destId="{32C3A39C-AC49-42B2-897E-36DFDD309548}" srcOrd="1" destOrd="0" parTransId="{1812C56C-0043-42FA-B5A8-59F82DFE8EFD}" sibTransId="{2DDECD6D-49DB-466F-9F8C-2DE56D40117B}"/>
    <dgm:cxn modelId="{805E7755-43C3-4A3F-8EE9-1A0C3F949293}" srcId="{A40967C4-27DD-41DA-B942-85116BA42BF5}" destId="{6A92E5DE-A6E9-4B64-BCAB-78CDFE396F7A}" srcOrd="0" destOrd="0" parTransId="{09C1688F-31C9-4E91-9AED-4EDA958BF516}" sibTransId="{7811DBF5-607F-483E-8B31-2E92666F3277}"/>
    <dgm:cxn modelId="{6CECEEA5-B4BC-4072-B177-4CB163BC858B}" type="presOf" srcId="{39548A3D-7EBB-4E3D-A3AF-48E4E0A3E9B5}" destId="{FE00CF06-8175-4E43-9B91-AE5F70D290E2}" srcOrd="0" destOrd="1" presId="urn:microsoft.com/office/officeart/2005/8/layout/arrow2"/>
    <dgm:cxn modelId="{57DE69F8-C7CF-4C0D-8898-48687E08E97C}" type="presOf" srcId="{A40967C4-27DD-41DA-B942-85116BA42BF5}" destId="{F463DBCC-F298-46E7-B188-59A71B774B62}" srcOrd="0" destOrd="0" presId="urn:microsoft.com/office/officeart/2005/8/layout/arrow2"/>
    <dgm:cxn modelId="{3B60A93F-660A-43F8-903B-B4179F62750D}" srcId="{32C3A39C-AC49-42B2-897E-36DFDD309548}" destId="{39548A3D-7EBB-4E3D-A3AF-48E4E0A3E9B5}" srcOrd="0" destOrd="0" parTransId="{9FB1C8D2-62FF-4014-99BD-B2C6DBAD4B2F}" sibTransId="{A943CA6A-B901-45F5-80DC-FCDE1142F8B7}"/>
    <dgm:cxn modelId="{6A463F3B-A2B4-454E-B547-4F6C988C2FA7}" type="presOf" srcId="{8B08EE24-2D1C-4832-89D3-DAAB7C2D9BE0}" destId="{0D8158CE-1F85-4344-A9E8-68CD201A9903}" srcOrd="0" destOrd="1" presId="urn:microsoft.com/office/officeart/2005/8/layout/arrow2"/>
    <dgm:cxn modelId="{7512D148-133B-48DF-B3ED-47DDC31E8D33}" srcId="{6A92E5DE-A6E9-4B64-BCAB-78CDFE396F7A}" destId="{8B08EE24-2D1C-4832-89D3-DAAB7C2D9BE0}" srcOrd="0" destOrd="0" parTransId="{C24467DA-1818-4056-8468-B12CD88B6EBA}" sibTransId="{75C26A23-2728-4E25-8EF1-EE344A119EB8}"/>
    <dgm:cxn modelId="{D0F4917A-A043-4E0F-A0BA-01B068550BEF}" type="presOf" srcId="{6A92E5DE-A6E9-4B64-BCAB-78CDFE396F7A}" destId="{0D8158CE-1F85-4344-A9E8-68CD201A9903}" srcOrd="0" destOrd="0" presId="urn:microsoft.com/office/officeart/2005/8/layout/arrow2"/>
    <dgm:cxn modelId="{CAA87DE0-2D45-44FC-ABEB-65A8AD20C057}" type="presOf" srcId="{32C3A39C-AC49-42B2-897E-36DFDD309548}" destId="{FE00CF06-8175-4E43-9B91-AE5F70D290E2}" srcOrd="0" destOrd="0" presId="urn:microsoft.com/office/officeart/2005/8/layout/arrow2"/>
    <dgm:cxn modelId="{4BF40CF9-A319-47A0-B649-8D1BCCAA99EA}" type="presParOf" srcId="{F463DBCC-F298-46E7-B188-59A71B774B62}" destId="{77BC89C4-D26A-40C8-A3B4-C7C2AA78D2A3}" srcOrd="0" destOrd="0" presId="urn:microsoft.com/office/officeart/2005/8/layout/arrow2"/>
    <dgm:cxn modelId="{D50A0751-6518-4C3A-9532-B433BED5D3E1}" type="presParOf" srcId="{F463DBCC-F298-46E7-B188-59A71B774B62}" destId="{46DA07C9-033A-4679-B7DD-955246344E3C}" srcOrd="1" destOrd="0" presId="urn:microsoft.com/office/officeart/2005/8/layout/arrow2"/>
    <dgm:cxn modelId="{E038C00F-D49A-41C5-89F4-724F343BCDCB}" type="presParOf" srcId="{46DA07C9-033A-4679-B7DD-955246344E3C}" destId="{930491E1-2EF8-400A-9F52-1754B0DADA2E}" srcOrd="0" destOrd="0" presId="urn:microsoft.com/office/officeart/2005/8/layout/arrow2"/>
    <dgm:cxn modelId="{F2ADC2AE-CD07-452E-B0EF-DFB49B0A196C}" type="presParOf" srcId="{46DA07C9-033A-4679-B7DD-955246344E3C}" destId="{0D8158CE-1F85-4344-A9E8-68CD201A9903}" srcOrd="1" destOrd="0" presId="urn:microsoft.com/office/officeart/2005/8/layout/arrow2"/>
    <dgm:cxn modelId="{EF39357C-DEAF-4EEF-8E0C-A210CCEBFD5E}" type="presParOf" srcId="{46DA07C9-033A-4679-B7DD-955246344E3C}" destId="{DD279287-FA58-4129-95E0-7E61D08A3A53}" srcOrd="2" destOrd="0" presId="urn:microsoft.com/office/officeart/2005/8/layout/arrow2"/>
    <dgm:cxn modelId="{45333E72-35DF-4C20-AB13-EB1091D5C0B3}" type="presParOf" srcId="{46DA07C9-033A-4679-B7DD-955246344E3C}" destId="{FE00CF06-8175-4E43-9B91-AE5F70D290E2}" srcOrd="3"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FA3BB7-F90E-4624-9692-85009CF35D20}" type="doc">
      <dgm:prSet loTypeId="urn:microsoft.com/office/officeart/2005/8/layout/venn1" loCatId="relationship" qsTypeId="urn:microsoft.com/office/officeart/2005/8/quickstyle/3d1" qsCatId="3D" csTypeId="urn:microsoft.com/office/officeart/2005/8/colors/colorful5" csCatId="colorful" phldr="1"/>
      <dgm:spPr/>
      <dgm:t>
        <a:bodyPr/>
        <a:lstStyle/>
        <a:p>
          <a:endParaRPr lang="en-US"/>
        </a:p>
      </dgm:t>
    </dgm:pt>
    <dgm:pt modelId="{3CFE2DD8-FDB9-4EC1-9E67-A3707646E4FF}">
      <dgm:prSet/>
      <dgm:spPr/>
      <dgm:t>
        <a:bodyPr/>
        <a:lstStyle/>
        <a:p>
          <a:pPr rtl="0"/>
          <a:endParaRPr lang="en-US" dirty="0"/>
        </a:p>
      </dgm:t>
    </dgm:pt>
    <dgm:pt modelId="{C22B77A9-F95E-4481-9A86-1055681D0941}" type="parTrans" cxnId="{74293712-68FC-46E9-A368-0990CF24D424}">
      <dgm:prSet/>
      <dgm:spPr/>
      <dgm:t>
        <a:bodyPr/>
        <a:lstStyle/>
        <a:p>
          <a:endParaRPr lang="en-US"/>
        </a:p>
      </dgm:t>
    </dgm:pt>
    <dgm:pt modelId="{C46A50E4-42A1-41E1-9EF7-8D32A5891471}" type="sibTrans" cxnId="{74293712-68FC-46E9-A368-0990CF24D424}">
      <dgm:prSet/>
      <dgm:spPr/>
      <dgm:t>
        <a:bodyPr/>
        <a:lstStyle/>
        <a:p>
          <a:endParaRPr lang="en-US"/>
        </a:p>
      </dgm:t>
    </dgm:pt>
    <dgm:pt modelId="{D0198DF2-F231-4136-9EA5-F95B775314FE}" type="pres">
      <dgm:prSet presAssocID="{45FA3BB7-F90E-4624-9692-85009CF35D20}" presName="compositeShape" presStyleCnt="0">
        <dgm:presLayoutVars>
          <dgm:chMax val="7"/>
          <dgm:dir/>
          <dgm:resizeHandles val="exact"/>
        </dgm:presLayoutVars>
      </dgm:prSet>
      <dgm:spPr/>
      <dgm:t>
        <a:bodyPr/>
        <a:lstStyle/>
        <a:p>
          <a:endParaRPr lang="en-US"/>
        </a:p>
      </dgm:t>
    </dgm:pt>
    <dgm:pt modelId="{FDECBB92-0F47-48EE-BD15-1452E6F01516}" type="pres">
      <dgm:prSet presAssocID="{3CFE2DD8-FDB9-4EC1-9E67-A3707646E4FF}" presName="circ1TxSh" presStyleLbl="vennNode1" presStyleIdx="0" presStyleCnt="1"/>
      <dgm:spPr/>
      <dgm:t>
        <a:bodyPr/>
        <a:lstStyle/>
        <a:p>
          <a:endParaRPr lang="en-US"/>
        </a:p>
      </dgm:t>
    </dgm:pt>
  </dgm:ptLst>
  <dgm:cxnLst>
    <dgm:cxn modelId="{EFA622A8-7159-45BF-B780-5D4CFEDB2FE7}" type="presOf" srcId="{3CFE2DD8-FDB9-4EC1-9E67-A3707646E4FF}" destId="{FDECBB92-0F47-48EE-BD15-1452E6F01516}" srcOrd="0" destOrd="0" presId="urn:microsoft.com/office/officeart/2005/8/layout/venn1"/>
    <dgm:cxn modelId="{FE567ACE-1BE4-4D69-88DA-72EA5B70EA35}" type="presOf" srcId="{45FA3BB7-F90E-4624-9692-85009CF35D20}" destId="{D0198DF2-F231-4136-9EA5-F95B775314FE}" srcOrd="0" destOrd="0" presId="urn:microsoft.com/office/officeart/2005/8/layout/venn1"/>
    <dgm:cxn modelId="{74293712-68FC-46E9-A368-0990CF24D424}" srcId="{45FA3BB7-F90E-4624-9692-85009CF35D20}" destId="{3CFE2DD8-FDB9-4EC1-9E67-A3707646E4FF}" srcOrd="0" destOrd="0" parTransId="{C22B77A9-F95E-4481-9A86-1055681D0941}" sibTransId="{C46A50E4-42A1-41E1-9EF7-8D32A5891471}"/>
    <dgm:cxn modelId="{B3AAEC04-BE56-4365-8D76-CD84E551E511}" type="presParOf" srcId="{D0198DF2-F231-4136-9EA5-F95B775314FE}" destId="{FDECBB92-0F47-48EE-BD15-1452E6F01516}" srcOrd="0" destOrd="0" presId="urn:microsoft.com/office/officeart/2005/8/layout/ven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EA6D05-1561-4BAB-A2F7-6B32176D66F5}"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BADD90A3-4A12-46F4-85D8-93CA99F19440}">
      <dgm:prSet/>
      <dgm:spPr/>
      <dgm:t>
        <a:bodyPr/>
        <a:lstStyle/>
        <a:p>
          <a:pPr rtl="0"/>
          <a:r>
            <a:rPr lang="en-US" b="1" dirty="0"/>
            <a:t>Section- 130</a:t>
          </a:r>
          <a:endParaRPr lang="en-US" dirty="0"/>
        </a:p>
      </dgm:t>
    </dgm:pt>
    <dgm:pt modelId="{CB4121B5-C042-4F83-B6FF-9C06721F608D}" type="parTrans" cxnId="{27A0EDB2-8BA5-47EB-A5E0-7197C4FA94CC}">
      <dgm:prSet/>
      <dgm:spPr/>
      <dgm:t>
        <a:bodyPr/>
        <a:lstStyle/>
        <a:p>
          <a:endParaRPr lang="en-US"/>
        </a:p>
      </dgm:t>
    </dgm:pt>
    <dgm:pt modelId="{0E8F2516-62C5-4E50-B91F-AAA3D7229262}" type="sibTrans" cxnId="{27A0EDB2-8BA5-47EB-A5E0-7197C4FA94CC}">
      <dgm:prSet/>
      <dgm:spPr/>
      <dgm:t>
        <a:bodyPr/>
        <a:lstStyle/>
        <a:p>
          <a:endParaRPr lang="en-US"/>
        </a:p>
      </dgm:t>
    </dgm:pt>
    <dgm:pt modelId="{A37F1911-676C-4C99-9C6F-05A8D1C6D91A}" type="pres">
      <dgm:prSet presAssocID="{E6EA6D05-1561-4BAB-A2F7-6B32176D66F5}" presName="linear" presStyleCnt="0">
        <dgm:presLayoutVars>
          <dgm:animLvl val="lvl"/>
          <dgm:resizeHandles val="exact"/>
        </dgm:presLayoutVars>
      </dgm:prSet>
      <dgm:spPr/>
      <dgm:t>
        <a:bodyPr/>
        <a:lstStyle/>
        <a:p>
          <a:endParaRPr lang="en-US"/>
        </a:p>
      </dgm:t>
    </dgm:pt>
    <dgm:pt modelId="{6F63E964-C6BF-4150-9830-ED7CD6322D21}" type="pres">
      <dgm:prSet presAssocID="{BADD90A3-4A12-46F4-85D8-93CA99F19440}" presName="parentText" presStyleLbl="node1" presStyleIdx="0" presStyleCnt="1">
        <dgm:presLayoutVars>
          <dgm:chMax val="0"/>
          <dgm:bulletEnabled val="1"/>
        </dgm:presLayoutVars>
      </dgm:prSet>
      <dgm:spPr/>
      <dgm:t>
        <a:bodyPr/>
        <a:lstStyle/>
        <a:p>
          <a:endParaRPr lang="en-US"/>
        </a:p>
      </dgm:t>
    </dgm:pt>
  </dgm:ptLst>
  <dgm:cxnLst>
    <dgm:cxn modelId="{27A0EDB2-8BA5-47EB-A5E0-7197C4FA94CC}" srcId="{E6EA6D05-1561-4BAB-A2F7-6B32176D66F5}" destId="{BADD90A3-4A12-46F4-85D8-93CA99F19440}" srcOrd="0" destOrd="0" parTransId="{CB4121B5-C042-4F83-B6FF-9C06721F608D}" sibTransId="{0E8F2516-62C5-4E50-B91F-AAA3D7229262}"/>
    <dgm:cxn modelId="{BE30C021-9CFE-4AD0-AC56-4803A4E32EC2}" type="presOf" srcId="{BADD90A3-4A12-46F4-85D8-93CA99F19440}" destId="{6F63E964-C6BF-4150-9830-ED7CD6322D21}" srcOrd="0" destOrd="0" presId="urn:microsoft.com/office/officeart/2005/8/layout/vList2"/>
    <dgm:cxn modelId="{9BF6DC66-2BE6-4BDA-97A8-ED97AF363DCE}" type="presOf" srcId="{E6EA6D05-1561-4BAB-A2F7-6B32176D66F5}" destId="{A37F1911-676C-4C99-9C6F-05A8D1C6D91A}" srcOrd="0" destOrd="0" presId="urn:microsoft.com/office/officeart/2005/8/layout/vList2"/>
    <dgm:cxn modelId="{D100C89D-AC3D-4E39-905B-50BF8F8A9720}" type="presParOf" srcId="{A37F1911-676C-4C99-9C6F-05A8D1C6D91A}" destId="{6F63E964-C6BF-4150-9830-ED7CD6322D2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459F53-0302-4E12-991C-4278BB4B9044}" type="doc">
      <dgm:prSet loTypeId="urn:microsoft.com/office/officeart/2005/8/layout/hList7#6" loCatId="list" qsTypeId="urn:microsoft.com/office/officeart/2005/8/quickstyle/simple1" qsCatId="simple" csTypeId="urn:microsoft.com/office/officeart/2005/8/colors/accent0_3" csCatId="mainScheme"/>
      <dgm:spPr/>
      <dgm:t>
        <a:bodyPr/>
        <a:lstStyle/>
        <a:p>
          <a:endParaRPr lang="en-US"/>
        </a:p>
      </dgm:t>
    </dgm:pt>
    <dgm:pt modelId="{1E8BB901-637D-4FFE-B056-D5EF0D8D148A}">
      <dgm:prSet/>
      <dgm:spPr/>
      <dgm:t>
        <a:bodyPr/>
        <a:lstStyle/>
        <a:p>
          <a:pPr rtl="0"/>
          <a:r>
            <a:rPr lang="en-US" dirty="0"/>
            <a:t>“A person taking a </a:t>
          </a:r>
          <a:r>
            <a:rPr lang="en-US" dirty="0" err="1"/>
            <a:t>cheque</a:t>
          </a:r>
          <a:r>
            <a:rPr lang="en-US" dirty="0"/>
            <a:t> crossed generally or specially bearing in either case the words ‘not negotiable’ shall not have and shall not be capable of giving a better title to the </a:t>
          </a:r>
          <a:r>
            <a:rPr lang="en-US" dirty="0" err="1"/>
            <a:t>cheque</a:t>
          </a:r>
          <a:r>
            <a:rPr lang="en-US" dirty="0"/>
            <a:t> than that which the person from whom he/she took it had.” </a:t>
          </a:r>
        </a:p>
      </dgm:t>
    </dgm:pt>
    <dgm:pt modelId="{FF1FFD62-329A-4FEA-8136-3E6FAE439663}" type="parTrans" cxnId="{F88BAA1A-568C-4023-BBCA-28C42A14D4AD}">
      <dgm:prSet/>
      <dgm:spPr/>
      <dgm:t>
        <a:bodyPr/>
        <a:lstStyle/>
        <a:p>
          <a:endParaRPr lang="en-US"/>
        </a:p>
      </dgm:t>
    </dgm:pt>
    <dgm:pt modelId="{83E7B67D-8E12-4D1C-AC7E-D6564875FB1C}" type="sibTrans" cxnId="{F88BAA1A-568C-4023-BBCA-28C42A14D4AD}">
      <dgm:prSet/>
      <dgm:spPr/>
      <dgm:t>
        <a:bodyPr/>
        <a:lstStyle/>
        <a:p>
          <a:endParaRPr lang="en-US"/>
        </a:p>
      </dgm:t>
    </dgm:pt>
    <dgm:pt modelId="{307A9F45-2AB6-4415-9DDC-F2BB63DECDED}" type="pres">
      <dgm:prSet presAssocID="{D4459F53-0302-4E12-991C-4278BB4B9044}" presName="Name0" presStyleCnt="0">
        <dgm:presLayoutVars>
          <dgm:dir/>
          <dgm:resizeHandles val="exact"/>
        </dgm:presLayoutVars>
      </dgm:prSet>
      <dgm:spPr/>
      <dgm:t>
        <a:bodyPr/>
        <a:lstStyle/>
        <a:p>
          <a:endParaRPr lang="en-US"/>
        </a:p>
      </dgm:t>
    </dgm:pt>
    <dgm:pt modelId="{38321F29-48F4-43B3-A0F1-0F6B2A04BA36}" type="pres">
      <dgm:prSet presAssocID="{D4459F53-0302-4E12-991C-4278BB4B9044}" presName="fgShape" presStyleLbl="fgShp" presStyleIdx="0" presStyleCnt="1"/>
      <dgm:spPr/>
    </dgm:pt>
    <dgm:pt modelId="{E73F8AC2-E464-4094-B686-ED931A45CC70}" type="pres">
      <dgm:prSet presAssocID="{D4459F53-0302-4E12-991C-4278BB4B9044}" presName="linComp" presStyleCnt="0"/>
      <dgm:spPr/>
    </dgm:pt>
    <dgm:pt modelId="{71A17625-62C2-4941-BA2A-D30D4BE3A23A}" type="pres">
      <dgm:prSet presAssocID="{1E8BB901-637D-4FFE-B056-D5EF0D8D148A}" presName="compNode" presStyleCnt="0"/>
      <dgm:spPr/>
    </dgm:pt>
    <dgm:pt modelId="{802BBBD6-9554-4974-AB27-12603152DCA5}" type="pres">
      <dgm:prSet presAssocID="{1E8BB901-637D-4FFE-B056-D5EF0D8D148A}" presName="bkgdShape" presStyleLbl="node1" presStyleIdx="0" presStyleCnt="1"/>
      <dgm:spPr/>
      <dgm:t>
        <a:bodyPr/>
        <a:lstStyle/>
        <a:p>
          <a:endParaRPr lang="en-US"/>
        </a:p>
      </dgm:t>
    </dgm:pt>
    <dgm:pt modelId="{4E750E85-2FC3-4C24-A830-BE4017256A53}" type="pres">
      <dgm:prSet presAssocID="{1E8BB901-637D-4FFE-B056-D5EF0D8D148A}" presName="nodeTx" presStyleLbl="node1" presStyleIdx="0" presStyleCnt="1">
        <dgm:presLayoutVars>
          <dgm:bulletEnabled val="1"/>
        </dgm:presLayoutVars>
      </dgm:prSet>
      <dgm:spPr/>
      <dgm:t>
        <a:bodyPr/>
        <a:lstStyle/>
        <a:p>
          <a:endParaRPr lang="en-US"/>
        </a:p>
      </dgm:t>
    </dgm:pt>
    <dgm:pt modelId="{5EABB437-936E-449F-858B-CABA0AEB9DD6}" type="pres">
      <dgm:prSet presAssocID="{1E8BB901-637D-4FFE-B056-D5EF0D8D148A}" presName="invisiNode" presStyleLbl="node1" presStyleIdx="0" presStyleCnt="1"/>
      <dgm:spPr/>
    </dgm:pt>
    <dgm:pt modelId="{16C88390-58A0-4E3E-918C-B3367E65FED7}" type="pres">
      <dgm:prSet presAssocID="{1E8BB901-637D-4FFE-B056-D5EF0D8D148A}" presName="imagNode" presStyleLbl="fgImgPlace1" presStyleIdx="0" presStyleCnt="1"/>
      <dgm:spPr/>
    </dgm:pt>
  </dgm:ptLst>
  <dgm:cxnLst>
    <dgm:cxn modelId="{F537CA40-A6EF-497F-BC2A-4E109138E58E}" type="presOf" srcId="{D4459F53-0302-4E12-991C-4278BB4B9044}" destId="{307A9F45-2AB6-4415-9DDC-F2BB63DECDED}" srcOrd="0" destOrd="0" presId="urn:microsoft.com/office/officeart/2005/8/layout/hList7#6"/>
    <dgm:cxn modelId="{C0C8085C-C465-4506-B289-5DAA458B1816}" type="presOf" srcId="{1E8BB901-637D-4FFE-B056-D5EF0D8D148A}" destId="{802BBBD6-9554-4974-AB27-12603152DCA5}" srcOrd="0" destOrd="0" presId="urn:microsoft.com/office/officeart/2005/8/layout/hList7#6"/>
    <dgm:cxn modelId="{F88BAA1A-568C-4023-BBCA-28C42A14D4AD}" srcId="{D4459F53-0302-4E12-991C-4278BB4B9044}" destId="{1E8BB901-637D-4FFE-B056-D5EF0D8D148A}" srcOrd="0" destOrd="0" parTransId="{FF1FFD62-329A-4FEA-8136-3E6FAE439663}" sibTransId="{83E7B67D-8E12-4D1C-AC7E-D6564875FB1C}"/>
    <dgm:cxn modelId="{E87C416A-243B-4558-ABB5-E13712E2286C}" type="presOf" srcId="{1E8BB901-637D-4FFE-B056-D5EF0D8D148A}" destId="{4E750E85-2FC3-4C24-A830-BE4017256A53}" srcOrd="1" destOrd="0" presId="urn:microsoft.com/office/officeart/2005/8/layout/hList7#6"/>
    <dgm:cxn modelId="{04B69AD5-D7D1-4201-B35E-A852EEF826CC}" type="presParOf" srcId="{307A9F45-2AB6-4415-9DDC-F2BB63DECDED}" destId="{38321F29-48F4-43B3-A0F1-0F6B2A04BA36}" srcOrd="0" destOrd="0" presId="urn:microsoft.com/office/officeart/2005/8/layout/hList7#6"/>
    <dgm:cxn modelId="{24EEFCB5-6992-4A43-B1DD-401766D75F98}" type="presParOf" srcId="{307A9F45-2AB6-4415-9DDC-F2BB63DECDED}" destId="{E73F8AC2-E464-4094-B686-ED931A45CC70}" srcOrd="1" destOrd="0" presId="urn:microsoft.com/office/officeart/2005/8/layout/hList7#6"/>
    <dgm:cxn modelId="{B3F72490-0DD0-4853-A341-983F6A1A2D4A}" type="presParOf" srcId="{E73F8AC2-E464-4094-B686-ED931A45CC70}" destId="{71A17625-62C2-4941-BA2A-D30D4BE3A23A}" srcOrd="0" destOrd="0" presId="urn:microsoft.com/office/officeart/2005/8/layout/hList7#6"/>
    <dgm:cxn modelId="{C48DC157-83C1-40DC-9123-B235FADB0F3D}" type="presParOf" srcId="{71A17625-62C2-4941-BA2A-D30D4BE3A23A}" destId="{802BBBD6-9554-4974-AB27-12603152DCA5}" srcOrd="0" destOrd="0" presId="urn:microsoft.com/office/officeart/2005/8/layout/hList7#6"/>
    <dgm:cxn modelId="{970F027F-7B92-4867-BB9A-B688A1AF65BC}" type="presParOf" srcId="{71A17625-62C2-4941-BA2A-D30D4BE3A23A}" destId="{4E750E85-2FC3-4C24-A830-BE4017256A53}" srcOrd="1" destOrd="0" presId="urn:microsoft.com/office/officeart/2005/8/layout/hList7#6"/>
    <dgm:cxn modelId="{78A8E96E-1144-4D6F-819A-17F8F7842759}" type="presParOf" srcId="{71A17625-62C2-4941-BA2A-D30D4BE3A23A}" destId="{5EABB437-936E-449F-858B-CABA0AEB9DD6}" srcOrd="2" destOrd="0" presId="urn:microsoft.com/office/officeart/2005/8/layout/hList7#6"/>
    <dgm:cxn modelId="{BC42E1E4-B16C-4B94-9027-6C3F4D5DC9F1}" type="presParOf" srcId="{71A17625-62C2-4941-BA2A-D30D4BE3A23A}" destId="{16C88390-58A0-4E3E-918C-B3367E65FED7}" srcOrd="3" destOrd="0" presId="urn:microsoft.com/office/officeart/2005/8/layout/hList7#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B28D09-4CCC-4D3B-849C-93994DFAB6D5}" type="doc">
      <dgm:prSet loTypeId="urn:microsoft.com/office/officeart/2005/8/layout/pyramid2" loCatId="pyramid" qsTypeId="urn:microsoft.com/office/officeart/2005/8/quickstyle/3d2#2" qsCatId="3D" csTypeId="urn:microsoft.com/office/officeart/2005/8/colors/accent1_2" csCatId="accent1"/>
      <dgm:spPr/>
      <dgm:t>
        <a:bodyPr/>
        <a:lstStyle/>
        <a:p>
          <a:endParaRPr lang="en-US"/>
        </a:p>
      </dgm:t>
    </dgm:pt>
    <dgm:pt modelId="{3298E287-93CD-456F-9E03-88E878F3AC13}">
      <dgm:prSet/>
      <dgm:spPr/>
      <dgm:t>
        <a:bodyPr/>
        <a:lstStyle/>
        <a:p>
          <a:pPr rtl="0"/>
          <a:r>
            <a:rPr lang="en-US" b="1" dirty="0" err="1"/>
            <a:t>Cheque</a:t>
          </a:r>
          <a:r>
            <a:rPr lang="en-US" b="1" dirty="0"/>
            <a:t> bearing “not negotiable”-</a:t>
          </a:r>
          <a:endParaRPr lang="en-US" dirty="0"/>
        </a:p>
      </dgm:t>
    </dgm:pt>
    <dgm:pt modelId="{33286C0D-665D-4D65-8F89-228EC15CEE85}" type="parTrans" cxnId="{A992E5F0-4976-4CA6-87FD-85F7DA306162}">
      <dgm:prSet/>
      <dgm:spPr/>
      <dgm:t>
        <a:bodyPr/>
        <a:lstStyle/>
        <a:p>
          <a:endParaRPr lang="en-US"/>
        </a:p>
      </dgm:t>
    </dgm:pt>
    <dgm:pt modelId="{6F15EF1F-A9C4-4156-85CC-04595DB541D7}" type="sibTrans" cxnId="{A992E5F0-4976-4CA6-87FD-85F7DA306162}">
      <dgm:prSet/>
      <dgm:spPr/>
      <dgm:t>
        <a:bodyPr/>
        <a:lstStyle/>
        <a:p>
          <a:endParaRPr lang="en-US"/>
        </a:p>
      </dgm:t>
    </dgm:pt>
    <dgm:pt modelId="{D72EF7B7-857F-4BE4-A166-7D2C4C13D247}" type="pres">
      <dgm:prSet presAssocID="{CBB28D09-4CCC-4D3B-849C-93994DFAB6D5}" presName="compositeShape" presStyleCnt="0">
        <dgm:presLayoutVars>
          <dgm:dir/>
          <dgm:resizeHandles/>
        </dgm:presLayoutVars>
      </dgm:prSet>
      <dgm:spPr/>
      <dgm:t>
        <a:bodyPr/>
        <a:lstStyle/>
        <a:p>
          <a:endParaRPr lang="en-US"/>
        </a:p>
      </dgm:t>
    </dgm:pt>
    <dgm:pt modelId="{62C2CBA6-4B67-4796-92C5-A150CD70A3D2}" type="pres">
      <dgm:prSet presAssocID="{CBB28D09-4CCC-4D3B-849C-93994DFAB6D5}" presName="pyramid" presStyleLbl="node1" presStyleIdx="0" presStyleCnt="1"/>
      <dgm:spPr/>
    </dgm:pt>
    <dgm:pt modelId="{D2EAA24C-86A3-4609-B188-A7B7E533173A}" type="pres">
      <dgm:prSet presAssocID="{CBB28D09-4CCC-4D3B-849C-93994DFAB6D5}" presName="theList" presStyleCnt="0"/>
      <dgm:spPr/>
    </dgm:pt>
    <dgm:pt modelId="{28BD3AD1-A6C5-4C15-AA55-B979BC507841}" type="pres">
      <dgm:prSet presAssocID="{3298E287-93CD-456F-9E03-88E878F3AC13}" presName="aNode" presStyleLbl="fgAcc1" presStyleIdx="0" presStyleCnt="1">
        <dgm:presLayoutVars>
          <dgm:bulletEnabled val="1"/>
        </dgm:presLayoutVars>
      </dgm:prSet>
      <dgm:spPr/>
      <dgm:t>
        <a:bodyPr/>
        <a:lstStyle/>
        <a:p>
          <a:endParaRPr lang="en-US"/>
        </a:p>
      </dgm:t>
    </dgm:pt>
    <dgm:pt modelId="{FE63A759-6115-40DE-8763-8FB563B6A036}" type="pres">
      <dgm:prSet presAssocID="{3298E287-93CD-456F-9E03-88E878F3AC13}" presName="aSpace" presStyleCnt="0"/>
      <dgm:spPr/>
    </dgm:pt>
  </dgm:ptLst>
  <dgm:cxnLst>
    <dgm:cxn modelId="{EAD88AEA-9945-48E3-A4E7-8A62394AB9A4}" type="presOf" srcId="{3298E287-93CD-456F-9E03-88E878F3AC13}" destId="{28BD3AD1-A6C5-4C15-AA55-B979BC507841}" srcOrd="0" destOrd="0" presId="urn:microsoft.com/office/officeart/2005/8/layout/pyramid2"/>
    <dgm:cxn modelId="{A992E5F0-4976-4CA6-87FD-85F7DA306162}" srcId="{CBB28D09-4CCC-4D3B-849C-93994DFAB6D5}" destId="{3298E287-93CD-456F-9E03-88E878F3AC13}" srcOrd="0" destOrd="0" parTransId="{33286C0D-665D-4D65-8F89-228EC15CEE85}" sibTransId="{6F15EF1F-A9C4-4156-85CC-04595DB541D7}"/>
    <dgm:cxn modelId="{D5849A47-BF6A-49A7-8DC5-17855BC4EE3A}" type="presOf" srcId="{CBB28D09-4CCC-4D3B-849C-93994DFAB6D5}" destId="{D72EF7B7-857F-4BE4-A166-7D2C4C13D247}" srcOrd="0" destOrd="0" presId="urn:microsoft.com/office/officeart/2005/8/layout/pyramid2"/>
    <dgm:cxn modelId="{F5C63CC7-842F-4C85-8718-2FB1EC8B82B0}" type="presParOf" srcId="{D72EF7B7-857F-4BE4-A166-7D2C4C13D247}" destId="{62C2CBA6-4B67-4796-92C5-A150CD70A3D2}" srcOrd="0" destOrd="0" presId="urn:microsoft.com/office/officeart/2005/8/layout/pyramid2"/>
    <dgm:cxn modelId="{E33E09E0-342A-4B02-95E6-3F8BE8CF1869}" type="presParOf" srcId="{D72EF7B7-857F-4BE4-A166-7D2C4C13D247}" destId="{D2EAA24C-86A3-4609-B188-A7B7E533173A}" srcOrd="1" destOrd="0" presId="urn:microsoft.com/office/officeart/2005/8/layout/pyramid2"/>
    <dgm:cxn modelId="{3E8B516D-9778-422D-8A58-7E6D1834C762}" type="presParOf" srcId="{D2EAA24C-86A3-4609-B188-A7B7E533173A}" destId="{28BD3AD1-A6C5-4C15-AA55-B979BC507841}" srcOrd="0" destOrd="0" presId="urn:microsoft.com/office/officeart/2005/8/layout/pyramid2"/>
    <dgm:cxn modelId="{D6CE9239-7EE7-4B85-9610-F237BE5953DB}" type="presParOf" srcId="{D2EAA24C-86A3-4609-B188-A7B7E533173A}" destId="{FE63A759-6115-40DE-8763-8FB563B6A036}" srcOrd="1" destOrd="0" presId="urn:microsoft.com/office/officeart/2005/8/layout/pyramid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CF3618-C142-4AC6-AA84-D2B55C1E97A9}" type="doc">
      <dgm:prSet loTypeId="urn:microsoft.com/office/officeart/2005/8/layout/target3" loCatId="relationship" qsTypeId="urn:microsoft.com/office/officeart/2005/8/quickstyle/3d1" qsCatId="3D" csTypeId="urn:microsoft.com/office/officeart/2005/8/colors/accent1_2" csCatId="accent1"/>
      <dgm:spPr/>
      <dgm:t>
        <a:bodyPr/>
        <a:lstStyle/>
        <a:p>
          <a:endParaRPr lang="en-US"/>
        </a:p>
      </dgm:t>
    </dgm:pt>
    <dgm:pt modelId="{D6FC5796-0446-4AE7-A8A5-D5C9AFC3967E}">
      <dgm:prSet/>
      <dgm:spPr/>
      <dgm:t>
        <a:bodyPr/>
        <a:lstStyle/>
        <a:p>
          <a:pPr rtl="0"/>
          <a:r>
            <a:rPr lang="en-US" b="1" u="sng" dirty="0"/>
            <a:t>Section- 131</a:t>
          </a:r>
          <a:r>
            <a:rPr lang="en-US" b="0" dirty="0"/>
            <a:t/>
          </a:r>
          <a:br>
            <a:rPr lang="en-US" b="0" dirty="0"/>
          </a:br>
          <a:endParaRPr lang="en-US" dirty="0"/>
        </a:p>
      </dgm:t>
    </dgm:pt>
    <dgm:pt modelId="{DB61AC2E-E817-4A0F-84DE-BA0558D3F3C7}" type="parTrans" cxnId="{B419F34B-2EF4-4B13-A2DA-64E3FE4A59CC}">
      <dgm:prSet/>
      <dgm:spPr/>
      <dgm:t>
        <a:bodyPr/>
        <a:lstStyle/>
        <a:p>
          <a:endParaRPr lang="en-US"/>
        </a:p>
      </dgm:t>
    </dgm:pt>
    <dgm:pt modelId="{304E8616-8531-440A-9FC9-5261CE32E71F}" type="sibTrans" cxnId="{B419F34B-2EF4-4B13-A2DA-64E3FE4A59CC}">
      <dgm:prSet/>
      <dgm:spPr/>
      <dgm:t>
        <a:bodyPr/>
        <a:lstStyle/>
        <a:p>
          <a:endParaRPr lang="en-US"/>
        </a:p>
      </dgm:t>
    </dgm:pt>
    <dgm:pt modelId="{2AE0D510-597C-482D-BD50-76DEF89B843F}" type="pres">
      <dgm:prSet presAssocID="{D5CF3618-C142-4AC6-AA84-D2B55C1E97A9}" presName="Name0" presStyleCnt="0">
        <dgm:presLayoutVars>
          <dgm:chMax val="7"/>
          <dgm:dir/>
          <dgm:animLvl val="lvl"/>
          <dgm:resizeHandles val="exact"/>
        </dgm:presLayoutVars>
      </dgm:prSet>
      <dgm:spPr/>
      <dgm:t>
        <a:bodyPr/>
        <a:lstStyle/>
        <a:p>
          <a:endParaRPr lang="en-US"/>
        </a:p>
      </dgm:t>
    </dgm:pt>
    <dgm:pt modelId="{D94D06E8-1783-42A9-BB13-C463C483DE7D}" type="pres">
      <dgm:prSet presAssocID="{D6FC5796-0446-4AE7-A8A5-D5C9AFC3967E}" presName="circle1" presStyleLbl="node1" presStyleIdx="0" presStyleCnt="1"/>
      <dgm:spPr/>
    </dgm:pt>
    <dgm:pt modelId="{011846DD-20A0-4D9B-938B-CE6464C27488}" type="pres">
      <dgm:prSet presAssocID="{D6FC5796-0446-4AE7-A8A5-D5C9AFC3967E}" presName="space" presStyleCnt="0"/>
      <dgm:spPr/>
    </dgm:pt>
    <dgm:pt modelId="{3ECBCCAC-97F6-4936-8C86-2C86C9382164}" type="pres">
      <dgm:prSet presAssocID="{D6FC5796-0446-4AE7-A8A5-D5C9AFC3967E}" presName="rect1" presStyleLbl="alignAcc1" presStyleIdx="0" presStyleCnt="1"/>
      <dgm:spPr/>
      <dgm:t>
        <a:bodyPr/>
        <a:lstStyle/>
        <a:p>
          <a:endParaRPr lang="en-US"/>
        </a:p>
      </dgm:t>
    </dgm:pt>
    <dgm:pt modelId="{A927D150-BB8B-4649-9AAE-AC8D2133E3E2}" type="pres">
      <dgm:prSet presAssocID="{D6FC5796-0446-4AE7-A8A5-D5C9AFC3967E}" presName="rect1ParTxNoCh" presStyleLbl="alignAcc1" presStyleIdx="0" presStyleCnt="1">
        <dgm:presLayoutVars>
          <dgm:chMax val="1"/>
          <dgm:bulletEnabled val="1"/>
        </dgm:presLayoutVars>
      </dgm:prSet>
      <dgm:spPr/>
      <dgm:t>
        <a:bodyPr/>
        <a:lstStyle/>
        <a:p>
          <a:endParaRPr lang="en-US"/>
        </a:p>
      </dgm:t>
    </dgm:pt>
  </dgm:ptLst>
  <dgm:cxnLst>
    <dgm:cxn modelId="{E3470A89-E267-49AD-894B-5AD04ED8EBF0}" type="presOf" srcId="{D6FC5796-0446-4AE7-A8A5-D5C9AFC3967E}" destId="{A927D150-BB8B-4649-9AAE-AC8D2133E3E2}" srcOrd="1" destOrd="0" presId="urn:microsoft.com/office/officeart/2005/8/layout/target3"/>
    <dgm:cxn modelId="{E3134D19-D610-4BCC-BEEF-E1F88A8552CF}" type="presOf" srcId="{D5CF3618-C142-4AC6-AA84-D2B55C1E97A9}" destId="{2AE0D510-597C-482D-BD50-76DEF89B843F}" srcOrd="0" destOrd="0" presId="urn:microsoft.com/office/officeart/2005/8/layout/target3"/>
    <dgm:cxn modelId="{B419F34B-2EF4-4B13-A2DA-64E3FE4A59CC}" srcId="{D5CF3618-C142-4AC6-AA84-D2B55C1E97A9}" destId="{D6FC5796-0446-4AE7-A8A5-D5C9AFC3967E}" srcOrd="0" destOrd="0" parTransId="{DB61AC2E-E817-4A0F-84DE-BA0558D3F3C7}" sibTransId="{304E8616-8531-440A-9FC9-5261CE32E71F}"/>
    <dgm:cxn modelId="{3E1AA04D-873F-473E-B4DA-C9C3BBB00CB5}" type="presOf" srcId="{D6FC5796-0446-4AE7-A8A5-D5C9AFC3967E}" destId="{3ECBCCAC-97F6-4936-8C86-2C86C9382164}" srcOrd="0" destOrd="0" presId="urn:microsoft.com/office/officeart/2005/8/layout/target3"/>
    <dgm:cxn modelId="{FCCA37C5-878C-46DA-84D2-EAF68E745882}" type="presParOf" srcId="{2AE0D510-597C-482D-BD50-76DEF89B843F}" destId="{D94D06E8-1783-42A9-BB13-C463C483DE7D}" srcOrd="0" destOrd="0" presId="urn:microsoft.com/office/officeart/2005/8/layout/target3"/>
    <dgm:cxn modelId="{B44380ED-D4ED-4B3E-AE81-F4E0C517C6E7}" type="presParOf" srcId="{2AE0D510-597C-482D-BD50-76DEF89B843F}" destId="{011846DD-20A0-4D9B-938B-CE6464C27488}" srcOrd="1" destOrd="0" presId="urn:microsoft.com/office/officeart/2005/8/layout/target3"/>
    <dgm:cxn modelId="{8049CBE7-A126-4350-8E03-6DE787BE2A16}" type="presParOf" srcId="{2AE0D510-597C-482D-BD50-76DEF89B843F}" destId="{3ECBCCAC-97F6-4936-8C86-2C86C9382164}" srcOrd="2" destOrd="0" presId="urn:microsoft.com/office/officeart/2005/8/layout/target3"/>
    <dgm:cxn modelId="{38CECC16-B0E5-4536-B1EE-30CCAE6F6A29}" type="presParOf" srcId="{2AE0D510-597C-482D-BD50-76DEF89B843F}" destId="{A927D150-BB8B-4649-9AAE-AC8D2133E3E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2D46B4F-D916-4579-A3B5-27A9A7C9AF2A}" type="doc">
      <dgm:prSet loTypeId="urn:microsoft.com/office/officeart/2005/8/layout/vList4#2" loCatId="picture" qsTypeId="urn:microsoft.com/office/officeart/2005/8/quickstyle/simple2" qsCatId="simple" csTypeId="urn:microsoft.com/office/officeart/2005/8/colors/colorful1#8" csCatId="colorful"/>
      <dgm:spPr/>
      <dgm:t>
        <a:bodyPr/>
        <a:lstStyle/>
        <a:p>
          <a:endParaRPr lang="en-US"/>
        </a:p>
      </dgm:t>
    </dgm:pt>
    <dgm:pt modelId="{7432C7A9-F2AC-4131-929F-4D5ED6FD98D7}">
      <dgm:prSet/>
      <dgm:spPr/>
      <dgm:t>
        <a:bodyPr/>
        <a:lstStyle/>
        <a:p>
          <a:pPr algn="just" rtl="0"/>
          <a:r>
            <a:rPr lang="en-US" dirty="0"/>
            <a:t>“Where a banker in good faith and without negligence receives payment for a customer of a </a:t>
          </a:r>
          <a:r>
            <a:rPr lang="en-US" dirty="0" err="1"/>
            <a:t>Cheque</a:t>
          </a:r>
          <a:r>
            <a:rPr lang="en-US" dirty="0"/>
            <a:t> crossed generally or specially to himself and the customer has no title or a defective title there to, the banker shall not incur any liability to the true owner of the </a:t>
          </a:r>
          <a:r>
            <a:rPr lang="en-US" dirty="0" err="1"/>
            <a:t>Cheque</a:t>
          </a:r>
          <a:r>
            <a:rPr lang="en-US" dirty="0"/>
            <a:t> by reason only of having received such payment.”</a:t>
          </a:r>
        </a:p>
      </dgm:t>
    </dgm:pt>
    <dgm:pt modelId="{F8E3F565-5DDC-44DD-B361-F42898BE435F}" type="parTrans" cxnId="{94563BAE-CFA8-436F-941F-7AFC34A04A16}">
      <dgm:prSet/>
      <dgm:spPr/>
      <dgm:t>
        <a:bodyPr/>
        <a:lstStyle/>
        <a:p>
          <a:endParaRPr lang="en-US"/>
        </a:p>
      </dgm:t>
    </dgm:pt>
    <dgm:pt modelId="{EA1A0782-F070-4FFB-A301-82A9AF0E0200}" type="sibTrans" cxnId="{94563BAE-CFA8-436F-941F-7AFC34A04A16}">
      <dgm:prSet/>
      <dgm:spPr/>
      <dgm:t>
        <a:bodyPr/>
        <a:lstStyle/>
        <a:p>
          <a:endParaRPr lang="en-US"/>
        </a:p>
      </dgm:t>
    </dgm:pt>
    <dgm:pt modelId="{7798E8BB-68AF-499C-A1AB-E15A1DCFA8C3}" type="pres">
      <dgm:prSet presAssocID="{72D46B4F-D916-4579-A3B5-27A9A7C9AF2A}" presName="linear" presStyleCnt="0">
        <dgm:presLayoutVars>
          <dgm:dir/>
          <dgm:resizeHandles val="exact"/>
        </dgm:presLayoutVars>
      </dgm:prSet>
      <dgm:spPr/>
      <dgm:t>
        <a:bodyPr/>
        <a:lstStyle/>
        <a:p>
          <a:endParaRPr lang="en-US"/>
        </a:p>
      </dgm:t>
    </dgm:pt>
    <dgm:pt modelId="{D81324DC-6128-4276-AA77-9539A9D30633}" type="pres">
      <dgm:prSet presAssocID="{7432C7A9-F2AC-4131-929F-4D5ED6FD98D7}" presName="comp" presStyleCnt="0"/>
      <dgm:spPr/>
    </dgm:pt>
    <dgm:pt modelId="{DBADE88E-5CAD-4E9E-AEE8-E5E1DF5E7ED1}" type="pres">
      <dgm:prSet presAssocID="{7432C7A9-F2AC-4131-929F-4D5ED6FD98D7}" presName="box" presStyleLbl="node1" presStyleIdx="0" presStyleCnt="1"/>
      <dgm:spPr/>
      <dgm:t>
        <a:bodyPr/>
        <a:lstStyle/>
        <a:p>
          <a:endParaRPr lang="en-US"/>
        </a:p>
      </dgm:t>
    </dgm:pt>
    <dgm:pt modelId="{FBC46B17-3FA0-4E97-8F03-A74C0C3F6496}" type="pres">
      <dgm:prSet presAssocID="{7432C7A9-F2AC-4131-929F-4D5ED6FD98D7}" presName="img" presStyleLbl="fgImgPlace1" presStyleIdx="0" presStyleCnt="1"/>
      <dgm:spPr/>
    </dgm:pt>
    <dgm:pt modelId="{2AA86BD2-F5DE-43B1-B9BD-0ECBCC139E81}" type="pres">
      <dgm:prSet presAssocID="{7432C7A9-F2AC-4131-929F-4D5ED6FD98D7}" presName="text" presStyleLbl="node1" presStyleIdx="0" presStyleCnt="1">
        <dgm:presLayoutVars>
          <dgm:bulletEnabled val="1"/>
        </dgm:presLayoutVars>
      </dgm:prSet>
      <dgm:spPr/>
      <dgm:t>
        <a:bodyPr/>
        <a:lstStyle/>
        <a:p>
          <a:endParaRPr lang="en-US"/>
        </a:p>
      </dgm:t>
    </dgm:pt>
  </dgm:ptLst>
  <dgm:cxnLst>
    <dgm:cxn modelId="{94563BAE-CFA8-436F-941F-7AFC34A04A16}" srcId="{72D46B4F-D916-4579-A3B5-27A9A7C9AF2A}" destId="{7432C7A9-F2AC-4131-929F-4D5ED6FD98D7}" srcOrd="0" destOrd="0" parTransId="{F8E3F565-5DDC-44DD-B361-F42898BE435F}" sibTransId="{EA1A0782-F070-4FFB-A301-82A9AF0E0200}"/>
    <dgm:cxn modelId="{AACCBEBF-8C5F-4B1F-B968-4CEA223FB7E3}" type="presOf" srcId="{7432C7A9-F2AC-4131-929F-4D5ED6FD98D7}" destId="{2AA86BD2-F5DE-43B1-B9BD-0ECBCC139E81}" srcOrd="1" destOrd="0" presId="urn:microsoft.com/office/officeart/2005/8/layout/vList4#2"/>
    <dgm:cxn modelId="{0484E6A7-B073-4D2E-92B6-D94E766A81DE}" type="presOf" srcId="{72D46B4F-D916-4579-A3B5-27A9A7C9AF2A}" destId="{7798E8BB-68AF-499C-A1AB-E15A1DCFA8C3}" srcOrd="0" destOrd="0" presId="urn:microsoft.com/office/officeart/2005/8/layout/vList4#2"/>
    <dgm:cxn modelId="{9CB6948B-F0E3-4771-BB7E-90FEA67E3F6B}" type="presOf" srcId="{7432C7A9-F2AC-4131-929F-4D5ED6FD98D7}" destId="{DBADE88E-5CAD-4E9E-AEE8-E5E1DF5E7ED1}" srcOrd="0" destOrd="0" presId="urn:microsoft.com/office/officeart/2005/8/layout/vList4#2"/>
    <dgm:cxn modelId="{50D92CF2-A5A0-4D49-A284-8289E82AE056}" type="presParOf" srcId="{7798E8BB-68AF-499C-A1AB-E15A1DCFA8C3}" destId="{D81324DC-6128-4276-AA77-9539A9D30633}" srcOrd="0" destOrd="0" presId="urn:microsoft.com/office/officeart/2005/8/layout/vList4#2"/>
    <dgm:cxn modelId="{88B83D8D-B6DB-4E21-A657-536F8DCA5B92}" type="presParOf" srcId="{D81324DC-6128-4276-AA77-9539A9D30633}" destId="{DBADE88E-5CAD-4E9E-AEE8-E5E1DF5E7ED1}" srcOrd="0" destOrd="0" presId="urn:microsoft.com/office/officeart/2005/8/layout/vList4#2"/>
    <dgm:cxn modelId="{0FB75701-FEBF-442E-9ED1-EDA2E403FA3A}" type="presParOf" srcId="{D81324DC-6128-4276-AA77-9539A9D30633}" destId="{FBC46B17-3FA0-4E97-8F03-A74C0C3F6496}" srcOrd="1" destOrd="0" presId="urn:microsoft.com/office/officeart/2005/8/layout/vList4#2"/>
    <dgm:cxn modelId="{D2F3D3A0-A25A-45C8-9A0A-B43E2A65C75B}" type="presParOf" srcId="{D81324DC-6128-4276-AA77-9539A9D30633}" destId="{2AA86BD2-F5DE-43B1-B9BD-0ECBCC139E81}" srcOrd="2" destOrd="0" presId="urn:microsoft.com/office/officeart/2005/8/layout/vList4#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28DD6FF-F0B8-4274-B32E-CA213EA38EF4}"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017078C6-5EDF-423E-AEDD-EB351A24F3E5}">
      <dgm:prSet/>
      <dgm:spPr/>
      <dgm:t>
        <a:bodyPr/>
        <a:lstStyle/>
        <a:p>
          <a:pPr rtl="0"/>
          <a:r>
            <a:rPr lang="en-US" b="1" u="none" dirty="0"/>
            <a:t>Non-liability of banker receiving payment of </a:t>
          </a:r>
          <a:r>
            <a:rPr lang="en-US" b="1" u="none" dirty="0" err="1"/>
            <a:t>Cheque</a:t>
          </a:r>
          <a:endParaRPr lang="en-US" u="none" dirty="0"/>
        </a:p>
      </dgm:t>
    </dgm:pt>
    <dgm:pt modelId="{EB5181B5-1F1C-4C67-A4D3-8425C4C36F14}" type="parTrans" cxnId="{653C0D32-59B4-4C06-A791-5C15B24164F5}">
      <dgm:prSet/>
      <dgm:spPr/>
      <dgm:t>
        <a:bodyPr/>
        <a:lstStyle/>
        <a:p>
          <a:endParaRPr lang="en-US"/>
        </a:p>
      </dgm:t>
    </dgm:pt>
    <dgm:pt modelId="{1E1B2938-ED81-473B-BB1C-68EC6F5AF3C7}" type="sibTrans" cxnId="{653C0D32-59B4-4C06-A791-5C15B24164F5}">
      <dgm:prSet/>
      <dgm:spPr/>
      <dgm:t>
        <a:bodyPr/>
        <a:lstStyle/>
        <a:p>
          <a:endParaRPr lang="en-US"/>
        </a:p>
      </dgm:t>
    </dgm:pt>
    <dgm:pt modelId="{140DEAF9-36D3-45A3-8F6E-1E868BE84F89}" type="pres">
      <dgm:prSet presAssocID="{D28DD6FF-F0B8-4274-B32E-CA213EA38EF4}" presName="CompostProcess" presStyleCnt="0">
        <dgm:presLayoutVars>
          <dgm:dir/>
          <dgm:resizeHandles val="exact"/>
        </dgm:presLayoutVars>
      </dgm:prSet>
      <dgm:spPr/>
      <dgm:t>
        <a:bodyPr/>
        <a:lstStyle/>
        <a:p>
          <a:endParaRPr lang="en-US"/>
        </a:p>
      </dgm:t>
    </dgm:pt>
    <dgm:pt modelId="{3623B248-959F-49FA-8A4D-524EF37C62EF}" type="pres">
      <dgm:prSet presAssocID="{D28DD6FF-F0B8-4274-B32E-CA213EA38EF4}" presName="arrow" presStyleLbl="bgShp" presStyleIdx="0" presStyleCnt="1"/>
      <dgm:spPr/>
    </dgm:pt>
    <dgm:pt modelId="{CC6B9DE3-BA90-4CAA-852B-99B349151C6D}" type="pres">
      <dgm:prSet presAssocID="{D28DD6FF-F0B8-4274-B32E-CA213EA38EF4}" presName="linearProcess" presStyleCnt="0"/>
      <dgm:spPr/>
    </dgm:pt>
    <dgm:pt modelId="{16837D2D-E7D8-4507-8AFC-F08870C5F5DA}" type="pres">
      <dgm:prSet presAssocID="{017078C6-5EDF-423E-AEDD-EB351A24F3E5}" presName="textNode" presStyleLbl="node1" presStyleIdx="0" presStyleCnt="1">
        <dgm:presLayoutVars>
          <dgm:bulletEnabled val="1"/>
        </dgm:presLayoutVars>
      </dgm:prSet>
      <dgm:spPr/>
      <dgm:t>
        <a:bodyPr/>
        <a:lstStyle/>
        <a:p>
          <a:endParaRPr lang="en-US"/>
        </a:p>
      </dgm:t>
    </dgm:pt>
  </dgm:ptLst>
  <dgm:cxnLst>
    <dgm:cxn modelId="{653C0D32-59B4-4C06-A791-5C15B24164F5}" srcId="{D28DD6FF-F0B8-4274-B32E-CA213EA38EF4}" destId="{017078C6-5EDF-423E-AEDD-EB351A24F3E5}" srcOrd="0" destOrd="0" parTransId="{EB5181B5-1F1C-4C67-A4D3-8425C4C36F14}" sibTransId="{1E1B2938-ED81-473B-BB1C-68EC6F5AF3C7}"/>
    <dgm:cxn modelId="{BFA89D33-89B9-4151-8454-DC9304F9B3E1}" type="presOf" srcId="{D28DD6FF-F0B8-4274-B32E-CA213EA38EF4}" destId="{140DEAF9-36D3-45A3-8F6E-1E868BE84F89}" srcOrd="0" destOrd="0" presId="urn:microsoft.com/office/officeart/2005/8/layout/hProcess9"/>
    <dgm:cxn modelId="{72083B4A-0D35-4364-86F0-0D0FC1245F95}" type="presOf" srcId="{017078C6-5EDF-423E-AEDD-EB351A24F3E5}" destId="{16837D2D-E7D8-4507-8AFC-F08870C5F5DA}" srcOrd="0" destOrd="0" presId="urn:microsoft.com/office/officeart/2005/8/layout/hProcess9"/>
    <dgm:cxn modelId="{078E983A-FDC9-4A54-A6D7-1CC054797F8B}" type="presParOf" srcId="{140DEAF9-36D3-45A3-8F6E-1E868BE84F89}" destId="{3623B248-959F-49FA-8A4D-524EF37C62EF}" srcOrd="0" destOrd="0" presId="urn:microsoft.com/office/officeart/2005/8/layout/hProcess9"/>
    <dgm:cxn modelId="{8BFFC312-5EDD-493B-915F-A19AA49AE675}" type="presParOf" srcId="{140DEAF9-36D3-45A3-8F6E-1E868BE84F89}" destId="{CC6B9DE3-BA90-4CAA-852B-99B349151C6D}" srcOrd="1" destOrd="0" presId="urn:microsoft.com/office/officeart/2005/8/layout/hProcess9"/>
    <dgm:cxn modelId="{042D6B16-A28B-466F-A8F5-1F2DC925C6DF}" type="presParOf" srcId="{CC6B9DE3-BA90-4CAA-852B-99B349151C6D}" destId="{16837D2D-E7D8-4507-8AFC-F08870C5F5DA}" srcOrd="0" destOrd="0" presId="urn:microsoft.com/office/officeart/2005/8/layout/hProcess9"/>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BBBFE96-CFBF-4D4E-AF97-972429E24FAF}" type="doc">
      <dgm:prSet loTypeId="urn:microsoft.com/office/officeart/2005/8/layout/venn1" loCatId="relationship" qsTypeId="urn:microsoft.com/office/officeart/2005/8/quickstyle/3d1" qsCatId="3D" csTypeId="urn:microsoft.com/office/officeart/2005/8/colors/accent1_2" csCatId="accent1"/>
      <dgm:spPr/>
      <dgm:t>
        <a:bodyPr/>
        <a:lstStyle/>
        <a:p>
          <a:endParaRPr lang="en-US"/>
        </a:p>
      </dgm:t>
    </dgm:pt>
    <dgm:pt modelId="{4B0B6FC5-2D1D-4D96-AC48-978649E43106}">
      <dgm:prSet/>
      <dgm:spPr/>
      <dgm:t>
        <a:bodyPr/>
        <a:lstStyle/>
        <a:p>
          <a:pPr rtl="0"/>
          <a:r>
            <a:rPr lang="en-US" b="1" dirty="0"/>
            <a:t>Section- 131A</a:t>
          </a:r>
          <a:endParaRPr lang="en-US" dirty="0"/>
        </a:p>
      </dgm:t>
    </dgm:pt>
    <dgm:pt modelId="{AA35CF06-8923-4F24-A13F-5A80A692A954}" type="parTrans" cxnId="{E303C191-0BFB-4B28-B44C-015D53611DA3}">
      <dgm:prSet/>
      <dgm:spPr/>
      <dgm:t>
        <a:bodyPr/>
        <a:lstStyle/>
        <a:p>
          <a:endParaRPr lang="en-US"/>
        </a:p>
      </dgm:t>
    </dgm:pt>
    <dgm:pt modelId="{9A82A876-5751-49A1-9D94-939765B3551F}" type="sibTrans" cxnId="{E303C191-0BFB-4B28-B44C-015D53611DA3}">
      <dgm:prSet/>
      <dgm:spPr/>
      <dgm:t>
        <a:bodyPr/>
        <a:lstStyle/>
        <a:p>
          <a:endParaRPr lang="en-US"/>
        </a:p>
      </dgm:t>
    </dgm:pt>
    <dgm:pt modelId="{2857C8E9-6E71-47FE-BBD3-5C329E594D11}" type="pres">
      <dgm:prSet presAssocID="{1BBBFE96-CFBF-4D4E-AF97-972429E24FAF}" presName="compositeShape" presStyleCnt="0">
        <dgm:presLayoutVars>
          <dgm:chMax val="7"/>
          <dgm:dir/>
          <dgm:resizeHandles val="exact"/>
        </dgm:presLayoutVars>
      </dgm:prSet>
      <dgm:spPr/>
      <dgm:t>
        <a:bodyPr/>
        <a:lstStyle/>
        <a:p>
          <a:endParaRPr lang="en-US"/>
        </a:p>
      </dgm:t>
    </dgm:pt>
    <dgm:pt modelId="{D00F215E-519E-427B-B491-7A6D416A7AD6}" type="pres">
      <dgm:prSet presAssocID="{4B0B6FC5-2D1D-4D96-AC48-978649E43106}" presName="circ1TxSh" presStyleLbl="vennNode1" presStyleIdx="0" presStyleCnt="1"/>
      <dgm:spPr/>
      <dgm:t>
        <a:bodyPr/>
        <a:lstStyle/>
        <a:p>
          <a:endParaRPr lang="en-US"/>
        </a:p>
      </dgm:t>
    </dgm:pt>
  </dgm:ptLst>
  <dgm:cxnLst>
    <dgm:cxn modelId="{79FB707E-2506-4998-9239-6F8D2DBDBB51}" type="presOf" srcId="{1BBBFE96-CFBF-4D4E-AF97-972429E24FAF}" destId="{2857C8E9-6E71-47FE-BBD3-5C329E594D11}" srcOrd="0" destOrd="0" presId="urn:microsoft.com/office/officeart/2005/8/layout/venn1"/>
    <dgm:cxn modelId="{E303C191-0BFB-4B28-B44C-015D53611DA3}" srcId="{1BBBFE96-CFBF-4D4E-AF97-972429E24FAF}" destId="{4B0B6FC5-2D1D-4D96-AC48-978649E43106}" srcOrd="0" destOrd="0" parTransId="{AA35CF06-8923-4F24-A13F-5A80A692A954}" sibTransId="{9A82A876-5751-49A1-9D94-939765B3551F}"/>
    <dgm:cxn modelId="{103E0BE8-E40D-4597-908F-0A3B939FFD03}" type="presOf" srcId="{4B0B6FC5-2D1D-4D96-AC48-978649E43106}" destId="{D00F215E-519E-427B-B491-7A6D416A7AD6}" srcOrd="0" destOrd="0" presId="urn:microsoft.com/office/officeart/2005/8/layout/venn1"/>
    <dgm:cxn modelId="{20C931A1-F41A-43A4-82CC-38F387189E07}" type="presParOf" srcId="{2857C8E9-6E71-47FE-BBD3-5C329E594D11}" destId="{D00F215E-519E-427B-B491-7A6D416A7AD6}"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D912E3F-EC6A-4E4B-86B7-93299BFB8015}" type="doc">
      <dgm:prSet loTypeId="urn:microsoft.com/office/officeart/2005/8/layout/hList7#7" loCatId="list" qsTypeId="urn:microsoft.com/office/officeart/2005/8/quickstyle/3d1" qsCatId="3D" csTypeId="urn:microsoft.com/office/officeart/2005/8/colors/accent2_2" csCatId="accent2"/>
      <dgm:spPr/>
      <dgm:t>
        <a:bodyPr/>
        <a:lstStyle/>
        <a:p>
          <a:endParaRPr lang="en-US"/>
        </a:p>
      </dgm:t>
    </dgm:pt>
    <dgm:pt modelId="{7D9E965E-BC38-4D5F-ADF8-F8FEDAEE6F7B}">
      <dgm:prSet/>
      <dgm:spPr/>
      <dgm:t>
        <a:bodyPr/>
        <a:lstStyle/>
        <a:p>
          <a:pPr rtl="0"/>
          <a:r>
            <a:rPr lang="en-US" dirty="0"/>
            <a:t>The provisions of this Chapter (i.e. relations to </a:t>
          </a:r>
          <a:r>
            <a:rPr lang="en-US" dirty="0" err="1"/>
            <a:t>Cheque</a:t>
          </a:r>
          <a:r>
            <a:rPr lang="en-US" dirty="0"/>
            <a:t>) shall apply to any draft, as defined in section 85A as if the draft were a </a:t>
          </a:r>
          <a:r>
            <a:rPr lang="en-US" dirty="0" err="1"/>
            <a:t>Cheque</a:t>
          </a:r>
          <a:r>
            <a:rPr lang="en-US" dirty="0"/>
            <a:t>. </a:t>
          </a:r>
        </a:p>
      </dgm:t>
    </dgm:pt>
    <dgm:pt modelId="{3487B94E-4320-4C54-94B2-847B1B31B625}" type="parTrans" cxnId="{B624A28E-7565-41FE-8B02-93CBFEEB531C}">
      <dgm:prSet/>
      <dgm:spPr/>
      <dgm:t>
        <a:bodyPr/>
        <a:lstStyle/>
        <a:p>
          <a:endParaRPr lang="en-US"/>
        </a:p>
      </dgm:t>
    </dgm:pt>
    <dgm:pt modelId="{6D56DD9C-21C1-406A-A3B8-73861D53495D}" type="sibTrans" cxnId="{B624A28E-7565-41FE-8B02-93CBFEEB531C}">
      <dgm:prSet/>
      <dgm:spPr/>
      <dgm:t>
        <a:bodyPr/>
        <a:lstStyle/>
        <a:p>
          <a:endParaRPr lang="en-US"/>
        </a:p>
      </dgm:t>
    </dgm:pt>
    <dgm:pt modelId="{BF9EE465-C58B-42B8-AC85-A1F53E720B7B}" type="pres">
      <dgm:prSet presAssocID="{ED912E3F-EC6A-4E4B-86B7-93299BFB8015}" presName="Name0" presStyleCnt="0">
        <dgm:presLayoutVars>
          <dgm:dir/>
          <dgm:resizeHandles val="exact"/>
        </dgm:presLayoutVars>
      </dgm:prSet>
      <dgm:spPr/>
      <dgm:t>
        <a:bodyPr/>
        <a:lstStyle/>
        <a:p>
          <a:endParaRPr lang="en-US"/>
        </a:p>
      </dgm:t>
    </dgm:pt>
    <dgm:pt modelId="{C8265351-BE99-4019-9287-98EC55856BF6}" type="pres">
      <dgm:prSet presAssocID="{ED912E3F-EC6A-4E4B-86B7-93299BFB8015}" presName="fgShape" presStyleLbl="fgShp" presStyleIdx="0" presStyleCnt="1"/>
      <dgm:spPr/>
    </dgm:pt>
    <dgm:pt modelId="{B7BB76A8-BC5F-42A5-BAB7-3A979A15D129}" type="pres">
      <dgm:prSet presAssocID="{ED912E3F-EC6A-4E4B-86B7-93299BFB8015}" presName="linComp" presStyleCnt="0"/>
      <dgm:spPr/>
    </dgm:pt>
    <dgm:pt modelId="{750CB31A-19DF-4D8A-A240-BF7F9D5FC751}" type="pres">
      <dgm:prSet presAssocID="{7D9E965E-BC38-4D5F-ADF8-F8FEDAEE6F7B}" presName="compNode" presStyleCnt="0"/>
      <dgm:spPr/>
    </dgm:pt>
    <dgm:pt modelId="{1B3C9AD8-CDC3-4005-B7D5-E591DB802771}" type="pres">
      <dgm:prSet presAssocID="{7D9E965E-BC38-4D5F-ADF8-F8FEDAEE6F7B}" presName="bkgdShape" presStyleLbl="node1" presStyleIdx="0" presStyleCnt="1"/>
      <dgm:spPr/>
      <dgm:t>
        <a:bodyPr/>
        <a:lstStyle/>
        <a:p>
          <a:endParaRPr lang="en-US"/>
        </a:p>
      </dgm:t>
    </dgm:pt>
    <dgm:pt modelId="{9D2E000C-A248-47EE-8640-C09D342C54D1}" type="pres">
      <dgm:prSet presAssocID="{7D9E965E-BC38-4D5F-ADF8-F8FEDAEE6F7B}" presName="nodeTx" presStyleLbl="node1" presStyleIdx="0" presStyleCnt="1">
        <dgm:presLayoutVars>
          <dgm:bulletEnabled val="1"/>
        </dgm:presLayoutVars>
      </dgm:prSet>
      <dgm:spPr/>
      <dgm:t>
        <a:bodyPr/>
        <a:lstStyle/>
        <a:p>
          <a:endParaRPr lang="en-US"/>
        </a:p>
      </dgm:t>
    </dgm:pt>
    <dgm:pt modelId="{2A94EB75-4C38-4B84-9EB0-B7EA366EFC35}" type="pres">
      <dgm:prSet presAssocID="{7D9E965E-BC38-4D5F-ADF8-F8FEDAEE6F7B}" presName="invisiNode" presStyleLbl="node1" presStyleIdx="0" presStyleCnt="1"/>
      <dgm:spPr/>
    </dgm:pt>
    <dgm:pt modelId="{070F8AD9-9326-492D-B21C-858FCB7F656B}" type="pres">
      <dgm:prSet presAssocID="{7D9E965E-BC38-4D5F-ADF8-F8FEDAEE6F7B}" presName="imagNode" presStyleLbl="fgImgPlace1" presStyleIdx="0" presStyleCnt="1"/>
      <dgm:spPr/>
    </dgm:pt>
  </dgm:ptLst>
  <dgm:cxnLst>
    <dgm:cxn modelId="{B624A28E-7565-41FE-8B02-93CBFEEB531C}" srcId="{ED912E3F-EC6A-4E4B-86B7-93299BFB8015}" destId="{7D9E965E-BC38-4D5F-ADF8-F8FEDAEE6F7B}" srcOrd="0" destOrd="0" parTransId="{3487B94E-4320-4C54-94B2-847B1B31B625}" sibTransId="{6D56DD9C-21C1-406A-A3B8-73861D53495D}"/>
    <dgm:cxn modelId="{DF5832C4-8936-4217-8F12-07EE9D4557B7}" type="presOf" srcId="{ED912E3F-EC6A-4E4B-86B7-93299BFB8015}" destId="{BF9EE465-C58B-42B8-AC85-A1F53E720B7B}" srcOrd="0" destOrd="0" presId="urn:microsoft.com/office/officeart/2005/8/layout/hList7#7"/>
    <dgm:cxn modelId="{AF10D17D-B66F-4ED4-8762-FA9E8153CEDF}" type="presOf" srcId="{7D9E965E-BC38-4D5F-ADF8-F8FEDAEE6F7B}" destId="{9D2E000C-A248-47EE-8640-C09D342C54D1}" srcOrd="1" destOrd="0" presId="urn:microsoft.com/office/officeart/2005/8/layout/hList7#7"/>
    <dgm:cxn modelId="{507B39C1-66BD-4801-92DF-A3161601B1FC}" type="presOf" srcId="{7D9E965E-BC38-4D5F-ADF8-F8FEDAEE6F7B}" destId="{1B3C9AD8-CDC3-4005-B7D5-E591DB802771}" srcOrd="0" destOrd="0" presId="urn:microsoft.com/office/officeart/2005/8/layout/hList7#7"/>
    <dgm:cxn modelId="{142FF2C1-1411-46FE-B852-BE0B7B40A995}" type="presParOf" srcId="{BF9EE465-C58B-42B8-AC85-A1F53E720B7B}" destId="{C8265351-BE99-4019-9287-98EC55856BF6}" srcOrd="0" destOrd="0" presId="urn:microsoft.com/office/officeart/2005/8/layout/hList7#7"/>
    <dgm:cxn modelId="{8246A3F1-554A-425A-9655-11EF4F55DA45}" type="presParOf" srcId="{BF9EE465-C58B-42B8-AC85-A1F53E720B7B}" destId="{B7BB76A8-BC5F-42A5-BAB7-3A979A15D129}" srcOrd="1" destOrd="0" presId="urn:microsoft.com/office/officeart/2005/8/layout/hList7#7"/>
    <dgm:cxn modelId="{EF6593B5-0D60-4972-B293-3F9A2A47AAD8}" type="presParOf" srcId="{B7BB76A8-BC5F-42A5-BAB7-3A979A15D129}" destId="{750CB31A-19DF-4D8A-A240-BF7F9D5FC751}" srcOrd="0" destOrd="0" presId="urn:microsoft.com/office/officeart/2005/8/layout/hList7#7"/>
    <dgm:cxn modelId="{BB45057F-7487-4B45-9DB3-CBE83989BC67}" type="presParOf" srcId="{750CB31A-19DF-4D8A-A240-BF7F9D5FC751}" destId="{1B3C9AD8-CDC3-4005-B7D5-E591DB802771}" srcOrd="0" destOrd="0" presId="urn:microsoft.com/office/officeart/2005/8/layout/hList7#7"/>
    <dgm:cxn modelId="{156D050B-ACFC-43D7-99E5-2CB4676CA918}" type="presParOf" srcId="{750CB31A-19DF-4D8A-A240-BF7F9D5FC751}" destId="{9D2E000C-A248-47EE-8640-C09D342C54D1}" srcOrd="1" destOrd="0" presId="urn:microsoft.com/office/officeart/2005/8/layout/hList7#7"/>
    <dgm:cxn modelId="{1750E1D7-2BF4-45CB-AAEA-B37C7BC2CD85}" type="presParOf" srcId="{750CB31A-19DF-4D8A-A240-BF7F9D5FC751}" destId="{2A94EB75-4C38-4B84-9EB0-B7EA366EFC35}" srcOrd="2" destOrd="0" presId="urn:microsoft.com/office/officeart/2005/8/layout/hList7#7"/>
    <dgm:cxn modelId="{500DEA76-A28C-406F-BAF6-50FC84B47C64}" type="presParOf" srcId="{750CB31A-19DF-4D8A-A240-BF7F9D5FC751}" destId="{070F8AD9-9326-492D-B21C-858FCB7F656B}" srcOrd="3" destOrd="0" presId="urn:microsoft.com/office/officeart/2005/8/layout/hList7#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E54FA83-BEB8-40CB-8BE1-43A889F46E9C}"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FA7718BC-BA50-4919-A093-7AB899F39250}">
      <dgm:prSet/>
      <dgm:spPr/>
      <dgm:t>
        <a:bodyPr/>
        <a:lstStyle/>
        <a:p>
          <a:pPr rtl="0"/>
          <a:r>
            <a:rPr lang="en-US" b="1" dirty="0"/>
            <a:t>Application of Chapter to drafts</a:t>
          </a:r>
          <a:endParaRPr lang="en-US" dirty="0"/>
        </a:p>
      </dgm:t>
    </dgm:pt>
    <dgm:pt modelId="{DF56A544-31D3-4D70-BDD4-39952962C335}" type="parTrans" cxnId="{1CBFC707-4F8E-4E39-BC1C-E2CF51F02296}">
      <dgm:prSet/>
      <dgm:spPr/>
      <dgm:t>
        <a:bodyPr/>
        <a:lstStyle/>
        <a:p>
          <a:endParaRPr lang="en-US"/>
        </a:p>
      </dgm:t>
    </dgm:pt>
    <dgm:pt modelId="{1FA5151A-F732-4F2A-841E-CE6585E24409}" type="sibTrans" cxnId="{1CBFC707-4F8E-4E39-BC1C-E2CF51F02296}">
      <dgm:prSet/>
      <dgm:spPr/>
      <dgm:t>
        <a:bodyPr/>
        <a:lstStyle/>
        <a:p>
          <a:endParaRPr lang="en-US"/>
        </a:p>
      </dgm:t>
    </dgm:pt>
    <dgm:pt modelId="{025EBD88-9B19-46F3-9596-D735FB30997B}" type="pres">
      <dgm:prSet presAssocID="{2E54FA83-BEB8-40CB-8BE1-43A889F46E9C}" presName="linear" presStyleCnt="0">
        <dgm:presLayoutVars>
          <dgm:animLvl val="lvl"/>
          <dgm:resizeHandles val="exact"/>
        </dgm:presLayoutVars>
      </dgm:prSet>
      <dgm:spPr/>
      <dgm:t>
        <a:bodyPr/>
        <a:lstStyle/>
        <a:p>
          <a:endParaRPr lang="en-US"/>
        </a:p>
      </dgm:t>
    </dgm:pt>
    <dgm:pt modelId="{EAE155E8-1E24-456E-B724-1F5B4B88CD85}" type="pres">
      <dgm:prSet presAssocID="{FA7718BC-BA50-4919-A093-7AB899F39250}" presName="parentText" presStyleLbl="node1" presStyleIdx="0" presStyleCnt="1">
        <dgm:presLayoutVars>
          <dgm:chMax val="0"/>
          <dgm:bulletEnabled val="1"/>
        </dgm:presLayoutVars>
      </dgm:prSet>
      <dgm:spPr/>
      <dgm:t>
        <a:bodyPr/>
        <a:lstStyle/>
        <a:p>
          <a:endParaRPr lang="en-US"/>
        </a:p>
      </dgm:t>
    </dgm:pt>
  </dgm:ptLst>
  <dgm:cxnLst>
    <dgm:cxn modelId="{F45D0101-F805-4FD7-BC11-A5CC2784CAF5}" type="presOf" srcId="{FA7718BC-BA50-4919-A093-7AB899F39250}" destId="{EAE155E8-1E24-456E-B724-1F5B4B88CD85}" srcOrd="0" destOrd="0" presId="urn:microsoft.com/office/officeart/2005/8/layout/vList2"/>
    <dgm:cxn modelId="{1CBFC707-4F8E-4E39-BC1C-E2CF51F02296}" srcId="{2E54FA83-BEB8-40CB-8BE1-43A889F46E9C}" destId="{FA7718BC-BA50-4919-A093-7AB899F39250}" srcOrd="0" destOrd="0" parTransId="{DF56A544-31D3-4D70-BDD4-39952962C335}" sibTransId="{1FA5151A-F732-4F2A-841E-CE6585E24409}"/>
    <dgm:cxn modelId="{75E5558C-E571-42DD-8962-BD4E5867CC38}" type="presOf" srcId="{2E54FA83-BEB8-40CB-8BE1-43A889F46E9C}" destId="{025EBD88-9B19-46F3-9596-D735FB30997B}" srcOrd="0" destOrd="0" presId="urn:microsoft.com/office/officeart/2005/8/layout/vList2"/>
    <dgm:cxn modelId="{6D51B883-F590-4C62-BA77-75E503F11E6A}" type="presParOf" srcId="{025EBD88-9B19-46F3-9596-D735FB30997B}" destId="{EAE155E8-1E24-456E-B724-1F5B4B88CD85}" srcOrd="0" destOrd="0" presId="urn:microsoft.com/office/officeart/2005/8/layout/vList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C85F49-8BBB-4237-AD13-29F701E35F48}" type="doc">
      <dgm:prSet loTypeId="urn:microsoft.com/office/officeart/2005/8/layout/hProcess3" loCatId="process" qsTypeId="urn:microsoft.com/office/officeart/2005/8/quickstyle/3d1" qsCatId="3D" csTypeId="urn:microsoft.com/office/officeart/2005/8/colors/accent1_2" csCatId="accent1"/>
      <dgm:spPr/>
      <dgm:t>
        <a:bodyPr/>
        <a:lstStyle/>
        <a:p>
          <a:endParaRPr lang="en-US"/>
        </a:p>
      </dgm:t>
    </dgm:pt>
    <dgm:pt modelId="{4F990E29-1D0B-4228-AF6A-8584472157C9}">
      <dgm:prSet/>
      <dgm:spPr/>
      <dgm:t>
        <a:bodyPr/>
        <a:lstStyle/>
        <a:p>
          <a:pPr rtl="0"/>
          <a:r>
            <a:rPr lang="en-US" dirty="0"/>
            <a:t>Demand Promissory Note</a:t>
          </a:r>
        </a:p>
      </dgm:t>
    </dgm:pt>
    <dgm:pt modelId="{BAC1FE64-6F4A-4BBD-A75C-484CCF69EB17}" type="parTrans" cxnId="{6A17A603-774E-448F-A883-838B6CA9752E}">
      <dgm:prSet/>
      <dgm:spPr/>
      <dgm:t>
        <a:bodyPr/>
        <a:lstStyle/>
        <a:p>
          <a:endParaRPr lang="en-US"/>
        </a:p>
      </dgm:t>
    </dgm:pt>
    <dgm:pt modelId="{BFC8B9F1-687B-48E5-BBA8-258CB5CA6B6F}" type="sibTrans" cxnId="{6A17A603-774E-448F-A883-838B6CA9752E}">
      <dgm:prSet/>
      <dgm:spPr/>
      <dgm:t>
        <a:bodyPr/>
        <a:lstStyle/>
        <a:p>
          <a:endParaRPr lang="en-US"/>
        </a:p>
      </dgm:t>
    </dgm:pt>
    <dgm:pt modelId="{AFA459C0-F50C-4F47-A814-49B6E69EB696}" type="pres">
      <dgm:prSet presAssocID="{8AC85F49-8BBB-4237-AD13-29F701E35F48}" presName="Name0" presStyleCnt="0">
        <dgm:presLayoutVars>
          <dgm:dir/>
          <dgm:animLvl val="lvl"/>
          <dgm:resizeHandles val="exact"/>
        </dgm:presLayoutVars>
      </dgm:prSet>
      <dgm:spPr/>
      <dgm:t>
        <a:bodyPr/>
        <a:lstStyle/>
        <a:p>
          <a:endParaRPr lang="en-US"/>
        </a:p>
      </dgm:t>
    </dgm:pt>
    <dgm:pt modelId="{B495D322-EDA7-4A38-84C3-102950E891CB}" type="pres">
      <dgm:prSet presAssocID="{8AC85F49-8BBB-4237-AD13-29F701E35F48}" presName="dummy" presStyleCnt="0"/>
      <dgm:spPr/>
    </dgm:pt>
    <dgm:pt modelId="{DD879145-42C2-4452-A751-E0A941BE7236}" type="pres">
      <dgm:prSet presAssocID="{8AC85F49-8BBB-4237-AD13-29F701E35F48}" presName="linH" presStyleCnt="0"/>
      <dgm:spPr/>
    </dgm:pt>
    <dgm:pt modelId="{0B7C6624-9FD0-41FE-A244-CB250176F78E}" type="pres">
      <dgm:prSet presAssocID="{8AC85F49-8BBB-4237-AD13-29F701E35F48}" presName="padding1" presStyleCnt="0"/>
      <dgm:spPr/>
    </dgm:pt>
    <dgm:pt modelId="{6FCC9290-875F-4F7B-9C20-E907C368EEC2}" type="pres">
      <dgm:prSet presAssocID="{4F990E29-1D0B-4228-AF6A-8584472157C9}" presName="linV" presStyleCnt="0"/>
      <dgm:spPr/>
    </dgm:pt>
    <dgm:pt modelId="{FFFBD2AA-6672-4790-B02C-31F1DC47C59F}" type="pres">
      <dgm:prSet presAssocID="{4F990E29-1D0B-4228-AF6A-8584472157C9}" presName="spVertical1" presStyleCnt="0"/>
      <dgm:spPr/>
    </dgm:pt>
    <dgm:pt modelId="{FD4387B3-571A-4A55-9FFA-134F37017651}" type="pres">
      <dgm:prSet presAssocID="{4F990E29-1D0B-4228-AF6A-8584472157C9}" presName="parTx" presStyleLbl="revTx" presStyleIdx="0" presStyleCnt="1">
        <dgm:presLayoutVars>
          <dgm:chMax val="0"/>
          <dgm:chPref val="0"/>
          <dgm:bulletEnabled val="1"/>
        </dgm:presLayoutVars>
      </dgm:prSet>
      <dgm:spPr/>
      <dgm:t>
        <a:bodyPr/>
        <a:lstStyle/>
        <a:p>
          <a:endParaRPr lang="en-US"/>
        </a:p>
      </dgm:t>
    </dgm:pt>
    <dgm:pt modelId="{CC4AB235-F87C-46D3-B39B-09842C9B7C77}" type="pres">
      <dgm:prSet presAssocID="{4F990E29-1D0B-4228-AF6A-8584472157C9}" presName="spVertical2" presStyleCnt="0"/>
      <dgm:spPr/>
    </dgm:pt>
    <dgm:pt modelId="{BA13502B-327D-4B95-B349-38AF08C34F40}" type="pres">
      <dgm:prSet presAssocID="{4F990E29-1D0B-4228-AF6A-8584472157C9}" presName="spVertical3" presStyleCnt="0"/>
      <dgm:spPr/>
    </dgm:pt>
    <dgm:pt modelId="{65273CF9-F9BC-4D56-8A08-9DF25DAEA63B}" type="pres">
      <dgm:prSet presAssocID="{8AC85F49-8BBB-4237-AD13-29F701E35F48}" presName="padding2" presStyleCnt="0"/>
      <dgm:spPr/>
    </dgm:pt>
    <dgm:pt modelId="{7A2BD283-384E-4750-B4BA-871C70CE24F3}" type="pres">
      <dgm:prSet presAssocID="{8AC85F49-8BBB-4237-AD13-29F701E35F48}" presName="negArrow" presStyleCnt="0"/>
      <dgm:spPr/>
    </dgm:pt>
    <dgm:pt modelId="{6857C067-1E63-4D1A-998F-29B435333939}" type="pres">
      <dgm:prSet presAssocID="{8AC85F49-8BBB-4237-AD13-29F701E35F48}" presName="backgroundArrow" presStyleLbl="node1" presStyleIdx="0" presStyleCnt="1"/>
      <dgm:spPr/>
    </dgm:pt>
  </dgm:ptLst>
  <dgm:cxnLst>
    <dgm:cxn modelId="{6A17A603-774E-448F-A883-838B6CA9752E}" srcId="{8AC85F49-8BBB-4237-AD13-29F701E35F48}" destId="{4F990E29-1D0B-4228-AF6A-8584472157C9}" srcOrd="0" destOrd="0" parTransId="{BAC1FE64-6F4A-4BBD-A75C-484CCF69EB17}" sibTransId="{BFC8B9F1-687B-48E5-BBA8-258CB5CA6B6F}"/>
    <dgm:cxn modelId="{E23D2A53-E96E-4746-9C65-B0630D26248E}" type="presOf" srcId="{8AC85F49-8BBB-4237-AD13-29F701E35F48}" destId="{AFA459C0-F50C-4F47-A814-49B6E69EB696}" srcOrd="0" destOrd="0" presId="urn:microsoft.com/office/officeart/2005/8/layout/hProcess3"/>
    <dgm:cxn modelId="{0BD3CBFD-F7E1-4D93-A63B-116A7A1E15AF}" type="presOf" srcId="{4F990E29-1D0B-4228-AF6A-8584472157C9}" destId="{FD4387B3-571A-4A55-9FFA-134F37017651}" srcOrd="0" destOrd="0" presId="urn:microsoft.com/office/officeart/2005/8/layout/hProcess3"/>
    <dgm:cxn modelId="{90256BC3-C2CE-4B3B-A7EF-DB17B7355928}" type="presParOf" srcId="{AFA459C0-F50C-4F47-A814-49B6E69EB696}" destId="{B495D322-EDA7-4A38-84C3-102950E891CB}" srcOrd="0" destOrd="0" presId="urn:microsoft.com/office/officeart/2005/8/layout/hProcess3"/>
    <dgm:cxn modelId="{873F1FA4-0C06-4BA9-9FEB-A1847E63AC60}" type="presParOf" srcId="{AFA459C0-F50C-4F47-A814-49B6E69EB696}" destId="{DD879145-42C2-4452-A751-E0A941BE7236}" srcOrd="1" destOrd="0" presId="urn:microsoft.com/office/officeart/2005/8/layout/hProcess3"/>
    <dgm:cxn modelId="{8CBC94CC-8606-4184-AF2F-56EDF678FF1D}" type="presParOf" srcId="{DD879145-42C2-4452-A751-E0A941BE7236}" destId="{0B7C6624-9FD0-41FE-A244-CB250176F78E}" srcOrd="0" destOrd="0" presId="urn:microsoft.com/office/officeart/2005/8/layout/hProcess3"/>
    <dgm:cxn modelId="{C80CCC6D-2241-44FB-A057-D1D3B8008714}" type="presParOf" srcId="{DD879145-42C2-4452-A751-E0A941BE7236}" destId="{6FCC9290-875F-4F7B-9C20-E907C368EEC2}" srcOrd="1" destOrd="0" presId="urn:microsoft.com/office/officeart/2005/8/layout/hProcess3"/>
    <dgm:cxn modelId="{AAC5602B-3CDF-4862-99A5-90BD35C9D7FA}" type="presParOf" srcId="{6FCC9290-875F-4F7B-9C20-E907C368EEC2}" destId="{FFFBD2AA-6672-4790-B02C-31F1DC47C59F}" srcOrd="0" destOrd="0" presId="urn:microsoft.com/office/officeart/2005/8/layout/hProcess3"/>
    <dgm:cxn modelId="{ED972AE5-BE49-4A00-B6EE-36CF88565566}" type="presParOf" srcId="{6FCC9290-875F-4F7B-9C20-E907C368EEC2}" destId="{FD4387B3-571A-4A55-9FFA-134F37017651}" srcOrd="1" destOrd="0" presId="urn:microsoft.com/office/officeart/2005/8/layout/hProcess3"/>
    <dgm:cxn modelId="{6A4B67CA-AFD7-4161-88DA-BF35F5C0CE98}" type="presParOf" srcId="{6FCC9290-875F-4F7B-9C20-E907C368EEC2}" destId="{CC4AB235-F87C-46D3-B39B-09842C9B7C77}" srcOrd="2" destOrd="0" presId="urn:microsoft.com/office/officeart/2005/8/layout/hProcess3"/>
    <dgm:cxn modelId="{F5B3FD97-9B09-4381-AD7F-9C71175884B2}" type="presParOf" srcId="{6FCC9290-875F-4F7B-9C20-E907C368EEC2}" destId="{BA13502B-327D-4B95-B349-38AF08C34F40}" srcOrd="3" destOrd="0" presId="urn:microsoft.com/office/officeart/2005/8/layout/hProcess3"/>
    <dgm:cxn modelId="{AC0C5F43-1FA5-40E0-AA49-D488F161DB55}" type="presParOf" srcId="{DD879145-42C2-4452-A751-E0A941BE7236}" destId="{65273CF9-F9BC-4D56-8A08-9DF25DAEA63B}" srcOrd="2" destOrd="0" presId="urn:microsoft.com/office/officeart/2005/8/layout/hProcess3"/>
    <dgm:cxn modelId="{6E48CAC6-5256-45B1-9FC8-0B57A823F41C}" type="presParOf" srcId="{DD879145-42C2-4452-A751-E0A941BE7236}" destId="{7A2BD283-384E-4750-B4BA-871C70CE24F3}" srcOrd="3" destOrd="0" presId="urn:microsoft.com/office/officeart/2005/8/layout/hProcess3"/>
    <dgm:cxn modelId="{FB6C2D3E-41EB-416B-9483-FC562323D928}" type="presParOf" srcId="{DD879145-42C2-4452-A751-E0A941BE7236}" destId="{6857C067-1E63-4D1A-998F-29B435333939}" srcOrd="4"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7412B55-B264-4F27-900C-BF4FED01034E}"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DC15DF28-B359-4E2A-B600-4244A50048FD}">
      <dgm:prSet/>
      <dgm:spPr/>
      <dgm:t>
        <a:bodyPr/>
        <a:lstStyle/>
        <a:p>
          <a:pPr rtl="0"/>
          <a:r>
            <a:rPr lang="en-US" b="1" dirty="0"/>
            <a:t>Dishonor of </a:t>
          </a:r>
          <a:r>
            <a:rPr lang="en-US" b="1" dirty="0" err="1"/>
            <a:t>Cheque</a:t>
          </a:r>
          <a:r>
            <a:rPr lang="en-US" b="1" dirty="0"/>
            <a:t> for insufficiency of funds in the account (Section-138)</a:t>
          </a:r>
          <a:endParaRPr lang="en-US" dirty="0"/>
        </a:p>
      </dgm:t>
    </dgm:pt>
    <dgm:pt modelId="{656BC359-2CFC-4F8D-98BA-3EEE2BEBE070}" type="parTrans" cxnId="{79A2304D-1911-451B-90F8-F655A88B7DBF}">
      <dgm:prSet/>
      <dgm:spPr/>
      <dgm:t>
        <a:bodyPr/>
        <a:lstStyle/>
        <a:p>
          <a:endParaRPr lang="en-US"/>
        </a:p>
      </dgm:t>
    </dgm:pt>
    <dgm:pt modelId="{49BC6C5A-2215-4FC0-BE74-972A43117A74}" type="sibTrans" cxnId="{79A2304D-1911-451B-90F8-F655A88B7DBF}">
      <dgm:prSet/>
      <dgm:spPr/>
      <dgm:t>
        <a:bodyPr/>
        <a:lstStyle/>
        <a:p>
          <a:endParaRPr lang="en-US"/>
        </a:p>
      </dgm:t>
    </dgm:pt>
    <dgm:pt modelId="{A277B0E4-7FAC-42F2-90FD-6AED49662755}" type="pres">
      <dgm:prSet presAssocID="{C7412B55-B264-4F27-900C-BF4FED01034E}" presName="linear" presStyleCnt="0">
        <dgm:presLayoutVars>
          <dgm:animLvl val="lvl"/>
          <dgm:resizeHandles val="exact"/>
        </dgm:presLayoutVars>
      </dgm:prSet>
      <dgm:spPr/>
      <dgm:t>
        <a:bodyPr/>
        <a:lstStyle/>
        <a:p>
          <a:endParaRPr lang="en-US"/>
        </a:p>
      </dgm:t>
    </dgm:pt>
    <dgm:pt modelId="{54EDE9F0-8D87-424F-AEA4-13EC4A4C1BA2}" type="pres">
      <dgm:prSet presAssocID="{DC15DF28-B359-4E2A-B600-4244A50048FD}" presName="parentText" presStyleLbl="node1" presStyleIdx="0" presStyleCnt="1" custLinFactNeighborX="-529" custLinFactNeighborY="-63851">
        <dgm:presLayoutVars>
          <dgm:chMax val="0"/>
          <dgm:bulletEnabled val="1"/>
        </dgm:presLayoutVars>
      </dgm:prSet>
      <dgm:spPr/>
      <dgm:t>
        <a:bodyPr/>
        <a:lstStyle/>
        <a:p>
          <a:endParaRPr lang="en-US"/>
        </a:p>
      </dgm:t>
    </dgm:pt>
  </dgm:ptLst>
  <dgm:cxnLst>
    <dgm:cxn modelId="{79A2304D-1911-451B-90F8-F655A88B7DBF}" srcId="{C7412B55-B264-4F27-900C-BF4FED01034E}" destId="{DC15DF28-B359-4E2A-B600-4244A50048FD}" srcOrd="0" destOrd="0" parTransId="{656BC359-2CFC-4F8D-98BA-3EEE2BEBE070}" sibTransId="{49BC6C5A-2215-4FC0-BE74-972A43117A74}"/>
    <dgm:cxn modelId="{1CEEAA35-B1A2-41C4-81DD-3DA18FE64146}" type="presOf" srcId="{C7412B55-B264-4F27-900C-BF4FED01034E}" destId="{A277B0E4-7FAC-42F2-90FD-6AED49662755}" srcOrd="0" destOrd="0" presId="urn:microsoft.com/office/officeart/2005/8/layout/vList2"/>
    <dgm:cxn modelId="{1D5418A0-9CAB-4C50-8625-E7B133927B3B}" type="presOf" srcId="{DC15DF28-B359-4E2A-B600-4244A50048FD}" destId="{54EDE9F0-8D87-424F-AEA4-13EC4A4C1BA2}" srcOrd="0" destOrd="0" presId="urn:microsoft.com/office/officeart/2005/8/layout/vList2"/>
    <dgm:cxn modelId="{488E38AC-3172-407F-BE72-95A153FBB4B3}" type="presParOf" srcId="{A277B0E4-7FAC-42F2-90FD-6AED49662755}" destId="{54EDE9F0-8D87-424F-AEA4-13EC4A4C1BA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0F917E1-935E-4F55-B299-F97BEDDA320D}" type="doc">
      <dgm:prSet loTypeId="urn:microsoft.com/office/officeart/2008/layout/VerticalCurvedList" loCatId="list" qsTypeId="urn:microsoft.com/office/officeart/2005/8/quickstyle/3d1" qsCatId="3D" csTypeId="urn:microsoft.com/office/officeart/2005/8/colors/colorful2" csCatId="colorful"/>
      <dgm:spPr/>
      <dgm:t>
        <a:bodyPr/>
        <a:lstStyle/>
        <a:p>
          <a:endParaRPr lang="en-US"/>
        </a:p>
      </dgm:t>
    </dgm:pt>
    <dgm:pt modelId="{18E82573-A11E-4B46-8788-95055E9C4160}">
      <dgm:prSet custT="1"/>
      <dgm:spPr/>
      <dgm:t>
        <a:bodyPr/>
        <a:lstStyle/>
        <a:p>
          <a:pPr rtl="0"/>
          <a:r>
            <a:rPr lang="en-US" sz="1600" b="1" dirty="0"/>
            <a:t>Provided that nothing contained in this section shall apply unless</a:t>
          </a:r>
        </a:p>
      </dgm:t>
    </dgm:pt>
    <dgm:pt modelId="{51B52A6C-43E8-4736-9FCF-769BC7F67C75}" type="parTrans" cxnId="{A28F9925-6F5F-4393-BD8E-49E84293592A}">
      <dgm:prSet/>
      <dgm:spPr/>
      <dgm:t>
        <a:bodyPr/>
        <a:lstStyle/>
        <a:p>
          <a:endParaRPr lang="en-US"/>
        </a:p>
      </dgm:t>
    </dgm:pt>
    <dgm:pt modelId="{9CEA59BE-DCD9-474F-A637-587268BF5FF1}" type="sibTrans" cxnId="{A28F9925-6F5F-4393-BD8E-49E84293592A}">
      <dgm:prSet/>
      <dgm:spPr/>
      <dgm:t>
        <a:bodyPr/>
        <a:lstStyle/>
        <a:p>
          <a:endParaRPr lang="en-US"/>
        </a:p>
      </dgm:t>
    </dgm:pt>
    <dgm:pt modelId="{9DEF434D-0940-4616-B0B0-894DA3E1CFFE}">
      <dgm:prSet/>
      <dgm:spPr/>
      <dgm:t>
        <a:bodyPr/>
        <a:lstStyle/>
        <a:p>
          <a:pPr rtl="0"/>
          <a:r>
            <a:rPr lang="en-US" dirty="0"/>
            <a:t>The </a:t>
          </a:r>
          <a:r>
            <a:rPr lang="en-US" dirty="0" err="1"/>
            <a:t>Cheque</a:t>
          </a:r>
          <a:r>
            <a:rPr lang="en-US" dirty="0"/>
            <a:t> has been presented to the bank within a period of </a:t>
          </a:r>
          <a:r>
            <a:rPr lang="en-US" b="1" dirty="0">
              <a:solidFill>
                <a:srgbClr val="FFFF00"/>
              </a:solidFill>
            </a:rPr>
            <a:t>six mouths from the date </a:t>
          </a:r>
          <a:r>
            <a:rPr lang="en-US" dirty="0"/>
            <a:t>on which it is drawn or within the period of its validity, whenever is earlier.</a:t>
          </a:r>
        </a:p>
      </dgm:t>
    </dgm:pt>
    <dgm:pt modelId="{CB52C39F-BDEE-49E8-ABC4-81B3A1088438}" type="parTrans" cxnId="{D3726C4F-F5D0-45D8-A8E7-E499D27E378E}">
      <dgm:prSet/>
      <dgm:spPr/>
      <dgm:t>
        <a:bodyPr/>
        <a:lstStyle/>
        <a:p>
          <a:endParaRPr lang="en-US"/>
        </a:p>
      </dgm:t>
    </dgm:pt>
    <dgm:pt modelId="{C328E1E9-8F70-4962-AAFF-F3707AB58B1A}" type="sibTrans" cxnId="{D3726C4F-F5D0-45D8-A8E7-E499D27E378E}">
      <dgm:prSet/>
      <dgm:spPr/>
      <dgm:t>
        <a:bodyPr/>
        <a:lstStyle/>
        <a:p>
          <a:endParaRPr lang="en-US"/>
        </a:p>
      </dgm:t>
    </dgm:pt>
    <dgm:pt modelId="{610FA172-698F-4A3A-AC59-77EC0094CA46}">
      <dgm:prSet/>
      <dgm:spPr/>
      <dgm:t>
        <a:bodyPr/>
        <a:lstStyle/>
        <a:p>
          <a:pPr rtl="0"/>
          <a:r>
            <a:rPr lang="en-US" dirty="0"/>
            <a:t>The payee or the holder in due course of the </a:t>
          </a:r>
          <a:r>
            <a:rPr lang="en-US" dirty="0" err="1"/>
            <a:t>Cheque</a:t>
          </a:r>
          <a:r>
            <a:rPr lang="en-US" dirty="0"/>
            <a:t> as the case may be, makes a demand for the payment of the said amount of money by giving a notice, in writings to the drawer of the </a:t>
          </a:r>
          <a:r>
            <a:rPr lang="en-US" dirty="0" err="1"/>
            <a:t>Cheque</a:t>
          </a:r>
          <a:r>
            <a:rPr lang="en-US" dirty="0"/>
            <a:t> as unpaid and</a:t>
          </a:r>
        </a:p>
      </dgm:t>
    </dgm:pt>
    <dgm:pt modelId="{17C049AF-7B99-4072-8735-8C619E4C431B}" type="parTrans" cxnId="{60B36958-1CC2-4313-9F04-84288361AF50}">
      <dgm:prSet/>
      <dgm:spPr/>
      <dgm:t>
        <a:bodyPr/>
        <a:lstStyle/>
        <a:p>
          <a:endParaRPr lang="en-US"/>
        </a:p>
      </dgm:t>
    </dgm:pt>
    <dgm:pt modelId="{80333BA7-92CD-401C-AAEF-E064983D1C16}" type="sibTrans" cxnId="{60B36958-1CC2-4313-9F04-84288361AF50}">
      <dgm:prSet/>
      <dgm:spPr/>
      <dgm:t>
        <a:bodyPr/>
        <a:lstStyle/>
        <a:p>
          <a:endParaRPr lang="en-US"/>
        </a:p>
      </dgm:t>
    </dgm:pt>
    <dgm:pt modelId="{4B9DACB6-E4EC-4749-9D43-43C3CE11FCC7}">
      <dgm:prSet/>
      <dgm:spPr/>
      <dgm:t>
        <a:bodyPr/>
        <a:lstStyle/>
        <a:p>
          <a:pPr rtl="0"/>
          <a:r>
            <a:rPr lang="en-US" dirty="0"/>
            <a:t>The drawer of such </a:t>
          </a:r>
          <a:r>
            <a:rPr lang="en-US" dirty="0" err="1"/>
            <a:t>Cheque</a:t>
          </a:r>
          <a:r>
            <a:rPr lang="en-US" dirty="0"/>
            <a:t> fails to make the payment of the said amount of money to the payee of as the case may be to the holder in due course of the </a:t>
          </a:r>
          <a:r>
            <a:rPr lang="en-US" dirty="0" err="1"/>
            <a:t>Cheque</a:t>
          </a:r>
          <a:r>
            <a:rPr lang="en-US" dirty="0"/>
            <a:t>, within thirty days of the receipt of the said notice.</a:t>
          </a:r>
        </a:p>
      </dgm:t>
    </dgm:pt>
    <dgm:pt modelId="{B640E604-EA60-4902-A85E-9781B2450A1B}" type="parTrans" cxnId="{37CDB601-CC7A-44D0-B9C2-2CE4AE968388}">
      <dgm:prSet/>
      <dgm:spPr/>
      <dgm:t>
        <a:bodyPr/>
        <a:lstStyle/>
        <a:p>
          <a:endParaRPr lang="en-US"/>
        </a:p>
      </dgm:t>
    </dgm:pt>
    <dgm:pt modelId="{3F41BDD7-0847-44F8-AD3F-9D7B69F15536}" type="sibTrans" cxnId="{37CDB601-CC7A-44D0-B9C2-2CE4AE968388}">
      <dgm:prSet/>
      <dgm:spPr/>
      <dgm:t>
        <a:bodyPr/>
        <a:lstStyle/>
        <a:p>
          <a:endParaRPr lang="en-US"/>
        </a:p>
      </dgm:t>
    </dgm:pt>
    <dgm:pt modelId="{CFFD7822-8979-4A66-B223-6F67203557F1}" type="pres">
      <dgm:prSet presAssocID="{10F917E1-935E-4F55-B299-F97BEDDA320D}" presName="Name0" presStyleCnt="0">
        <dgm:presLayoutVars>
          <dgm:chMax val="7"/>
          <dgm:chPref val="7"/>
          <dgm:dir/>
        </dgm:presLayoutVars>
      </dgm:prSet>
      <dgm:spPr/>
      <dgm:t>
        <a:bodyPr/>
        <a:lstStyle/>
        <a:p>
          <a:endParaRPr lang="en-US"/>
        </a:p>
      </dgm:t>
    </dgm:pt>
    <dgm:pt modelId="{946D8E16-3720-450E-A88D-F93C29E66A84}" type="pres">
      <dgm:prSet presAssocID="{10F917E1-935E-4F55-B299-F97BEDDA320D}" presName="Name1" presStyleCnt="0"/>
      <dgm:spPr/>
    </dgm:pt>
    <dgm:pt modelId="{02F660F0-24F1-48CC-AD6C-6EDDAA8E42F7}" type="pres">
      <dgm:prSet presAssocID="{10F917E1-935E-4F55-B299-F97BEDDA320D}" presName="cycle" presStyleCnt="0"/>
      <dgm:spPr/>
    </dgm:pt>
    <dgm:pt modelId="{6D52FBE5-2075-4877-93C1-9DBC95B7D0E2}" type="pres">
      <dgm:prSet presAssocID="{10F917E1-935E-4F55-B299-F97BEDDA320D}" presName="srcNode" presStyleLbl="node1" presStyleIdx="0" presStyleCnt="4"/>
      <dgm:spPr/>
    </dgm:pt>
    <dgm:pt modelId="{EDBE76D7-D76D-4F17-A44A-E101A3A7577B}" type="pres">
      <dgm:prSet presAssocID="{10F917E1-935E-4F55-B299-F97BEDDA320D}" presName="conn" presStyleLbl="parChTrans1D2" presStyleIdx="0" presStyleCnt="1"/>
      <dgm:spPr/>
      <dgm:t>
        <a:bodyPr/>
        <a:lstStyle/>
        <a:p>
          <a:endParaRPr lang="en-US"/>
        </a:p>
      </dgm:t>
    </dgm:pt>
    <dgm:pt modelId="{3B53298D-E04A-4B13-B2B4-734956854436}" type="pres">
      <dgm:prSet presAssocID="{10F917E1-935E-4F55-B299-F97BEDDA320D}" presName="extraNode" presStyleLbl="node1" presStyleIdx="0" presStyleCnt="4"/>
      <dgm:spPr/>
    </dgm:pt>
    <dgm:pt modelId="{9979A314-A33D-4F98-B395-0DC0D94113FA}" type="pres">
      <dgm:prSet presAssocID="{10F917E1-935E-4F55-B299-F97BEDDA320D}" presName="dstNode" presStyleLbl="node1" presStyleIdx="0" presStyleCnt="4"/>
      <dgm:spPr/>
    </dgm:pt>
    <dgm:pt modelId="{64AB1874-E770-4B5C-B229-2501B3F1D051}" type="pres">
      <dgm:prSet presAssocID="{18E82573-A11E-4B46-8788-95055E9C4160}" presName="text_1" presStyleLbl="node1" presStyleIdx="0" presStyleCnt="4">
        <dgm:presLayoutVars>
          <dgm:bulletEnabled val="1"/>
        </dgm:presLayoutVars>
      </dgm:prSet>
      <dgm:spPr/>
      <dgm:t>
        <a:bodyPr/>
        <a:lstStyle/>
        <a:p>
          <a:endParaRPr lang="en-US"/>
        </a:p>
      </dgm:t>
    </dgm:pt>
    <dgm:pt modelId="{4494D0FB-05F4-4B4D-86DE-E9E19599E1CD}" type="pres">
      <dgm:prSet presAssocID="{18E82573-A11E-4B46-8788-95055E9C4160}" presName="accent_1" presStyleCnt="0"/>
      <dgm:spPr/>
    </dgm:pt>
    <dgm:pt modelId="{6CC47656-A71D-4232-9ECE-1C38F29BE610}" type="pres">
      <dgm:prSet presAssocID="{18E82573-A11E-4B46-8788-95055E9C4160}" presName="accentRepeatNode" presStyleLbl="solidFgAcc1" presStyleIdx="0" presStyleCnt="4"/>
      <dgm:spPr/>
    </dgm:pt>
    <dgm:pt modelId="{AE2FC8BD-06F4-4A7F-A999-32E95A9BA5AC}" type="pres">
      <dgm:prSet presAssocID="{9DEF434D-0940-4616-B0B0-894DA3E1CFFE}" presName="text_2" presStyleLbl="node1" presStyleIdx="1" presStyleCnt="4">
        <dgm:presLayoutVars>
          <dgm:bulletEnabled val="1"/>
        </dgm:presLayoutVars>
      </dgm:prSet>
      <dgm:spPr/>
      <dgm:t>
        <a:bodyPr/>
        <a:lstStyle/>
        <a:p>
          <a:endParaRPr lang="en-US"/>
        </a:p>
      </dgm:t>
    </dgm:pt>
    <dgm:pt modelId="{04E3543C-EEBF-4969-913B-B7AF85E6CB3D}" type="pres">
      <dgm:prSet presAssocID="{9DEF434D-0940-4616-B0B0-894DA3E1CFFE}" presName="accent_2" presStyleCnt="0"/>
      <dgm:spPr/>
    </dgm:pt>
    <dgm:pt modelId="{85BA362C-63F4-441C-BA6A-F46FE464875A}" type="pres">
      <dgm:prSet presAssocID="{9DEF434D-0940-4616-B0B0-894DA3E1CFFE}" presName="accentRepeatNode" presStyleLbl="solidFgAcc1" presStyleIdx="1" presStyleCnt="4"/>
      <dgm:spPr/>
    </dgm:pt>
    <dgm:pt modelId="{F8E96ABF-88E2-4097-A2BF-86D191CB6FCE}" type="pres">
      <dgm:prSet presAssocID="{610FA172-698F-4A3A-AC59-77EC0094CA46}" presName="text_3" presStyleLbl="node1" presStyleIdx="2" presStyleCnt="4">
        <dgm:presLayoutVars>
          <dgm:bulletEnabled val="1"/>
        </dgm:presLayoutVars>
      </dgm:prSet>
      <dgm:spPr/>
      <dgm:t>
        <a:bodyPr/>
        <a:lstStyle/>
        <a:p>
          <a:endParaRPr lang="en-US"/>
        </a:p>
      </dgm:t>
    </dgm:pt>
    <dgm:pt modelId="{FF0EEF15-ABEB-4866-902A-F194242118A6}" type="pres">
      <dgm:prSet presAssocID="{610FA172-698F-4A3A-AC59-77EC0094CA46}" presName="accent_3" presStyleCnt="0"/>
      <dgm:spPr/>
    </dgm:pt>
    <dgm:pt modelId="{CC25B4C5-1034-4457-B1DD-3478E16A97B3}" type="pres">
      <dgm:prSet presAssocID="{610FA172-698F-4A3A-AC59-77EC0094CA46}" presName="accentRepeatNode" presStyleLbl="solidFgAcc1" presStyleIdx="2" presStyleCnt="4"/>
      <dgm:spPr/>
    </dgm:pt>
    <dgm:pt modelId="{9F4AC7B6-1267-4089-8453-61F4A7B9547A}" type="pres">
      <dgm:prSet presAssocID="{4B9DACB6-E4EC-4749-9D43-43C3CE11FCC7}" presName="text_4" presStyleLbl="node1" presStyleIdx="3" presStyleCnt="4">
        <dgm:presLayoutVars>
          <dgm:bulletEnabled val="1"/>
        </dgm:presLayoutVars>
      </dgm:prSet>
      <dgm:spPr/>
      <dgm:t>
        <a:bodyPr/>
        <a:lstStyle/>
        <a:p>
          <a:endParaRPr lang="en-US"/>
        </a:p>
      </dgm:t>
    </dgm:pt>
    <dgm:pt modelId="{5013C91D-FE03-469C-AC31-958642A4CF80}" type="pres">
      <dgm:prSet presAssocID="{4B9DACB6-E4EC-4749-9D43-43C3CE11FCC7}" presName="accent_4" presStyleCnt="0"/>
      <dgm:spPr/>
    </dgm:pt>
    <dgm:pt modelId="{D645EEF2-BD2F-4FC5-935A-50D8027B7758}" type="pres">
      <dgm:prSet presAssocID="{4B9DACB6-E4EC-4749-9D43-43C3CE11FCC7}" presName="accentRepeatNode" presStyleLbl="solidFgAcc1" presStyleIdx="3" presStyleCnt="4"/>
      <dgm:spPr/>
    </dgm:pt>
  </dgm:ptLst>
  <dgm:cxnLst>
    <dgm:cxn modelId="{0797ED86-8FDB-40B3-A3E8-83B62AE6D784}" type="presOf" srcId="{610FA172-698F-4A3A-AC59-77EC0094CA46}" destId="{F8E96ABF-88E2-4097-A2BF-86D191CB6FCE}" srcOrd="0" destOrd="0" presId="urn:microsoft.com/office/officeart/2008/layout/VerticalCurvedList"/>
    <dgm:cxn modelId="{A28F9925-6F5F-4393-BD8E-49E84293592A}" srcId="{10F917E1-935E-4F55-B299-F97BEDDA320D}" destId="{18E82573-A11E-4B46-8788-95055E9C4160}" srcOrd="0" destOrd="0" parTransId="{51B52A6C-43E8-4736-9FCF-769BC7F67C75}" sibTransId="{9CEA59BE-DCD9-474F-A637-587268BF5FF1}"/>
    <dgm:cxn modelId="{ED5BDC05-FB8A-40E0-98E7-E00C60431BC8}" type="presOf" srcId="{9CEA59BE-DCD9-474F-A637-587268BF5FF1}" destId="{EDBE76D7-D76D-4F17-A44A-E101A3A7577B}" srcOrd="0" destOrd="0" presId="urn:microsoft.com/office/officeart/2008/layout/VerticalCurvedList"/>
    <dgm:cxn modelId="{2CF501B7-A0CC-4BCD-B8E0-00F58F029038}" type="presOf" srcId="{10F917E1-935E-4F55-B299-F97BEDDA320D}" destId="{CFFD7822-8979-4A66-B223-6F67203557F1}" srcOrd="0" destOrd="0" presId="urn:microsoft.com/office/officeart/2008/layout/VerticalCurvedList"/>
    <dgm:cxn modelId="{D3726C4F-F5D0-45D8-A8E7-E499D27E378E}" srcId="{10F917E1-935E-4F55-B299-F97BEDDA320D}" destId="{9DEF434D-0940-4616-B0B0-894DA3E1CFFE}" srcOrd="1" destOrd="0" parTransId="{CB52C39F-BDEE-49E8-ABC4-81B3A1088438}" sibTransId="{C328E1E9-8F70-4962-AAFF-F3707AB58B1A}"/>
    <dgm:cxn modelId="{0207877B-983B-45FC-B196-5D42F6D05903}" type="presOf" srcId="{4B9DACB6-E4EC-4749-9D43-43C3CE11FCC7}" destId="{9F4AC7B6-1267-4089-8453-61F4A7B9547A}" srcOrd="0" destOrd="0" presId="urn:microsoft.com/office/officeart/2008/layout/VerticalCurvedList"/>
    <dgm:cxn modelId="{60B36958-1CC2-4313-9F04-84288361AF50}" srcId="{10F917E1-935E-4F55-B299-F97BEDDA320D}" destId="{610FA172-698F-4A3A-AC59-77EC0094CA46}" srcOrd="2" destOrd="0" parTransId="{17C049AF-7B99-4072-8735-8C619E4C431B}" sibTransId="{80333BA7-92CD-401C-AAEF-E064983D1C16}"/>
    <dgm:cxn modelId="{26515451-1F0E-4112-8BF1-6659DA59B23D}" type="presOf" srcId="{9DEF434D-0940-4616-B0B0-894DA3E1CFFE}" destId="{AE2FC8BD-06F4-4A7F-A999-32E95A9BA5AC}" srcOrd="0" destOrd="0" presId="urn:microsoft.com/office/officeart/2008/layout/VerticalCurvedList"/>
    <dgm:cxn modelId="{37CDB601-CC7A-44D0-B9C2-2CE4AE968388}" srcId="{10F917E1-935E-4F55-B299-F97BEDDA320D}" destId="{4B9DACB6-E4EC-4749-9D43-43C3CE11FCC7}" srcOrd="3" destOrd="0" parTransId="{B640E604-EA60-4902-A85E-9781B2450A1B}" sibTransId="{3F41BDD7-0847-44F8-AD3F-9D7B69F15536}"/>
    <dgm:cxn modelId="{11603509-051F-42FF-8166-AA56FA8C9D70}" type="presOf" srcId="{18E82573-A11E-4B46-8788-95055E9C4160}" destId="{64AB1874-E770-4B5C-B229-2501B3F1D051}" srcOrd="0" destOrd="0" presId="urn:microsoft.com/office/officeart/2008/layout/VerticalCurvedList"/>
    <dgm:cxn modelId="{DAA94DDF-71C7-4B56-9F89-0E1300FF3E05}" type="presParOf" srcId="{CFFD7822-8979-4A66-B223-6F67203557F1}" destId="{946D8E16-3720-450E-A88D-F93C29E66A84}" srcOrd="0" destOrd="0" presId="urn:microsoft.com/office/officeart/2008/layout/VerticalCurvedList"/>
    <dgm:cxn modelId="{05446BFF-86C3-4197-B141-48EFB749DF8F}" type="presParOf" srcId="{946D8E16-3720-450E-A88D-F93C29E66A84}" destId="{02F660F0-24F1-48CC-AD6C-6EDDAA8E42F7}" srcOrd="0" destOrd="0" presId="urn:microsoft.com/office/officeart/2008/layout/VerticalCurvedList"/>
    <dgm:cxn modelId="{06AB71F9-9441-4FB0-A4F6-CF855B6D5B82}" type="presParOf" srcId="{02F660F0-24F1-48CC-AD6C-6EDDAA8E42F7}" destId="{6D52FBE5-2075-4877-93C1-9DBC95B7D0E2}" srcOrd="0" destOrd="0" presId="urn:microsoft.com/office/officeart/2008/layout/VerticalCurvedList"/>
    <dgm:cxn modelId="{9A53945D-129A-4967-BBBB-D0EA26F8AC12}" type="presParOf" srcId="{02F660F0-24F1-48CC-AD6C-6EDDAA8E42F7}" destId="{EDBE76D7-D76D-4F17-A44A-E101A3A7577B}" srcOrd="1" destOrd="0" presId="urn:microsoft.com/office/officeart/2008/layout/VerticalCurvedList"/>
    <dgm:cxn modelId="{560BF116-5077-4DE0-BA7A-DB22C856C393}" type="presParOf" srcId="{02F660F0-24F1-48CC-AD6C-6EDDAA8E42F7}" destId="{3B53298D-E04A-4B13-B2B4-734956854436}" srcOrd="2" destOrd="0" presId="urn:microsoft.com/office/officeart/2008/layout/VerticalCurvedList"/>
    <dgm:cxn modelId="{7417DD39-676A-44B0-91D8-4938AEC1EF0A}" type="presParOf" srcId="{02F660F0-24F1-48CC-AD6C-6EDDAA8E42F7}" destId="{9979A314-A33D-4F98-B395-0DC0D94113FA}" srcOrd="3" destOrd="0" presId="urn:microsoft.com/office/officeart/2008/layout/VerticalCurvedList"/>
    <dgm:cxn modelId="{6330539D-A809-4083-95CC-523B1A4100A7}" type="presParOf" srcId="{946D8E16-3720-450E-A88D-F93C29E66A84}" destId="{64AB1874-E770-4B5C-B229-2501B3F1D051}" srcOrd="1" destOrd="0" presId="urn:microsoft.com/office/officeart/2008/layout/VerticalCurvedList"/>
    <dgm:cxn modelId="{BC4CF4F1-1F0C-46D6-9FDF-523E7C7A2872}" type="presParOf" srcId="{946D8E16-3720-450E-A88D-F93C29E66A84}" destId="{4494D0FB-05F4-4B4D-86DE-E9E19599E1CD}" srcOrd="2" destOrd="0" presId="urn:microsoft.com/office/officeart/2008/layout/VerticalCurvedList"/>
    <dgm:cxn modelId="{4047111C-B7B0-45B9-BB67-9D45F7BFE608}" type="presParOf" srcId="{4494D0FB-05F4-4B4D-86DE-E9E19599E1CD}" destId="{6CC47656-A71D-4232-9ECE-1C38F29BE610}" srcOrd="0" destOrd="0" presId="urn:microsoft.com/office/officeart/2008/layout/VerticalCurvedList"/>
    <dgm:cxn modelId="{13FAB560-8BD9-48F2-9E09-C74FE6D36019}" type="presParOf" srcId="{946D8E16-3720-450E-A88D-F93C29E66A84}" destId="{AE2FC8BD-06F4-4A7F-A999-32E95A9BA5AC}" srcOrd="3" destOrd="0" presId="urn:microsoft.com/office/officeart/2008/layout/VerticalCurvedList"/>
    <dgm:cxn modelId="{B820D8E7-AF8F-402D-89F6-188A7F16D78D}" type="presParOf" srcId="{946D8E16-3720-450E-A88D-F93C29E66A84}" destId="{04E3543C-EEBF-4969-913B-B7AF85E6CB3D}" srcOrd="4" destOrd="0" presId="urn:microsoft.com/office/officeart/2008/layout/VerticalCurvedList"/>
    <dgm:cxn modelId="{97298018-6FD5-4C48-A514-96BD65393E9F}" type="presParOf" srcId="{04E3543C-EEBF-4969-913B-B7AF85E6CB3D}" destId="{85BA362C-63F4-441C-BA6A-F46FE464875A}" srcOrd="0" destOrd="0" presId="urn:microsoft.com/office/officeart/2008/layout/VerticalCurvedList"/>
    <dgm:cxn modelId="{C40FFCE6-3B13-4AD4-9CC3-1C8AA3B23AC0}" type="presParOf" srcId="{946D8E16-3720-450E-A88D-F93C29E66A84}" destId="{F8E96ABF-88E2-4097-A2BF-86D191CB6FCE}" srcOrd="5" destOrd="0" presId="urn:microsoft.com/office/officeart/2008/layout/VerticalCurvedList"/>
    <dgm:cxn modelId="{B7D722C8-B994-40B8-8236-FCABC0847832}" type="presParOf" srcId="{946D8E16-3720-450E-A88D-F93C29E66A84}" destId="{FF0EEF15-ABEB-4866-902A-F194242118A6}" srcOrd="6" destOrd="0" presId="urn:microsoft.com/office/officeart/2008/layout/VerticalCurvedList"/>
    <dgm:cxn modelId="{1633783A-B7E3-442A-AC22-8BA29858D665}" type="presParOf" srcId="{FF0EEF15-ABEB-4866-902A-F194242118A6}" destId="{CC25B4C5-1034-4457-B1DD-3478E16A97B3}" srcOrd="0" destOrd="0" presId="urn:microsoft.com/office/officeart/2008/layout/VerticalCurvedList"/>
    <dgm:cxn modelId="{4A769EE5-D75A-4016-A45B-302C2BD4371F}" type="presParOf" srcId="{946D8E16-3720-450E-A88D-F93C29E66A84}" destId="{9F4AC7B6-1267-4089-8453-61F4A7B9547A}" srcOrd="7" destOrd="0" presId="urn:microsoft.com/office/officeart/2008/layout/VerticalCurvedList"/>
    <dgm:cxn modelId="{AFAECC10-0EBD-491F-A83C-0726C8B4EED8}" type="presParOf" srcId="{946D8E16-3720-450E-A88D-F93C29E66A84}" destId="{5013C91D-FE03-469C-AC31-958642A4CF80}" srcOrd="8" destOrd="0" presId="urn:microsoft.com/office/officeart/2008/layout/VerticalCurvedList"/>
    <dgm:cxn modelId="{8CCD4C01-C7A9-4524-A5FA-94A66C2A17A0}" type="presParOf" srcId="{5013C91D-FE03-469C-AC31-958642A4CF80}" destId="{D645EEF2-BD2F-4FC5-935A-50D8027B7758}" srcOrd="0" destOrd="0" presId="urn:microsoft.com/office/officeart/2008/layout/VerticalCurv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11D144C-C7C0-44CB-8A50-701F95AE9568}"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C10BC38E-4461-4A32-A933-BBC54BA3BB85}">
      <dgm:prSet/>
      <dgm:spPr/>
      <dgm:t>
        <a:bodyPr/>
        <a:lstStyle/>
        <a:p>
          <a:pPr rtl="0"/>
          <a:r>
            <a:rPr lang="en-US" b="1" dirty="0"/>
            <a:t>Dishonor of </a:t>
          </a:r>
          <a:r>
            <a:rPr lang="en-US" b="1" dirty="0" err="1"/>
            <a:t>Cheque</a:t>
          </a:r>
          <a:r>
            <a:rPr lang="en-US" b="1" dirty="0"/>
            <a:t> for insufficiency of funds in the account (Section-138)</a:t>
          </a:r>
          <a:endParaRPr lang="en-US" dirty="0"/>
        </a:p>
      </dgm:t>
    </dgm:pt>
    <dgm:pt modelId="{18A70E05-FCF1-472D-AFBE-2A168D421173}" type="parTrans" cxnId="{B668BDDF-0B86-4424-9DE9-5A6E41A758F3}">
      <dgm:prSet/>
      <dgm:spPr/>
      <dgm:t>
        <a:bodyPr/>
        <a:lstStyle/>
        <a:p>
          <a:endParaRPr lang="en-US"/>
        </a:p>
      </dgm:t>
    </dgm:pt>
    <dgm:pt modelId="{97CED916-9CCB-4E96-9EBB-2E9709FEFB4B}" type="sibTrans" cxnId="{B668BDDF-0B86-4424-9DE9-5A6E41A758F3}">
      <dgm:prSet/>
      <dgm:spPr/>
      <dgm:t>
        <a:bodyPr/>
        <a:lstStyle/>
        <a:p>
          <a:endParaRPr lang="en-US"/>
        </a:p>
      </dgm:t>
    </dgm:pt>
    <dgm:pt modelId="{0CC73492-F706-48CF-AACC-28192052BACE}" type="pres">
      <dgm:prSet presAssocID="{711D144C-C7C0-44CB-8A50-701F95AE9568}" presName="linear" presStyleCnt="0">
        <dgm:presLayoutVars>
          <dgm:animLvl val="lvl"/>
          <dgm:resizeHandles val="exact"/>
        </dgm:presLayoutVars>
      </dgm:prSet>
      <dgm:spPr/>
      <dgm:t>
        <a:bodyPr/>
        <a:lstStyle/>
        <a:p>
          <a:endParaRPr lang="en-US"/>
        </a:p>
      </dgm:t>
    </dgm:pt>
    <dgm:pt modelId="{D6BECD21-E0B1-4251-B6A8-A4F620F78DDD}" type="pres">
      <dgm:prSet presAssocID="{C10BC38E-4461-4A32-A933-BBC54BA3BB85}" presName="parentText" presStyleLbl="node1" presStyleIdx="0" presStyleCnt="1">
        <dgm:presLayoutVars>
          <dgm:chMax val="0"/>
          <dgm:bulletEnabled val="1"/>
        </dgm:presLayoutVars>
      </dgm:prSet>
      <dgm:spPr/>
      <dgm:t>
        <a:bodyPr/>
        <a:lstStyle/>
        <a:p>
          <a:endParaRPr lang="en-US"/>
        </a:p>
      </dgm:t>
    </dgm:pt>
  </dgm:ptLst>
  <dgm:cxnLst>
    <dgm:cxn modelId="{CC2B475E-E080-4A44-AF11-5B8CB19A83D5}" type="presOf" srcId="{C10BC38E-4461-4A32-A933-BBC54BA3BB85}" destId="{D6BECD21-E0B1-4251-B6A8-A4F620F78DDD}" srcOrd="0" destOrd="0" presId="urn:microsoft.com/office/officeart/2005/8/layout/vList2"/>
    <dgm:cxn modelId="{B4F15542-6960-4AEF-A6CF-4FD5191778B0}" type="presOf" srcId="{711D144C-C7C0-44CB-8A50-701F95AE9568}" destId="{0CC73492-F706-48CF-AACC-28192052BACE}" srcOrd="0" destOrd="0" presId="urn:microsoft.com/office/officeart/2005/8/layout/vList2"/>
    <dgm:cxn modelId="{B668BDDF-0B86-4424-9DE9-5A6E41A758F3}" srcId="{711D144C-C7C0-44CB-8A50-701F95AE9568}" destId="{C10BC38E-4461-4A32-A933-BBC54BA3BB85}" srcOrd="0" destOrd="0" parTransId="{18A70E05-FCF1-472D-AFBE-2A168D421173}" sibTransId="{97CED916-9CCB-4E96-9EBB-2E9709FEFB4B}"/>
    <dgm:cxn modelId="{528D7713-8C3E-4746-BDB2-D85B99761C48}" type="presParOf" srcId="{0CC73492-F706-48CF-AACC-28192052BACE}" destId="{D6BECD21-E0B1-4251-B6A8-A4F620F78DDD}"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AE441C6-F391-46B9-975C-66FBF556BD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3A434E9-2A9D-49AC-BF51-7C1359DA7651}">
      <dgm:prSet custT="1"/>
      <dgm:spPr/>
      <dgm:t>
        <a:bodyPr/>
        <a:lstStyle/>
        <a:p>
          <a:pPr rtl="0"/>
          <a:r>
            <a:rPr lang="en-US" sz="1600" dirty="0"/>
            <a:t>The Notice required to be several under clause (b) of subsection (1) shall be served in the following manner-</a:t>
          </a:r>
        </a:p>
      </dgm:t>
    </dgm:pt>
    <dgm:pt modelId="{CF897E64-DFCD-40A3-8776-ADDE23F37225}" type="parTrans" cxnId="{D351F1C7-0B84-4418-A2F3-9DB28E954C08}">
      <dgm:prSet/>
      <dgm:spPr/>
      <dgm:t>
        <a:bodyPr/>
        <a:lstStyle/>
        <a:p>
          <a:endParaRPr lang="en-US"/>
        </a:p>
      </dgm:t>
    </dgm:pt>
    <dgm:pt modelId="{417D4D70-96C6-4A67-B07E-27C15E48E768}" type="sibTrans" cxnId="{D351F1C7-0B84-4418-A2F3-9DB28E954C08}">
      <dgm:prSet/>
      <dgm:spPr/>
      <dgm:t>
        <a:bodyPr/>
        <a:lstStyle/>
        <a:p>
          <a:endParaRPr lang="en-US"/>
        </a:p>
      </dgm:t>
    </dgm:pt>
    <dgm:pt modelId="{4BD3E7FA-F2A3-432D-9E18-948C9457F53F}">
      <dgm:prSet custT="1"/>
      <dgm:spPr/>
      <dgm:t>
        <a:bodyPr/>
        <a:lstStyle/>
        <a:p>
          <a:pPr rtl="0"/>
          <a:r>
            <a:rPr lang="en-US" sz="1800" dirty="0"/>
            <a:t>By delivering it to the person on whom it is to be served, or</a:t>
          </a:r>
        </a:p>
      </dgm:t>
    </dgm:pt>
    <dgm:pt modelId="{87BC577C-01DF-4A1E-8339-264658CEF622}" type="parTrans" cxnId="{63FA9247-F957-4108-9138-B121893DBC68}">
      <dgm:prSet/>
      <dgm:spPr/>
      <dgm:t>
        <a:bodyPr/>
        <a:lstStyle/>
        <a:p>
          <a:endParaRPr lang="en-US"/>
        </a:p>
      </dgm:t>
    </dgm:pt>
    <dgm:pt modelId="{2DC917E9-F125-4C9C-93B2-DF8575751B8E}" type="sibTrans" cxnId="{63FA9247-F957-4108-9138-B121893DBC68}">
      <dgm:prSet/>
      <dgm:spPr/>
      <dgm:t>
        <a:bodyPr/>
        <a:lstStyle/>
        <a:p>
          <a:endParaRPr lang="en-US"/>
        </a:p>
      </dgm:t>
    </dgm:pt>
    <dgm:pt modelId="{A5BF2DEF-6C92-448D-8BF9-A77F9AF03A46}">
      <dgm:prSet custT="1"/>
      <dgm:spPr/>
      <dgm:t>
        <a:bodyPr/>
        <a:lstStyle/>
        <a:p>
          <a:pPr rtl="0"/>
          <a:r>
            <a:rPr lang="en-US" sz="1600" dirty="0"/>
            <a:t>BY sending it by registered post with acknowledgement due to that person at his usual or last known place of abode or business in Bangladesh; or</a:t>
          </a:r>
        </a:p>
      </dgm:t>
    </dgm:pt>
    <dgm:pt modelId="{E99AB053-A73A-429B-BCEB-A649F3BA6652}" type="parTrans" cxnId="{782C8CBA-2A37-41A6-8405-37496955FE6B}">
      <dgm:prSet/>
      <dgm:spPr/>
      <dgm:t>
        <a:bodyPr/>
        <a:lstStyle/>
        <a:p>
          <a:endParaRPr lang="en-US"/>
        </a:p>
      </dgm:t>
    </dgm:pt>
    <dgm:pt modelId="{6A09B7CE-FA85-43E3-835C-F6907A6D9BCC}" type="sibTrans" cxnId="{782C8CBA-2A37-41A6-8405-37496955FE6B}">
      <dgm:prSet/>
      <dgm:spPr/>
      <dgm:t>
        <a:bodyPr/>
        <a:lstStyle/>
        <a:p>
          <a:endParaRPr lang="en-US"/>
        </a:p>
      </dgm:t>
    </dgm:pt>
    <dgm:pt modelId="{132A334F-0461-4BEA-87A9-B5B83704A865}">
      <dgm:prSet/>
      <dgm:spPr/>
      <dgm:t>
        <a:bodyPr/>
        <a:lstStyle/>
        <a:p>
          <a:pPr rtl="0"/>
          <a:r>
            <a:rPr lang="en-US" dirty="0"/>
            <a:t>By publication in a daily Bangla Nation newspaper having wide circulation.</a:t>
          </a:r>
        </a:p>
      </dgm:t>
    </dgm:pt>
    <dgm:pt modelId="{B48A44AD-4B3E-403B-B9DC-D2E9AC1F82EF}" type="parTrans" cxnId="{7A838625-5814-4839-9412-1DCDCB36EB3C}">
      <dgm:prSet/>
      <dgm:spPr/>
      <dgm:t>
        <a:bodyPr/>
        <a:lstStyle/>
        <a:p>
          <a:endParaRPr lang="en-US"/>
        </a:p>
      </dgm:t>
    </dgm:pt>
    <dgm:pt modelId="{5907E25B-54DF-43E7-86C8-3950CF75316A}" type="sibTrans" cxnId="{7A838625-5814-4839-9412-1DCDCB36EB3C}">
      <dgm:prSet/>
      <dgm:spPr/>
      <dgm:t>
        <a:bodyPr/>
        <a:lstStyle/>
        <a:p>
          <a:endParaRPr lang="en-US"/>
        </a:p>
      </dgm:t>
    </dgm:pt>
    <dgm:pt modelId="{1836F459-F2B9-4B81-ADC8-A1CD4E79986A}" type="pres">
      <dgm:prSet presAssocID="{BAE441C6-F391-46B9-975C-66FBF556BD95}" presName="Name0" presStyleCnt="0">
        <dgm:presLayoutVars>
          <dgm:chMax val="7"/>
          <dgm:chPref val="7"/>
          <dgm:dir/>
        </dgm:presLayoutVars>
      </dgm:prSet>
      <dgm:spPr/>
      <dgm:t>
        <a:bodyPr/>
        <a:lstStyle/>
        <a:p>
          <a:endParaRPr lang="en-US"/>
        </a:p>
      </dgm:t>
    </dgm:pt>
    <dgm:pt modelId="{310FF0D2-C95B-4DD6-9F27-F61A153838BB}" type="pres">
      <dgm:prSet presAssocID="{BAE441C6-F391-46B9-975C-66FBF556BD95}" presName="Name1" presStyleCnt="0"/>
      <dgm:spPr/>
    </dgm:pt>
    <dgm:pt modelId="{CF7245E0-0A0A-4C35-BF11-66E443E65767}" type="pres">
      <dgm:prSet presAssocID="{BAE441C6-F391-46B9-975C-66FBF556BD95}" presName="cycle" presStyleCnt="0"/>
      <dgm:spPr/>
    </dgm:pt>
    <dgm:pt modelId="{029F6939-242F-4CFC-8D71-885FF9849EFB}" type="pres">
      <dgm:prSet presAssocID="{BAE441C6-F391-46B9-975C-66FBF556BD95}" presName="srcNode" presStyleLbl="node1" presStyleIdx="0" presStyleCnt="4"/>
      <dgm:spPr/>
    </dgm:pt>
    <dgm:pt modelId="{3DAF65DC-ADA5-4F66-B694-776B46286FDA}" type="pres">
      <dgm:prSet presAssocID="{BAE441C6-F391-46B9-975C-66FBF556BD95}" presName="conn" presStyleLbl="parChTrans1D2" presStyleIdx="0" presStyleCnt="1"/>
      <dgm:spPr/>
      <dgm:t>
        <a:bodyPr/>
        <a:lstStyle/>
        <a:p>
          <a:endParaRPr lang="en-US"/>
        </a:p>
      </dgm:t>
    </dgm:pt>
    <dgm:pt modelId="{C0A022C3-D5E4-4F61-B46A-A0975F8A0EAE}" type="pres">
      <dgm:prSet presAssocID="{BAE441C6-F391-46B9-975C-66FBF556BD95}" presName="extraNode" presStyleLbl="node1" presStyleIdx="0" presStyleCnt="4"/>
      <dgm:spPr/>
    </dgm:pt>
    <dgm:pt modelId="{65B6F8B0-FCB2-41F9-AC44-C69915B3F3BC}" type="pres">
      <dgm:prSet presAssocID="{BAE441C6-F391-46B9-975C-66FBF556BD95}" presName="dstNode" presStyleLbl="node1" presStyleIdx="0" presStyleCnt="4"/>
      <dgm:spPr/>
    </dgm:pt>
    <dgm:pt modelId="{9F6D2300-3DC8-4BB5-B056-C5A2659176FD}" type="pres">
      <dgm:prSet presAssocID="{53A434E9-2A9D-49AC-BF51-7C1359DA7651}" presName="text_1" presStyleLbl="node1" presStyleIdx="0" presStyleCnt="4" custScaleY="171757">
        <dgm:presLayoutVars>
          <dgm:bulletEnabled val="1"/>
        </dgm:presLayoutVars>
      </dgm:prSet>
      <dgm:spPr/>
      <dgm:t>
        <a:bodyPr/>
        <a:lstStyle/>
        <a:p>
          <a:endParaRPr lang="en-US"/>
        </a:p>
      </dgm:t>
    </dgm:pt>
    <dgm:pt modelId="{929A7CA3-C77A-4535-B139-B747F70CAF01}" type="pres">
      <dgm:prSet presAssocID="{53A434E9-2A9D-49AC-BF51-7C1359DA7651}" presName="accent_1" presStyleCnt="0"/>
      <dgm:spPr/>
    </dgm:pt>
    <dgm:pt modelId="{192C209C-C520-4FE9-A0EF-5CA6A0F8C31E}" type="pres">
      <dgm:prSet presAssocID="{53A434E9-2A9D-49AC-BF51-7C1359DA7651}" presName="accentRepeatNode" presStyleLbl="solidFgAcc1" presStyleIdx="0" presStyleCnt="4"/>
      <dgm:spPr/>
    </dgm:pt>
    <dgm:pt modelId="{214379C7-1DDB-4279-96BC-8AD572A7EE4F}" type="pres">
      <dgm:prSet presAssocID="{4BD3E7FA-F2A3-432D-9E18-948C9457F53F}" presName="text_2" presStyleLbl="node1" presStyleIdx="1" presStyleCnt="4">
        <dgm:presLayoutVars>
          <dgm:bulletEnabled val="1"/>
        </dgm:presLayoutVars>
      </dgm:prSet>
      <dgm:spPr/>
      <dgm:t>
        <a:bodyPr/>
        <a:lstStyle/>
        <a:p>
          <a:endParaRPr lang="en-US"/>
        </a:p>
      </dgm:t>
    </dgm:pt>
    <dgm:pt modelId="{CD7892F9-8123-4C79-9CB5-1E7A6FDD1407}" type="pres">
      <dgm:prSet presAssocID="{4BD3E7FA-F2A3-432D-9E18-948C9457F53F}" presName="accent_2" presStyleCnt="0"/>
      <dgm:spPr/>
    </dgm:pt>
    <dgm:pt modelId="{DD24385E-09D1-403B-B389-3CA28799E4A4}" type="pres">
      <dgm:prSet presAssocID="{4BD3E7FA-F2A3-432D-9E18-948C9457F53F}" presName="accentRepeatNode" presStyleLbl="solidFgAcc1" presStyleIdx="1" presStyleCnt="4"/>
      <dgm:spPr/>
    </dgm:pt>
    <dgm:pt modelId="{2751ED48-B263-4157-A222-AB1A333A706F}" type="pres">
      <dgm:prSet presAssocID="{A5BF2DEF-6C92-448D-8BF9-A77F9AF03A46}" presName="text_3" presStyleLbl="node1" presStyleIdx="2" presStyleCnt="4" custScaleY="145064">
        <dgm:presLayoutVars>
          <dgm:bulletEnabled val="1"/>
        </dgm:presLayoutVars>
      </dgm:prSet>
      <dgm:spPr/>
      <dgm:t>
        <a:bodyPr/>
        <a:lstStyle/>
        <a:p>
          <a:endParaRPr lang="en-US"/>
        </a:p>
      </dgm:t>
    </dgm:pt>
    <dgm:pt modelId="{49F2C85B-732F-4E3F-97BA-9D2E9AE3196E}" type="pres">
      <dgm:prSet presAssocID="{A5BF2DEF-6C92-448D-8BF9-A77F9AF03A46}" presName="accent_3" presStyleCnt="0"/>
      <dgm:spPr/>
    </dgm:pt>
    <dgm:pt modelId="{CEE98E3C-3924-4C42-BA23-A88CD2896A43}" type="pres">
      <dgm:prSet presAssocID="{A5BF2DEF-6C92-448D-8BF9-A77F9AF03A46}" presName="accentRepeatNode" presStyleLbl="solidFgAcc1" presStyleIdx="2" presStyleCnt="4"/>
      <dgm:spPr/>
    </dgm:pt>
    <dgm:pt modelId="{DDB5B78E-CC0E-4E00-A4A2-C726EAB7AC2A}" type="pres">
      <dgm:prSet presAssocID="{132A334F-0461-4BEA-87A9-B5B83704A865}" presName="text_4" presStyleLbl="node1" presStyleIdx="3" presStyleCnt="4">
        <dgm:presLayoutVars>
          <dgm:bulletEnabled val="1"/>
        </dgm:presLayoutVars>
      </dgm:prSet>
      <dgm:spPr/>
      <dgm:t>
        <a:bodyPr/>
        <a:lstStyle/>
        <a:p>
          <a:endParaRPr lang="en-US"/>
        </a:p>
      </dgm:t>
    </dgm:pt>
    <dgm:pt modelId="{8BF27B20-7C4D-401D-AB9E-BF59ABEC443C}" type="pres">
      <dgm:prSet presAssocID="{132A334F-0461-4BEA-87A9-B5B83704A865}" presName="accent_4" presStyleCnt="0"/>
      <dgm:spPr/>
    </dgm:pt>
    <dgm:pt modelId="{E8680411-ACA6-4338-9453-DF079F095CE7}" type="pres">
      <dgm:prSet presAssocID="{132A334F-0461-4BEA-87A9-B5B83704A865}" presName="accentRepeatNode" presStyleLbl="solidFgAcc1" presStyleIdx="3" presStyleCnt="4"/>
      <dgm:spPr/>
    </dgm:pt>
  </dgm:ptLst>
  <dgm:cxnLst>
    <dgm:cxn modelId="{F1FF6AFC-4C68-4C71-B5FA-25D4FEE1F67E}" type="presOf" srcId="{4BD3E7FA-F2A3-432D-9E18-948C9457F53F}" destId="{214379C7-1DDB-4279-96BC-8AD572A7EE4F}" srcOrd="0" destOrd="0" presId="urn:microsoft.com/office/officeart/2008/layout/VerticalCurvedList"/>
    <dgm:cxn modelId="{F0C73866-281F-4EE5-9C3C-0EAE1356C8F7}" type="presOf" srcId="{BAE441C6-F391-46B9-975C-66FBF556BD95}" destId="{1836F459-F2B9-4B81-ADC8-A1CD4E79986A}" srcOrd="0" destOrd="0" presId="urn:microsoft.com/office/officeart/2008/layout/VerticalCurvedList"/>
    <dgm:cxn modelId="{328779A1-6BEE-4176-8772-5D38726509A0}" type="presOf" srcId="{A5BF2DEF-6C92-448D-8BF9-A77F9AF03A46}" destId="{2751ED48-B263-4157-A222-AB1A333A706F}" srcOrd="0" destOrd="0" presId="urn:microsoft.com/office/officeart/2008/layout/VerticalCurvedList"/>
    <dgm:cxn modelId="{D351F1C7-0B84-4418-A2F3-9DB28E954C08}" srcId="{BAE441C6-F391-46B9-975C-66FBF556BD95}" destId="{53A434E9-2A9D-49AC-BF51-7C1359DA7651}" srcOrd="0" destOrd="0" parTransId="{CF897E64-DFCD-40A3-8776-ADDE23F37225}" sibTransId="{417D4D70-96C6-4A67-B07E-27C15E48E768}"/>
    <dgm:cxn modelId="{C24AA814-A5B4-4BA0-9D59-5738DB863F09}" type="presOf" srcId="{132A334F-0461-4BEA-87A9-B5B83704A865}" destId="{DDB5B78E-CC0E-4E00-A4A2-C726EAB7AC2A}" srcOrd="0" destOrd="0" presId="urn:microsoft.com/office/officeart/2008/layout/VerticalCurvedList"/>
    <dgm:cxn modelId="{7A838625-5814-4839-9412-1DCDCB36EB3C}" srcId="{BAE441C6-F391-46B9-975C-66FBF556BD95}" destId="{132A334F-0461-4BEA-87A9-B5B83704A865}" srcOrd="3" destOrd="0" parTransId="{B48A44AD-4B3E-403B-B9DC-D2E9AC1F82EF}" sibTransId="{5907E25B-54DF-43E7-86C8-3950CF75316A}"/>
    <dgm:cxn modelId="{63FA9247-F957-4108-9138-B121893DBC68}" srcId="{BAE441C6-F391-46B9-975C-66FBF556BD95}" destId="{4BD3E7FA-F2A3-432D-9E18-948C9457F53F}" srcOrd="1" destOrd="0" parTransId="{87BC577C-01DF-4A1E-8339-264658CEF622}" sibTransId="{2DC917E9-F125-4C9C-93B2-DF8575751B8E}"/>
    <dgm:cxn modelId="{D2F10387-F24B-43ED-ADC8-54D999787013}" type="presOf" srcId="{53A434E9-2A9D-49AC-BF51-7C1359DA7651}" destId="{9F6D2300-3DC8-4BB5-B056-C5A2659176FD}" srcOrd="0" destOrd="0" presId="urn:microsoft.com/office/officeart/2008/layout/VerticalCurvedList"/>
    <dgm:cxn modelId="{782C8CBA-2A37-41A6-8405-37496955FE6B}" srcId="{BAE441C6-F391-46B9-975C-66FBF556BD95}" destId="{A5BF2DEF-6C92-448D-8BF9-A77F9AF03A46}" srcOrd="2" destOrd="0" parTransId="{E99AB053-A73A-429B-BCEB-A649F3BA6652}" sibTransId="{6A09B7CE-FA85-43E3-835C-F6907A6D9BCC}"/>
    <dgm:cxn modelId="{B565884A-DA91-4515-9A82-374C7FB3EA44}" type="presOf" srcId="{417D4D70-96C6-4A67-B07E-27C15E48E768}" destId="{3DAF65DC-ADA5-4F66-B694-776B46286FDA}" srcOrd="0" destOrd="0" presId="urn:microsoft.com/office/officeart/2008/layout/VerticalCurvedList"/>
    <dgm:cxn modelId="{BC2F0C2D-7421-46D2-AA64-465E48C9C4EC}" type="presParOf" srcId="{1836F459-F2B9-4B81-ADC8-A1CD4E79986A}" destId="{310FF0D2-C95B-4DD6-9F27-F61A153838BB}" srcOrd="0" destOrd="0" presId="urn:microsoft.com/office/officeart/2008/layout/VerticalCurvedList"/>
    <dgm:cxn modelId="{854E7266-AC32-4748-838F-D9B44B0C2764}" type="presParOf" srcId="{310FF0D2-C95B-4DD6-9F27-F61A153838BB}" destId="{CF7245E0-0A0A-4C35-BF11-66E443E65767}" srcOrd="0" destOrd="0" presId="urn:microsoft.com/office/officeart/2008/layout/VerticalCurvedList"/>
    <dgm:cxn modelId="{BB6540A2-A9B2-4287-9C45-C450EA13B6EA}" type="presParOf" srcId="{CF7245E0-0A0A-4C35-BF11-66E443E65767}" destId="{029F6939-242F-4CFC-8D71-885FF9849EFB}" srcOrd="0" destOrd="0" presId="urn:microsoft.com/office/officeart/2008/layout/VerticalCurvedList"/>
    <dgm:cxn modelId="{38A84B8D-770F-4ACC-B076-AE2AFA7ABD0A}" type="presParOf" srcId="{CF7245E0-0A0A-4C35-BF11-66E443E65767}" destId="{3DAF65DC-ADA5-4F66-B694-776B46286FDA}" srcOrd="1" destOrd="0" presId="urn:microsoft.com/office/officeart/2008/layout/VerticalCurvedList"/>
    <dgm:cxn modelId="{30B0D8D1-5F78-4428-882B-73B191B657C3}" type="presParOf" srcId="{CF7245E0-0A0A-4C35-BF11-66E443E65767}" destId="{C0A022C3-D5E4-4F61-B46A-A0975F8A0EAE}" srcOrd="2" destOrd="0" presId="urn:microsoft.com/office/officeart/2008/layout/VerticalCurvedList"/>
    <dgm:cxn modelId="{E53D5353-C9FB-4C66-9CA0-978B8220D131}" type="presParOf" srcId="{CF7245E0-0A0A-4C35-BF11-66E443E65767}" destId="{65B6F8B0-FCB2-41F9-AC44-C69915B3F3BC}" srcOrd="3" destOrd="0" presId="urn:microsoft.com/office/officeart/2008/layout/VerticalCurvedList"/>
    <dgm:cxn modelId="{8AD98E53-D093-4F2A-9366-16F93BD81E67}" type="presParOf" srcId="{310FF0D2-C95B-4DD6-9F27-F61A153838BB}" destId="{9F6D2300-3DC8-4BB5-B056-C5A2659176FD}" srcOrd="1" destOrd="0" presId="urn:microsoft.com/office/officeart/2008/layout/VerticalCurvedList"/>
    <dgm:cxn modelId="{9968A73B-C538-48ED-B98D-7193087A3B19}" type="presParOf" srcId="{310FF0D2-C95B-4DD6-9F27-F61A153838BB}" destId="{929A7CA3-C77A-4535-B139-B747F70CAF01}" srcOrd="2" destOrd="0" presId="urn:microsoft.com/office/officeart/2008/layout/VerticalCurvedList"/>
    <dgm:cxn modelId="{7D2A7D69-CA64-4CB1-9BDF-1C9709D6FEE6}" type="presParOf" srcId="{929A7CA3-C77A-4535-B139-B747F70CAF01}" destId="{192C209C-C520-4FE9-A0EF-5CA6A0F8C31E}" srcOrd="0" destOrd="0" presId="urn:microsoft.com/office/officeart/2008/layout/VerticalCurvedList"/>
    <dgm:cxn modelId="{9CABD8D1-88AE-44DE-9EBE-4E4A01B98543}" type="presParOf" srcId="{310FF0D2-C95B-4DD6-9F27-F61A153838BB}" destId="{214379C7-1DDB-4279-96BC-8AD572A7EE4F}" srcOrd="3" destOrd="0" presId="urn:microsoft.com/office/officeart/2008/layout/VerticalCurvedList"/>
    <dgm:cxn modelId="{5CE96D08-65A1-4EBD-910B-327CEA1BF4B1}" type="presParOf" srcId="{310FF0D2-C95B-4DD6-9F27-F61A153838BB}" destId="{CD7892F9-8123-4C79-9CB5-1E7A6FDD1407}" srcOrd="4" destOrd="0" presId="urn:microsoft.com/office/officeart/2008/layout/VerticalCurvedList"/>
    <dgm:cxn modelId="{C6B4E713-3EF2-42E1-A15C-8586EBD262B2}" type="presParOf" srcId="{CD7892F9-8123-4C79-9CB5-1E7A6FDD1407}" destId="{DD24385E-09D1-403B-B389-3CA28799E4A4}" srcOrd="0" destOrd="0" presId="urn:microsoft.com/office/officeart/2008/layout/VerticalCurvedList"/>
    <dgm:cxn modelId="{20D8F622-669F-4E1D-BB51-6E64498E11EB}" type="presParOf" srcId="{310FF0D2-C95B-4DD6-9F27-F61A153838BB}" destId="{2751ED48-B263-4157-A222-AB1A333A706F}" srcOrd="5" destOrd="0" presId="urn:microsoft.com/office/officeart/2008/layout/VerticalCurvedList"/>
    <dgm:cxn modelId="{F4700DB7-7D56-4093-92C2-B785FF2A433E}" type="presParOf" srcId="{310FF0D2-C95B-4DD6-9F27-F61A153838BB}" destId="{49F2C85B-732F-4E3F-97BA-9D2E9AE3196E}" srcOrd="6" destOrd="0" presId="urn:microsoft.com/office/officeart/2008/layout/VerticalCurvedList"/>
    <dgm:cxn modelId="{B65D23F0-54CA-41A1-8D02-2F74BA68BD42}" type="presParOf" srcId="{49F2C85B-732F-4E3F-97BA-9D2E9AE3196E}" destId="{CEE98E3C-3924-4C42-BA23-A88CD2896A43}" srcOrd="0" destOrd="0" presId="urn:microsoft.com/office/officeart/2008/layout/VerticalCurvedList"/>
    <dgm:cxn modelId="{1AA9A1CC-D1AE-475B-B20F-233F739A52F9}" type="presParOf" srcId="{310FF0D2-C95B-4DD6-9F27-F61A153838BB}" destId="{DDB5B78E-CC0E-4E00-A4A2-C726EAB7AC2A}" srcOrd="7" destOrd="0" presId="urn:microsoft.com/office/officeart/2008/layout/VerticalCurvedList"/>
    <dgm:cxn modelId="{1F73F93E-2AA2-4055-8C1D-A6737BB519AE}" type="presParOf" srcId="{310FF0D2-C95B-4DD6-9F27-F61A153838BB}" destId="{8BF27B20-7C4D-401D-AB9E-BF59ABEC443C}" srcOrd="8" destOrd="0" presId="urn:microsoft.com/office/officeart/2008/layout/VerticalCurvedList"/>
    <dgm:cxn modelId="{53F02D9D-F858-45AD-8EAB-409B2656C146}" type="presParOf" srcId="{8BF27B20-7C4D-401D-AB9E-BF59ABEC443C}" destId="{E8680411-ACA6-4338-9453-DF079F095CE7}" srcOrd="0" destOrd="0" presId="urn:microsoft.com/office/officeart/2008/layout/VerticalCurv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BF38D78-1419-4AAD-91CD-2EEF0DCDAF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BEAD4C3-5383-45E8-AB34-4AEBC462B14C}">
      <dgm:prSet/>
      <dgm:spPr/>
      <dgm:t>
        <a:bodyPr/>
        <a:lstStyle/>
        <a:p>
          <a:pPr rtl="0"/>
          <a:r>
            <a:rPr lang="en-US" b="1" dirty="0"/>
            <a:t>Cognizance of Offences- Section-141</a:t>
          </a:r>
          <a:endParaRPr lang="en-US" dirty="0"/>
        </a:p>
      </dgm:t>
    </dgm:pt>
    <dgm:pt modelId="{8EA3D785-BBCA-40B2-ACC0-BB78F5850279}" type="parTrans" cxnId="{2225EFFA-65CE-4547-B17C-574F339C2623}">
      <dgm:prSet/>
      <dgm:spPr/>
      <dgm:t>
        <a:bodyPr/>
        <a:lstStyle/>
        <a:p>
          <a:endParaRPr lang="en-US"/>
        </a:p>
      </dgm:t>
    </dgm:pt>
    <dgm:pt modelId="{63433AA9-62FA-43C4-9CA0-43CD3B790684}" type="sibTrans" cxnId="{2225EFFA-65CE-4547-B17C-574F339C2623}">
      <dgm:prSet/>
      <dgm:spPr/>
      <dgm:t>
        <a:bodyPr/>
        <a:lstStyle/>
        <a:p>
          <a:endParaRPr lang="en-US"/>
        </a:p>
      </dgm:t>
    </dgm:pt>
    <dgm:pt modelId="{F7C22E9F-FF20-4BA6-A6FC-5295EBC24979}" type="pres">
      <dgm:prSet presAssocID="{0BF38D78-1419-4AAD-91CD-2EEF0DCDAF0D}" presName="linear" presStyleCnt="0">
        <dgm:presLayoutVars>
          <dgm:animLvl val="lvl"/>
          <dgm:resizeHandles val="exact"/>
        </dgm:presLayoutVars>
      </dgm:prSet>
      <dgm:spPr/>
      <dgm:t>
        <a:bodyPr/>
        <a:lstStyle/>
        <a:p>
          <a:endParaRPr lang="en-US"/>
        </a:p>
      </dgm:t>
    </dgm:pt>
    <dgm:pt modelId="{E91C06CC-1490-4103-96F7-8F8F9B3E4C94}" type="pres">
      <dgm:prSet presAssocID="{FBEAD4C3-5383-45E8-AB34-4AEBC462B14C}" presName="parentText" presStyleLbl="node1" presStyleIdx="0" presStyleCnt="1">
        <dgm:presLayoutVars>
          <dgm:chMax val="0"/>
          <dgm:bulletEnabled val="1"/>
        </dgm:presLayoutVars>
      </dgm:prSet>
      <dgm:spPr/>
      <dgm:t>
        <a:bodyPr/>
        <a:lstStyle/>
        <a:p>
          <a:endParaRPr lang="en-US"/>
        </a:p>
      </dgm:t>
    </dgm:pt>
  </dgm:ptLst>
  <dgm:cxnLst>
    <dgm:cxn modelId="{2225EFFA-65CE-4547-B17C-574F339C2623}" srcId="{0BF38D78-1419-4AAD-91CD-2EEF0DCDAF0D}" destId="{FBEAD4C3-5383-45E8-AB34-4AEBC462B14C}" srcOrd="0" destOrd="0" parTransId="{8EA3D785-BBCA-40B2-ACC0-BB78F5850279}" sibTransId="{63433AA9-62FA-43C4-9CA0-43CD3B790684}"/>
    <dgm:cxn modelId="{91B93B7B-20C3-4185-92B1-0E1511C525CE}" type="presOf" srcId="{0BF38D78-1419-4AAD-91CD-2EEF0DCDAF0D}" destId="{F7C22E9F-FF20-4BA6-A6FC-5295EBC24979}" srcOrd="0" destOrd="0" presId="urn:microsoft.com/office/officeart/2005/8/layout/vList2"/>
    <dgm:cxn modelId="{A67484EB-A9D7-40A3-8518-7D2CFD69D89E}" type="presOf" srcId="{FBEAD4C3-5383-45E8-AB34-4AEBC462B14C}" destId="{E91C06CC-1490-4103-96F7-8F8F9B3E4C94}" srcOrd="0" destOrd="0" presId="urn:microsoft.com/office/officeart/2005/8/layout/vList2"/>
    <dgm:cxn modelId="{82E7FCFA-9DD8-4FCC-81F6-1AA43B3DE522}" type="presParOf" srcId="{F7C22E9F-FF20-4BA6-A6FC-5295EBC24979}" destId="{E91C06CC-1490-4103-96F7-8F8F9B3E4C9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F96238-F889-4B97-BC11-2C37636DAE05}"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66BC3457-9FC3-4882-A05C-EF1F0243DEDA}">
      <dgm:prSet/>
      <dgm:spPr/>
      <dgm:t>
        <a:bodyPr/>
        <a:lstStyle/>
        <a:p>
          <a:pPr rtl="0"/>
          <a:r>
            <a:rPr lang="en-US" dirty="0"/>
            <a:t>Bill Of Exchange</a:t>
          </a:r>
        </a:p>
      </dgm:t>
    </dgm:pt>
    <dgm:pt modelId="{6892C6EC-B75D-421D-8719-73A20F56046F}" type="parTrans" cxnId="{4173645C-66FE-4171-A5AE-74E33A3CC56E}">
      <dgm:prSet/>
      <dgm:spPr/>
      <dgm:t>
        <a:bodyPr/>
        <a:lstStyle/>
        <a:p>
          <a:endParaRPr lang="en-US"/>
        </a:p>
      </dgm:t>
    </dgm:pt>
    <dgm:pt modelId="{5E911F6F-9C4F-4DF9-9BD4-0FDBAECF7DD2}" type="sibTrans" cxnId="{4173645C-66FE-4171-A5AE-74E33A3CC56E}">
      <dgm:prSet/>
      <dgm:spPr/>
      <dgm:t>
        <a:bodyPr/>
        <a:lstStyle/>
        <a:p>
          <a:endParaRPr lang="en-US"/>
        </a:p>
      </dgm:t>
    </dgm:pt>
    <dgm:pt modelId="{AEC363EC-7123-47F1-A28E-2BD1B51D624D}" type="pres">
      <dgm:prSet presAssocID="{58F96238-F889-4B97-BC11-2C37636DAE05}" presName="CompostProcess" presStyleCnt="0">
        <dgm:presLayoutVars>
          <dgm:dir/>
          <dgm:resizeHandles val="exact"/>
        </dgm:presLayoutVars>
      </dgm:prSet>
      <dgm:spPr/>
      <dgm:t>
        <a:bodyPr/>
        <a:lstStyle/>
        <a:p>
          <a:endParaRPr lang="en-US"/>
        </a:p>
      </dgm:t>
    </dgm:pt>
    <dgm:pt modelId="{1DF290CD-24DE-4948-9E1E-EC5775D9E3C4}" type="pres">
      <dgm:prSet presAssocID="{58F96238-F889-4B97-BC11-2C37636DAE05}" presName="arrow" presStyleLbl="bgShp" presStyleIdx="0" presStyleCnt="1"/>
      <dgm:spPr/>
    </dgm:pt>
    <dgm:pt modelId="{F9E12E74-0DD7-4BDF-B941-8E30DEAE6B46}" type="pres">
      <dgm:prSet presAssocID="{58F96238-F889-4B97-BC11-2C37636DAE05}" presName="linearProcess" presStyleCnt="0"/>
      <dgm:spPr/>
    </dgm:pt>
    <dgm:pt modelId="{CC58F27F-34AE-4840-B297-6BB93CBFB3E1}" type="pres">
      <dgm:prSet presAssocID="{66BC3457-9FC3-4882-A05C-EF1F0243DEDA}" presName="textNode" presStyleLbl="node1" presStyleIdx="0" presStyleCnt="1">
        <dgm:presLayoutVars>
          <dgm:bulletEnabled val="1"/>
        </dgm:presLayoutVars>
      </dgm:prSet>
      <dgm:spPr/>
      <dgm:t>
        <a:bodyPr/>
        <a:lstStyle/>
        <a:p>
          <a:endParaRPr lang="en-US"/>
        </a:p>
      </dgm:t>
    </dgm:pt>
  </dgm:ptLst>
  <dgm:cxnLst>
    <dgm:cxn modelId="{B41596CA-35FC-4C49-BE8A-8700C070817A}" type="presOf" srcId="{58F96238-F889-4B97-BC11-2C37636DAE05}" destId="{AEC363EC-7123-47F1-A28E-2BD1B51D624D}" srcOrd="0" destOrd="0" presId="urn:microsoft.com/office/officeart/2005/8/layout/hProcess9"/>
    <dgm:cxn modelId="{4173645C-66FE-4171-A5AE-74E33A3CC56E}" srcId="{58F96238-F889-4B97-BC11-2C37636DAE05}" destId="{66BC3457-9FC3-4882-A05C-EF1F0243DEDA}" srcOrd="0" destOrd="0" parTransId="{6892C6EC-B75D-421D-8719-73A20F56046F}" sibTransId="{5E911F6F-9C4F-4DF9-9BD4-0FDBAECF7DD2}"/>
    <dgm:cxn modelId="{053D5B48-8AA2-4AA8-98E7-E33BF1563ABF}" type="presOf" srcId="{66BC3457-9FC3-4882-A05C-EF1F0243DEDA}" destId="{CC58F27F-34AE-4840-B297-6BB93CBFB3E1}" srcOrd="0" destOrd="0" presId="urn:microsoft.com/office/officeart/2005/8/layout/hProcess9"/>
    <dgm:cxn modelId="{243D8B35-D435-4D50-BC5C-ED6F661A46B2}" type="presParOf" srcId="{AEC363EC-7123-47F1-A28E-2BD1B51D624D}" destId="{1DF290CD-24DE-4948-9E1E-EC5775D9E3C4}" srcOrd="0" destOrd="0" presId="urn:microsoft.com/office/officeart/2005/8/layout/hProcess9"/>
    <dgm:cxn modelId="{927E0CC4-A2FC-4133-BA84-7620C8830F17}" type="presParOf" srcId="{AEC363EC-7123-47F1-A28E-2BD1B51D624D}" destId="{F9E12E74-0DD7-4BDF-B941-8E30DEAE6B46}" srcOrd="1" destOrd="0" presId="urn:microsoft.com/office/officeart/2005/8/layout/hProcess9"/>
    <dgm:cxn modelId="{BD6389C0-CDE5-46C5-A968-045EE8952A90}" type="presParOf" srcId="{F9E12E74-0DD7-4BDF-B941-8E30DEAE6B46}" destId="{CC58F27F-34AE-4840-B297-6BB93CBFB3E1}"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ABD9BD-8957-45E6-8CAE-33F6CDFB8AEC}" type="doc">
      <dgm:prSet loTypeId="urn:microsoft.com/office/officeart/2005/8/layout/process4" loCatId="list" qsTypeId="urn:microsoft.com/office/officeart/2005/8/quickstyle/3d1" qsCatId="3D" csTypeId="urn:microsoft.com/office/officeart/2005/8/colors/colorful1#3" csCatId="colorful"/>
      <dgm:spPr/>
      <dgm:t>
        <a:bodyPr/>
        <a:lstStyle/>
        <a:p>
          <a:endParaRPr lang="en-US"/>
        </a:p>
      </dgm:t>
    </dgm:pt>
    <dgm:pt modelId="{6DFD1913-0DCF-41B8-9A6B-577D7F50C795}">
      <dgm:prSet/>
      <dgm:spPr/>
      <dgm:t>
        <a:bodyPr/>
        <a:lstStyle/>
        <a:p>
          <a:pPr rtl="0"/>
          <a:r>
            <a:rPr lang="en-US" dirty="0"/>
            <a:t>A minor;</a:t>
          </a:r>
        </a:p>
      </dgm:t>
    </dgm:pt>
    <dgm:pt modelId="{77C3588F-CB30-4BE4-9D6E-96A857C44607}" type="parTrans" cxnId="{25BD09A4-C38F-4BED-B6FB-B844CA779A1E}">
      <dgm:prSet/>
      <dgm:spPr/>
      <dgm:t>
        <a:bodyPr/>
        <a:lstStyle/>
        <a:p>
          <a:endParaRPr lang="en-US"/>
        </a:p>
      </dgm:t>
    </dgm:pt>
    <dgm:pt modelId="{999A604D-BF41-4E2E-B716-85F7B4ECF3E5}" type="sibTrans" cxnId="{25BD09A4-C38F-4BED-B6FB-B844CA779A1E}">
      <dgm:prSet/>
      <dgm:spPr/>
      <dgm:t>
        <a:bodyPr/>
        <a:lstStyle/>
        <a:p>
          <a:endParaRPr lang="en-US"/>
        </a:p>
      </dgm:t>
    </dgm:pt>
    <dgm:pt modelId="{F0A6E3D8-3C37-4D53-9839-9DCC90103CFA}">
      <dgm:prSet/>
      <dgm:spPr/>
      <dgm:t>
        <a:bodyPr/>
        <a:lstStyle/>
        <a:p>
          <a:pPr rtl="0"/>
          <a:r>
            <a:rPr lang="en-US" dirty="0"/>
            <a:t>A thief or a finder of bill;</a:t>
          </a:r>
        </a:p>
      </dgm:t>
    </dgm:pt>
    <dgm:pt modelId="{294F51E7-5DCE-45AA-8CD8-B673551C9311}" type="parTrans" cxnId="{5795A342-7E9D-43E5-9CFB-6B2BC119F969}">
      <dgm:prSet/>
      <dgm:spPr/>
      <dgm:t>
        <a:bodyPr/>
        <a:lstStyle/>
        <a:p>
          <a:endParaRPr lang="en-US"/>
        </a:p>
      </dgm:t>
    </dgm:pt>
    <dgm:pt modelId="{160A69CB-27AA-4252-A52C-0B9D3E8FEDA7}" type="sibTrans" cxnId="{5795A342-7E9D-43E5-9CFB-6B2BC119F969}">
      <dgm:prSet/>
      <dgm:spPr/>
      <dgm:t>
        <a:bodyPr/>
        <a:lstStyle/>
        <a:p>
          <a:endParaRPr lang="en-US"/>
        </a:p>
      </dgm:t>
    </dgm:pt>
    <dgm:pt modelId="{56C7C333-5499-4F28-99DD-34DC39B8A908}">
      <dgm:prSet/>
      <dgm:spPr/>
      <dgm:t>
        <a:bodyPr/>
        <a:lstStyle/>
        <a:p>
          <a:pPr rtl="0"/>
          <a:r>
            <a:rPr lang="en-US" dirty="0"/>
            <a:t>Who has not acquired possession in a lawful manner;</a:t>
          </a:r>
        </a:p>
      </dgm:t>
    </dgm:pt>
    <dgm:pt modelId="{A2955192-3FE3-4AD2-91EE-DF8ABCBEA626}" type="parTrans" cxnId="{1621F617-F2AE-4F1B-B6BA-F63A9005C504}">
      <dgm:prSet/>
      <dgm:spPr/>
      <dgm:t>
        <a:bodyPr/>
        <a:lstStyle/>
        <a:p>
          <a:endParaRPr lang="en-US"/>
        </a:p>
      </dgm:t>
    </dgm:pt>
    <dgm:pt modelId="{243BB13D-626D-4552-B9F8-CC78EDBF660A}" type="sibTrans" cxnId="{1621F617-F2AE-4F1B-B6BA-F63A9005C504}">
      <dgm:prSet/>
      <dgm:spPr/>
      <dgm:t>
        <a:bodyPr/>
        <a:lstStyle/>
        <a:p>
          <a:endParaRPr lang="en-US"/>
        </a:p>
      </dgm:t>
    </dgm:pt>
    <dgm:pt modelId="{673C22A8-6DB2-4910-8AEB-41E4B72065C2}">
      <dgm:prSet/>
      <dgm:spPr/>
      <dgm:t>
        <a:bodyPr/>
        <a:lstStyle/>
        <a:p>
          <a:pPr rtl="0"/>
          <a:r>
            <a:rPr lang="en-US" dirty="0"/>
            <a:t>Where endorsements are given for collection of the ‘Bill of Exchange’, the endorse is not a holder; and</a:t>
          </a:r>
        </a:p>
      </dgm:t>
    </dgm:pt>
    <dgm:pt modelId="{2CF77DBE-7478-4810-AF30-4B72F28CC0BD}" type="parTrans" cxnId="{8EEE74C0-CD78-4044-8F44-B80ED171FA70}">
      <dgm:prSet/>
      <dgm:spPr/>
      <dgm:t>
        <a:bodyPr/>
        <a:lstStyle/>
        <a:p>
          <a:endParaRPr lang="en-US"/>
        </a:p>
      </dgm:t>
    </dgm:pt>
    <dgm:pt modelId="{5566B028-A975-4828-B1E9-A74255A094DE}" type="sibTrans" cxnId="{8EEE74C0-CD78-4044-8F44-B80ED171FA70}">
      <dgm:prSet/>
      <dgm:spPr/>
      <dgm:t>
        <a:bodyPr/>
        <a:lstStyle/>
        <a:p>
          <a:endParaRPr lang="en-US"/>
        </a:p>
      </dgm:t>
    </dgm:pt>
    <dgm:pt modelId="{A6406273-0B10-4DA1-8DD9-8F76A287F028}">
      <dgm:prSet/>
      <dgm:spPr/>
      <dgm:t>
        <a:bodyPr/>
        <a:lstStyle/>
        <a:p>
          <a:pPr rtl="0"/>
          <a:r>
            <a:rPr lang="en-US" dirty="0"/>
            <a:t>A bank, receiving a </a:t>
          </a:r>
          <a:r>
            <a:rPr lang="en-US" dirty="0" err="1"/>
            <a:t>cheque</a:t>
          </a:r>
          <a:r>
            <a:rPr lang="en-US" dirty="0"/>
            <a:t> payable to order without endorsement on all other bank, is not a holder</a:t>
          </a:r>
        </a:p>
      </dgm:t>
    </dgm:pt>
    <dgm:pt modelId="{BB30799B-2D9A-4D8F-A109-98A1232D94A0}" type="parTrans" cxnId="{E17E69E4-1E69-4CD4-AE0E-BD439A264C79}">
      <dgm:prSet/>
      <dgm:spPr/>
      <dgm:t>
        <a:bodyPr/>
        <a:lstStyle/>
        <a:p>
          <a:endParaRPr lang="en-US"/>
        </a:p>
      </dgm:t>
    </dgm:pt>
    <dgm:pt modelId="{45ECBF9E-BED5-43A0-A6F5-178D24D19F7A}" type="sibTrans" cxnId="{E17E69E4-1E69-4CD4-AE0E-BD439A264C79}">
      <dgm:prSet/>
      <dgm:spPr/>
      <dgm:t>
        <a:bodyPr/>
        <a:lstStyle/>
        <a:p>
          <a:endParaRPr lang="en-US"/>
        </a:p>
      </dgm:t>
    </dgm:pt>
    <dgm:pt modelId="{2C56AB5C-4B02-40FA-AA57-3953B59094DA}" type="pres">
      <dgm:prSet presAssocID="{6FABD9BD-8957-45E6-8CAE-33F6CDFB8AEC}" presName="Name0" presStyleCnt="0">
        <dgm:presLayoutVars>
          <dgm:dir/>
          <dgm:animLvl val="lvl"/>
          <dgm:resizeHandles val="exact"/>
        </dgm:presLayoutVars>
      </dgm:prSet>
      <dgm:spPr/>
      <dgm:t>
        <a:bodyPr/>
        <a:lstStyle/>
        <a:p>
          <a:endParaRPr lang="en-US"/>
        </a:p>
      </dgm:t>
    </dgm:pt>
    <dgm:pt modelId="{0B8717BD-16CA-42A0-BEB9-2F015290A988}" type="pres">
      <dgm:prSet presAssocID="{A6406273-0B10-4DA1-8DD9-8F76A287F028}" presName="boxAndChildren" presStyleCnt="0"/>
      <dgm:spPr/>
    </dgm:pt>
    <dgm:pt modelId="{9E7A9A8E-C866-46A0-BCFC-A733CA78C7BD}" type="pres">
      <dgm:prSet presAssocID="{A6406273-0B10-4DA1-8DD9-8F76A287F028}" presName="parentTextBox" presStyleLbl="node1" presStyleIdx="0" presStyleCnt="5"/>
      <dgm:spPr/>
      <dgm:t>
        <a:bodyPr/>
        <a:lstStyle/>
        <a:p>
          <a:endParaRPr lang="en-US"/>
        </a:p>
      </dgm:t>
    </dgm:pt>
    <dgm:pt modelId="{21A9B1FF-16B9-457F-846D-6D55990AC4C3}" type="pres">
      <dgm:prSet presAssocID="{5566B028-A975-4828-B1E9-A74255A094DE}" presName="sp" presStyleCnt="0"/>
      <dgm:spPr/>
    </dgm:pt>
    <dgm:pt modelId="{70D0BD25-7BDD-4039-BED6-86D4D5EF5F95}" type="pres">
      <dgm:prSet presAssocID="{673C22A8-6DB2-4910-8AEB-41E4B72065C2}" presName="arrowAndChildren" presStyleCnt="0"/>
      <dgm:spPr/>
    </dgm:pt>
    <dgm:pt modelId="{92CD47EA-B08C-41F4-BB58-FC06F1BBE25B}" type="pres">
      <dgm:prSet presAssocID="{673C22A8-6DB2-4910-8AEB-41E4B72065C2}" presName="parentTextArrow" presStyleLbl="node1" presStyleIdx="1" presStyleCnt="5"/>
      <dgm:spPr/>
      <dgm:t>
        <a:bodyPr/>
        <a:lstStyle/>
        <a:p>
          <a:endParaRPr lang="en-US"/>
        </a:p>
      </dgm:t>
    </dgm:pt>
    <dgm:pt modelId="{3F7D2805-038C-4201-80C1-ACF8F7C96185}" type="pres">
      <dgm:prSet presAssocID="{243BB13D-626D-4552-B9F8-CC78EDBF660A}" presName="sp" presStyleCnt="0"/>
      <dgm:spPr/>
    </dgm:pt>
    <dgm:pt modelId="{6958F0C2-DE61-4EEE-8A62-12A39BD7FF06}" type="pres">
      <dgm:prSet presAssocID="{56C7C333-5499-4F28-99DD-34DC39B8A908}" presName="arrowAndChildren" presStyleCnt="0"/>
      <dgm:spPr/>
    </dgm:pt>
    <dgm:pt modelId="{BDECB0A0-25A0-4F1E-8EEA-BF52337042A0}" type="pres">
      <dgm:prSet presAssocID="{56C7C333-5499-4F28-99DD-34DC39B8A908}" presName="parentTextArrow" presStyleLbl="node1" presStyleIdx="2" presStyleCnt="5"/>
      <dgm:spPr/>
      <dgm:t>
        <a:bodyPr/>
        <a:lstStyle/>
        <a:p>
          <a:endParaRPr lang="en-US"/>
        </a:p>
      </dgm:t>
    </dgm:pt>
    <dgm:pt modelId="{1FA65E28-5CF8-4AF6-B722-76AACB0F80A1}" type="pres">
      <dgm:prSet presAssocID="{160A69CB-27AA-4252-A52C-0B9D3E8FEDA7}" presName="sp" presStyleCnt="0"/>
      <dgm:spPr/>
    </dgm:pt>
    <dgm:pt modelId="{371FDC51-66DB-4F22-B7F1-397387905556}" type="pres">
      <dgm:prSet presAssocID="{F0A6E3D8-3C37-4D53-9839-9DCC90103CFA}" presName="arrowAndChildren" presStyleCnt="0"/>
      <dgm:spPr/>
    </dgm:pt>
    <dgm:pt modelId="{6696E570-70FF-4590-B859-63C842C5DEDB}" type="pres">
      <dgm:prSet presAssocID="{F0A6E3D8-3C37-4D53-9839-9DCC90103CFA}" presName="parentTextArrow" presStyleLbl="node1" presStyleIdx="3" presStyleCnt="5"/>
      <dgm:spPr/>
      <dgm:t>
        <a:bodyPr/>
        <a:lstStyle/>
        <a:p>
          <a:endParaRPr lang="en-US"/>
        </a:p>
      </dgm:t>
    </dgm:pt>
    <dgm:pt modelId="{47FEEB68-2FF9-4D4D-BBAB-E9EA132490E6}" type="pres">
      <dgm:prSet presAssocID="{999A604D-BF41-4E2E-B716-85F7B4ECF3E5}" presName="sp" presStyleCnt="0"/>
      <dgm:spPr/>
    </dgm:pt>
    <dgm:pt modelId="{166A887F-2223-4853-935F-B1F232FC0729}" type="pres">
      <dgm:prSet presAssocID="{6DFD1913-0DCF-41B8-9A6B-577D7F50C795}" presName="arrowAndChildren" presStyleCnt="0"/>
      <dgm:spPr/>
    </dgm:pt>
    <dgm:pt modelId="{2BB80CED-2E3B-41B6-9E84-35595F504B7E}" type="pres">
      <dgm:prSet presAssocID="{6DFD1913-0DCF-41B8-9A6B-577D7F50C795}" presName="parentTextArrow" presStyleLbl="node1" presStyleIdx="4" presStyleCnt="5" custLinFactNeighborX="4481" custLinFactNeighborY="-89597"/>
      <dgm:spPr/>
      <dgm:t>
        <a:bodyPr/>
        <a:lstStyle/>
        <a:p>
          <a:endParaRPr lang="en-US"/>
        </a:p>
      </dgm:t>
    </dgm:pt>
  </dgm:ptLst>
  <dgm:cxnLst>
    <dgm:cxn modelId="{E17E69E4-1E69-4CD4-AE0E-BD439A264C79}" srcId="{6FABD9BD-8957-45E6-8CAE-33F6CDFB8AEC}" destId="{A6406273-0B10-4DA1-8DD9-8F76A287F028}" srcOrd="4" destOrd="0" parTransId="{BB30799B-2D9A-4D8F-A109-98A1232D94A0}" sibTransId="{45ECBF9E-BED5-43A0-A6F5-178D24D19F7A}"/>
    <dgm:cxn modelId="{33B2504A-81BC-40BB-98BB-20F028F06534}" type="presOf" srcId="{56C7C333-5499-4F28-99DD-34DC39B8A908}" destId="{BDECB0A0-25A0-4F1E-8EEA-BF52337042A0}" srcOrd="0" destOrd="0" presId="urn:microsoft.com/office/officeart/2005/8/layout/process4"/>
    <dgm:cxn modelId="{8EEE74C0-CD78-4044-8F44-B80ED171FA70}" srcId="{6FABD9BD-8957-45E6-8CAE-33F6CDFB8AEC}" destId="{673C22A8-6DB2-4910-8AEB-41E4B72065C2}" srcOrd="3" destOrd="0" parTransId="{2CF77DBE-7478-4810-AF30-4B72F28CC0BD}" sibTransId="{5566B028-A975-4828-B1E9-A74255A094DE}"/>
    <dgm:cxn modelId="{9F67094C-F8E8-4411-96A4-0F543ED3014A}" type="presOf" srcId="{673C22A8-6DB2-4910-8AEB-41E4B72065C2}" destId="{92CD47EA-B08C-41F4-BB58-FC06F1BBE25B}" srcOrd="0" destOrd="0" presId="urn:microsoft.com/office/officeart/2005/8/layout/process4"/>
    <dgm:cxn modelId="{C0D51E2A-7A8E-40C2-A5AB-8F5F8EB78237}" type="presOf" srcId="{6DFD1913-0DCF-41B8-9A6B-577D7F50C795}" destId="{2BB80CED-2E3B-41B6-9E84-35595F504B7E}" srcOrd="0" destOrd="0" presId="urn:microsoft.com/office/officeart/2005/8/layout/process4"/>
    <dgm:cxn modelId="{5795A342-7E9D-43E5-9CFB-6B2BC119F969}" srcId="{6FABD9BD-8957-45E6-8CAE-33F6CDFB8AEC}" destId="{F0A6E3D8-3C37-4D53-9839-9DCC90103CFA}" srcOrd="1" destOrd="0" parTransId="{294F51E7-5DCE-45AA-8CD8-B673551C9311}" sibTransId="{160A69CB-27AA-4252-A52C-0B9D3E8FEDA7}"/>
    <dgm:cxn modelId="{25BD09A4-C38F-4BED-B6FB-B844CA779A1E}" srcId="{6FABD9BD-8957-45E6-8CAE-33F6CDFB8AEC}" destId="{6DFD1913-0DCF-41B8-9A6B-577D7F50C795}" srcOrd="0" destOrd="0" parTransId="{77C3588F-CB30-4BE4-9D6E-96A857C44607}" sibTransId="{999A604D-BF41-4E2E-B716-85F7B4ECF3E5}"/>
    <dgm:cxn modelId="{16783F85-8606-4BC3-83BC-C312B780BBD1}" type="presOf" srcId="{F0A6E3D8-3C37-4D53-9839-9DCC90103CFA}" destId="{6696E570-70FF-4590-B859-63C842C5DEDB}" srcOrd="0" destOrd="0" presId="urn:microsoft.com/office/officeart/2005/8/layout/process4"/>
    <dgm:cxn modelId="{57A7F12C-94AF-4995-A082-EE8E44FA9F0B}" type="presOf" srcId="{A6406273-0B10-4DA1-8DD9-8F76A287F028}" destId="{9E7A9A8E-C866-46A0-BCFC-A733CA78C7BD}" srcOrd="0" destOrd="0" presId="urn:microsoft.com/office/officeart/2005/8/layout/process4"/>
    <dgm:cxn modelId="{1621F617-F2AE-4F1B-B6BA-F63A9005C504}" srcId="{6FABD9BD-8957-45E6-8CAE-33F6CDFB8AEC}" destId="{56C7C333-5499-4F28-99DD-34DC39B8A908}" srcOrd="2" destOrd="0" parTransId="{A2955192-3FE3-4AD2-91EE-DF8ABCBEA626}" sibTransId="{243BB13D-626D-4552-B9F8-CC78EDBF660A}"/>
    <dgm:cxn modelId="{1AE5C057-1140-4B2C-8258-0513AEA6DE96}" type="presOf" srcId="{6FABD9BD-8957-45E6-8CAE-33F6CDFB8AEC}" destId="{2C56AB5C-4B02-40FA-AA57-3953B59094DA}" srcOrd="0" destOrd="0" presId="urn:microsoft.com/office/officeart/2005/8/layout/process4"/>
    <dgm:cxn modelId="{901A2AF0-9A8C-4C6D-88D4-30C5EE65007D}" type="presParOf" srcId="{2C56AB5C-4B02-40FA-AA57-3953B59094DA}" destId="{0B8717BD-16CA-42A0-BEB9-2F015290A988}" srcOrd="0" destOrd="0" presId="urn:microsoft.com/office/officeart/2005/8/layout/process4"/>
    <dgm:cxn modelId="{22501A6E-A65E-4C14-A15D-EBC630684CA5}" type="presParOf" srcId="{0B8717BD-16CA-42A0-BEB9-2F015290A988}" destId="{9E7A9A8E-C866-46A0-BCFC-A733CA78C7BD}" srcOrd="0" destOrd="0" presId="urn:microsoft.com/office/officeart/2005/8/layout/process4"/>
    <dgm:cxn modelId="{3580262F-5D87-4F6A-AD93-7113A0F4548F}" type="presParOf" srcId="{2C56AB5C-4B02-40FA-AA57-3953B59094DA}" destId="{21A9B1FF-16B9-457F-846D-6D55990AC4C3}" srcOrd="1" destOrd="0" presId="urn:microsoft.com/office/officeart/2005/8/layout/process4"/>
    <dgm:cxn modelId="{E2E84D6D-CF60-4F66-9DAC-D685436E267C}" type="presParOf" srcId="{2C56AB5C-4B02-40FA-AA57-3953B59094DA}" destId="{70D0BD25-7BDD-4039-BED6-86D4D5EF5F95}" srcOrd="2" destOrd="0" presId="urn:microsoft.com/office/officeart/2005/8/layout/process4"/>
    <dgm:cxn modelId="{1E829E37-4C11-4F60-A9FF-7B116CF57116}" type="presParOf" srcId="{70D0BD25-7BDD-4039-BED6-86D4D5EF5F95}" destId="{92CD47EA-B08C-41F4-BB58-FC06F1BBE25B}" srcOrd="0" destOrd="0" presId="urn:microsoft.com/office/officeart/2005/8/layout/process4"/>
    <dgm:cxn modelId="{2366C7B0-337E-4EB6-889D-D5C42E05C844}" type="presParOf" srcId="{2C56AB5C-4B02-40FA-AA57-3953B59094DA}" destId="{3F7D2805-038C-4201-80C1-ACF8F7C96185}" srcOrd="3" destOrd="0" presId="urn:microsoft.com/office/officeart/2005/8/layout/process4"/>
    <dgm:cxn modelId="{1973D79F-69A5-4CEE-94E0-E07107C30407}" type="presParOf" srcId="{2C56AB5C-4B02-40FA-AA57-3953B59094DA}" destId="{6958F0C2-DE61-4EEE-8A62-12A39BD7FF06}" srcOrd="4" destOrd="0" presId="urn:microsoft.com/office/officeart/2005/8/layout/process4"/>
    <dgm:cxn modelId="{1EAA44A9-7B33-4B1E-9E10-E130720953E6}" type="presParOf" srcId="{6958F0C2-DE61-4EEE-8A62-12A39BD7FF06}" destId="{BDECB0A0-25A0-4F1E-8EEA-BF52337042A0}" srcOrd="0" destOrd="0" presId="urn:microsoft.com/office/officeart/2005/8/layout/process4"/>
    <dgm:cxn modelId="{CDDCF20B-A223-4282-B369-594FB274578B}" type="presParOf" srcId="{2C56AB5C-4B02-40FA-AA57-3953B59094DA}" destId="{1FA65E28-5CF8-4AF6-B722-76AACB0F80A1}" srcOrd="5" destOrd="0" presId="urn:microsoft.com/office/officeart/2005/8/layout/process4"/>
    <dgm:cxn modelId="{EB728B0C-D1DE-4862-B869-B74C04844870}" type="presParOf" srcId="{2C56AB5C-4B02-40FA-AA57-3953B59094DA}" destId="{371FDC51-66DB-4F22-B7F1-397387905556}" srcOrd="6" destOrd="0" presId="urn:microsoft.com/office/officeart/2005/8/layout/process4"/>
    <dgm:cxn modelId="{EEFE61B0-65C1-49F5-B0CB-E52652260052}" type="presParOf" srcId="{371FDC51-66DB-4F22-B7F1-397387905556}" destId="{6696E570-70FF-4590-B859-63C842C5DEDB}" srcOrd="0" destOrd="0" presId="urn:microsoft.com/office/officeart/2005/8/layout/process4"/>
    <dgm:cxn modelId="{527FBC6E-E7A7-4BDB-9CAF-EED772B0686E}" type="presParOf" srcId="{2C56AB5C-4B02-40FA-AA57-3953B59094DA}" destId="{47FEEB68-2FF9-4D4D-BBAB-E9EA132490E6}" srcOrd="7" destOrd="0" presId="urn:microsoft.com/office/officeart/2005/8/layout/process4"/>
    <dgm:cxn modelId="{3BC64B1A-69E3-4897-933A-739CE2C053EB}" type="presParOf" srcId="{2C56AB5C-4B02-40FA-AA57-3953B59094DA}" destId="{166A887F-2223-4853-935F-B1F232FC0729}" srcOrd="8" destOrd="0" presId="urn:microsoft.com/office/officeart/2005/8/layout/process4"/>
    <dgm:cxn modelId="{7B87EA11-C05A-4048-886D-99052CD6A9F5}" type="presParOf" srcId="{166A887F-2223-4853-935F-B1F232FC0729}" destId="{2BB80CED-2E3B-41B6-9E84-35595F504B7E}"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2F39FD-EEF6-4445-9647-A8FBA830096E}" type="doc">
      <dgm:prSet loTypeId="urn:microsoft.com/office/officeart/2008/layout/VerticalCurvedList" loCatId="list" qsTypeId="urn:microsoft.com/office/officeart/2005/8/quickstyle/3d3" qsCatId="3D" csTypeId="urn:microsoft.com/office/officeart/2005/8/colors/colorful1#5" csCatId="colorful" phldr="1"/>
      <dgm:spPr/>
      <dgm:t>
        <a:bodyPr/>
        <a:lstStyle/>
        <a:p>
          <a:endParaRPr lang="en-US"/>
        </a:p>
      </dgm:t>
    </dgm:pt>
    <dgm:pt modelId="{31001F3A-6E77-4D62-B79B-1E39373F04A5}">
      <dgm:prSet/>
      <dgm:spPr/>
      <dgm:t>
        <a:bodyPr/>
        <a:lstStyle/>
        <a:p>
          <a:pPr rtl="0"/>
          <a:r>
            <a:rPr lang="en-US" dirty="0"/>
            <a:t>He should be a holder;</a:t>
          </a:r>
        </a:p>
      </dgm:t>
    </dgm:pt>
    <dgm:pt modelId="{525C35EA-D632-48BF-BD53-B29D90262A8B}" type="parTrans" cxnId="{DCCD8D36-D90F-490D-BD56-D6F2B6BDF423}">
      <dgm:prSet/>
      <dgm:spPr/>
      <dgm:t>
        <a:bodyPr/>
        <a:lstStyle/>
        <a:p>
          <a:endParaRPr lang="en-US"/>
        </a:p>
      </dgm:t>
    </dgm:pt>
    <dgm:pt modelId="{4903819D-CE2E-438C-AEBA-5A23A7E68460}" type="sibTrans" cxnId="{DCCD8D36-D90F-490D-BD56-D6F2B6BDF423}">
      <dgm:prSet/>
      <dgm:spPr/>
      <dgm:t>
        <a:bodyPr/>
        <a:lstStyle/>
        <a:p>
          <a:endParaRPr lang="en-US"/>
        </a:p>
      </dgm:t>
    </dgm:pt>
    <dgm:pt modelId="{BF0537D4-D140-4709-A393-FFF955764180}">
      <dgm:prSet/>
      <dgm:spPr/>
      <dgm:t>
        <a:bodyPr/>
        <a:lstStyle/>
        <a:p>
          <a:pPr rtl="0"/>
          <a:r>
            <a:rPr lang="en-US" dirty="0"/>
            <a:t>He should become the holder for  valuable consideration;</a:t>
          </a:r>
        </a:p>
      </dgm:t>
    </dgm:pt>
    <dgm:pt modelId="{A8A8E84D-52F3-42D2-9C02-22A916EB154A}" type="parTrans" cxnId="{8A0EDE0A-7912-4358-9D3C-7578B4499235}">
      <dgm:prSet/>
      <dgm:spPr/>
      <dgm:t>
        <a:bodyPr/>
        <a:lstStyle/>
        <a:p>
          <a:endParaRPr lang="en-US"/>
        </a:p>
      </dgm:t>
    </dgm:pt>
    <dgm:pt modelId="{F0C2835F-8B46-46FA-8454-33CE7293CED8}" type="sibTrans" cxnId="{8A0EDE0A-7912-4358-9D3C-7578B4499235}">
      <dgm:prSet/>
      <dgm:spPr/>
      <dgm:t>
        <a:bodyPr/>
        <a:lstStyle/>
        <a:p>
          <a:endParaRPr lang="en-US"/>
        </a:p>
      </dgm:t>
    </dgm:pt>
    <dgm:pt modelId="{4563DC28-2AD7-4CFF-A8AA-999DDDEF62B1}">
      <dgm:prSet/>
      <dgm:spPr/>
      <dgm:t>
        <a:bodyPr/>
        <a:lstStyle/>
        <a:p>
          <a:pPr rtl="0"/>
          <a:r>
            <a:rPr lang="en-US" b="1" dirty="0"/>
            <a:t>He must have become the holder of the negotiable instrument before its maturity</a:t>
          </a:r>
          <a:endParaRPr lang="en-US" dirty="0"/>
        </a:p>
      </dgm:t>
    </dgm:pt>
    <dgm:pt modelId="{48039844-E803-4026-BB87-43FF6022172E}" type="parTrans" cxnId="{8D342FA6-0DEE-4FE3-8BCE-8FB37D945276}">
      <dgm:prSet/>
      <dgm:spPr/>
      <dgm:t>
        <a:bodyPr/>
        <a:lstStyle/>
        <a:p>
          <a:endParaRPr lang="en-US"/>
        </a:p>
      </dgm:t>
    </dgm:pt>
    <dgm:pt modelId="{E580A135-183B-4E09-866F-7B3A3523BFCD}" type="sibTrans" cxnId="{8D342FA6-0DEE-4FE3-8BCE-8FB37D945276}">
      <dgm:prSet/>
      <dgm:spPr/>
      <dgm:t>
        <a:bodyPr/>
        <a:lstStyle/>
        <a:p>
          <a:endParaRPr lang="en-US"/>
        </a:p>
      </dgm:t>
    </dgm:pt>
    <dgm:pt modelId="{92A9C9E6-A6B5-421B-8F57-D3C4C2BD3859}">
      <dgm:prSet/>
      <dgm:spPr/>
      <dgm:t>
        <a:bodyPr/>
        <a:lstStyle/>
        <a:p>
          <a:pPr rtl="0"/>
          <a:r>
            <a:rPr lang="en-US" b="1" dirty="0"/>
            <a:t>He must take the negotiable instrument complete and regular on the face of it:</a:t>
          </a:r>
          <a:endParaRPr lang="en-US" dirty="0"/>
        </a:p>
      </dgm:t>
    </dgm:pt>
    <dgm:pt modelId="{D1ABB0C2-0940-4BDA-B8B1-4E1534AC7546}" type="parTrans" cxnId="{3CEF990F-0220-4A28-98B4-7C637591182E}">
      <dgm:prSet/>
      <dgm:spPr/>
      <dgm:t>
        <a:bodyPr/>
        <a:lstStyle/>
        <a:p>
          <a:endParaRPr lang="en-US"/>
        </a:p>
      </dgm:t>
    </dgm:pt>
    <dgm:pt modelId="{CDDD419C-3095-46F4-8593-DF099895B7B3}" type="sibTrans" cxnId="{3CEF990F-0220-4A28-98B4-7C637591182E}">
      <dgm:prSet/>
      <dgm:spPr/>
      <dgm:t>
        <a:bodyPr/>
        <a:lstStyle/>
        <a:p>
          <a:endParaRPr lang="en-US"/>
        </a:p>
      </dgm:t>
    </dgm:pt>
    <dgm:pt modelId="{8FB60FCA-3F83-4C63-B933-3ECCD2918315}">
      <dgm:prSet/>
      <dgm:spPr/>
      <dgm:t>
        <a:bodyPr/>
        <a:lstStyle/>
        <a:p>
          <a:r>
            <a:rPr lang="en-US" b="1"/>
            <a:t>He must have become holder in good faith</a:t>
          </a:r>
          <a:endParaRPr lang="en-US"/>
        </a:p>
      </dgm:t>
    </dgm:pt>
    <dgm:pt modelId="{B9721482-0459-4500-A01B-203FFC7408C3}" type="parTrans" cxnId="{680C8B7C-E04A-4E4C-8C87-D4F508240DC0}">
      <dgm:prSet/>
      <dgm:spPr/>
      <dgm:t>
        <a:bodyPr/>
        <a:lstStyle/>
        <a:p>
          <a:endParaRPr lang="en-US"/>
        </a:p>
      </dgm:t>
    </dgm:pt>
    <dgm:pt modelId="{A1EA8464-0195-472B-85F0-741C364BFDA5}" type="sibTrans" cxnId="{680C8B7C-E04A-4E4C-8C87-D4F508240DC0}">
      <dgm:prSet/>
      <dgm:spPr/>
      <dgm:t>
        <a:bodyPr/>
        <a:lstStyle/>
        <a:p>
          <a:endParaRPr lang="en-US"/>
        </a:p>
      </dgm:t>
    </dgm:pt>
    <dgm:pt modelId="{70154C08-16E6-4950-9914-3E52B842FE21}" type="pres">
      <dgm:prSet presAssocID="{FD2F39FD-EEF6-4445-9647-A8FBA830096E}" presName="Name0" presStyleCnt="0">
        <dgm:presLayoutVars>
          <dgm:chMax val="7"/>
          <dgm:chPref val="7"/>
          <dgm:dir/>
        </dgm:presLayoutVars>
      </dgm:prSet>
      <dgm:spPr/>
      <dgm:t>
        <a:bodyPr/>
        <a:lstStyle/>
        <a:p>
          <a:endParaRPr lang="en-US"/>
        </a:p>
      </dgm:t>
    </dgm:pt>
    <dgm:pt modelId="{1848B77D-ACB3-42F1-AD16-C399B56C9A36}" type="pres">
      <dgm:prSet presAssocID="{FD2F39FD-EEF6-4445-9647-A8FBA830096E}" presName="Name1" presStyleCnt="0"/>
      <dgm:spPr/>
    </dgm:pt>
    <dgm:pt modelId="{8FB51A10-61A4-457A-88B9-4E8B2742612B}" type="pres">
      <dgm:prSet presAssocID="{FD2F39FD-EEF6-4445-9647-A8FBA830096E}" presName="cycle" presStyleCnt="0"/>
      <dgm:spPr/>
    </dgm:pt>
    <dgm:pt modelId="{10E4730B-6FC8-424F-9773-28625E6A4F51}" type="pres">
      <dgm:prSet presAssocID="{FD2F39FD-EEF6-4445-9647-A8FBA830096E}" presName="srcNode" presStyleLbl="node1" presStyleIdx="0" presStyleCnt="5"/>
      <dgm:spPr/>
    </dgm:pt>
    <dgm:pt modelId="{0EA2531D-177B-476C-B511-80B50D94A07E}" type="pres">
      <dgm:prSet presAssocID="{FD2F39FD-EEF6-4445-9647-A8FBA830096E}" presName="conn" presStyleLbl="parChTrans1D2" presStyleIdx="0" presStyleCnt="1"/>
      <dgm:spPr/>
      <dgm:t>
        <a:bodyPr/>
        <a:lstStyle/>
        <a:p>
          <a:endParaRPr lang="en-US"/>
        </a:p>
      </dgm:t>
    </dgm:pt>
    <dgm:pt modelId="{6628B03F-0F37-48EF-A922-A52881FB1691}" type="pres">
      <dgm:prSet presAssocID="{FD2F39FD-EEF6-4445-9647-A8FBA830096E}" presName="extraNode" presStyleLbl="node1" presStyleIdx="0" presStyleCnt="5"/>
      <dgm:spPr/>
    </dgm:pt>
    <dgm:pt modelId="{4937C96A-F48F-4363-AC4F-7A0B52BD6769}" type="pres">
      <dgm:prSet presAssocID="{FD2F39FD-EEF6-4445-9647-A8FBA830096E}" presName="dstNode" presStyleLbl="node1" presStyleIdx="0" presStyleCnt="5"/>
      <dgm:spPr/>
    </dgm:pt>
    <dgm:pt modelId="{192136A1-2066-4CB7-A4F8-A79186F9AD08}" type="pres">
      <dgm:prSet presAssocID="{31001F3A-6E77-4D62-B79B-1E39373F04A5}" presName="text_1" presStyleLbl="node1" presStyleIdx="0" presStyleCnt="5">
        <dgm:presLayoutVars>
          <dgm:bulletEnabled val="1"/>
        </dgm:presLayoutVars>
      </dgm:prSet>
      <dgm:spPr/>
      <dgm:t>
        <a:bodyPr/>
        <a:lstStyle/>
        <a:p>
          <a:endParaRPr lang="en-US"/>
        </a:p>
      </dgm:t>
    </dgm:pt>
    <dgm:pt modelId="{303243BA-5BCC-440E-9E03-4BCE4351E5C6}" type="pres">
      <dgm:prSet presAssocID="{31001F3A-6E77-4D62-B79B-1E39373F04A5}" presName="accent_1" presStyleCnt="0"/>
      <dgm:spPr/>
    </dgm:pt>
    <dgm:pt modelId="{D2850E2F-E5DA-4CA1-B988-23D23AEB1192}" type="pres">
      <dgm:prSet presAssocID="{31001F3A-6E77-4D62-B79B-1E39373F04A5}" presName="accentRepeatNode" presStyleLbl="solidFgAcc1" presStyleIdx="0" presStyleCnt="5"/>
      <dgm:spPr/>
    </dgm:pt>
    <dgm:pt modelId="{FB429F4F-6669-4F57-B812-0D330D26E7DE}" type="pres">
      <dgm:prSet presAssocID="{BF0537D4-D140-4709-A393-FFF955764180}" presName="text_2" presStyleLbl="node1" presStyleIdx="1" presStyleCnt="5">
        <dgm:presLayoutVars>
          <dgm:bulletEnabled val="1"/>
        </dgm:presLayoutVars>
      </dgm:prSet>
      <dgm:spPr/>
      <dgm:t>
        <a:bodyPr/>
        <a:lstStyle/>
        <a:p>
          <a:endParaRPr lang="en-US"/>
        </a:p>
      </dgm:t>
    </dgm:pt>
    <dgm:pt modelId="{3312F371-4903-4467-92BC-D721BBF00AA2}" type="pres">
      <dgm:prSet presAssocID="{BF0537D4-D140-4709-A393-FFF955764180}" presName="accent_2" presStyleCnt="0"/>
      <dgm:spPr/>
    </dgm:pt>
    <dgm:pt modelId="{34FA2FA2-F88F-4CC1-AC54-D302E7FB7105}" type="pres">
      <dgm:prSet presAssocID="{BF0537D4-D140-4709-A393-FFF955764180}" presName="accentRepeatNode" presStyleLbl="solidFgAcc1" presStyleIdx="1" presStyleCnt="5"/>
      <dgm:spPr/>
    </dgm:pt>
    <dgm:pt modelId="{997EFED3-D695-4064-8F64-A773EDD62DAB}" type="pres">
      <dgm:prSet presAssocID="{4563DC28-2AD7-4CFF-A8AA-999DDDEF62B1}" presName="text_3" presStyleLbl="node1" presStyleIdx="2" presStyleCnt="5">
        <dgm:presLayoutVars>
          <dgm:bulletEnabled val="1"/>
        </dgm:presLayoutVars>
      </dgm:prSet>
      <dgm:spPr/>
      <dgm:t>
        <a:bodyPr/>
        <a:lstStyle/>
        <a:p>
          <a:endParaRPr lang="en-US"/>
        </a:p>
      </dgm:t>
    </dgm:pt>
    <dgm:pt modelId="{9C13A12C-B26B-4A26-8441-DE7AB2F5A3B2}" type="pres">
      <dgm:prSet presAssocID="{4563DC28-2AD7-4CFF-A8AA-999DDDEF62B1}" presName="accent_3" presStyleCnt="0"/>
      <dgm:spPr/>
    </dgm:pt>
    <dgm:pt modelId="{82B36C45-B060-4F4C-A60E-FED2971A8C37}" type="pres">
      <dgm:prSet presAssocID="{4563DC28-2AD7-4CFF-A8AA-999DDDEF62B1}" presName="accentRepeatNode" presStyleLbl="solidFgAcc1" presStyleIdx="2" presStyleCnt="5"/>
      <dgm:spPr/>
    </dgm:pt>
    <dgm:pt modelId="{F6263E01-42D4-476D-985C-C4D436777EDD}" type="pres">
      <dgm:prSet presAssocID="{92A9C9E6-A6B5-421B-8F57-D3C4C2BD3859}" presName="text_4" presStyleLbl="node1" presStyleIdx="3" presStyleCnt="5">
        <dgm:presLayoutVars>
          <dgm:bulletEnabled val="1"/>
        </dgm:presLayoutVars>
      </dgm:prSet>
      <dgm:spPr/>
      <dgm:t>
        <a:bodyPr/>
        <a:lstStyle/>
        <a:p>
          <a:endParaRPr lang="en-US"/>
        </a:p>
      </dgm:t>
    </dgm:pt>
    <dgm:pt modelId="{A10F9676-816A-4351-9FCA-B32E1E65DF16}" type="pres">
      <dgm:prSet presAssocID="{92A9C9E6-A6B5-421B-8F57-D3C4C2BD3859}" presName="accent_4" presStyleCnt="0"/>
      <dgm:spPr/>
    </dgm:pt>
    <dgm:pt modelId="{34D5527C-1F23-4FFA-BBF8-967BDF92DC05}" type="pres">
      <dgm:prSet presAssocID="{92A9C9E6-A6B5-421B-8F57-D3C4C2BD3859}" presName="accentRepeatNode" presStyleLbl="solidFgAcc1" presStyleIdx="3" presStyleCnt="5"/>
      <dgm:spPr/>
    </dgm:pt>
    <dgm:pt modelId="{72AD1380-8F4E-4925-9CB9-00146719443E}" type="pres">
      <dgm:prSet presAssocID="{8FB60FCA-3F83-4C63-B933-3ECCD2918315}" presName="text_5" presStyleLbl="node1" presStyleIdx="4" presStyleCnt="5">
        <dgm:presLayoutVars>
          <dgm:bulletEnabled val="1"/>
        </dgm:presLayoutVars>
      </dgm:prSet>
      <dgm:spPr/>
      <dgm:t>
        <a:bodyPr/>
        <a:lstStyle/>
        <a:p>
          <a:endParaRPr lang="en-US"/>
        </a:p>
      </dgm:t>
    </dgm:pt>
    <dgm:pt modelId="{13D4B057-A2A2-4504-8B7C-087EDD0A0663}" type="pres">
      <dgm:prSet presAssocID="{8FB60FCA-3F83-4C63-B933-3ECCD2918315}" presName="accent_5" presStyleCnt="0"/>
      <dgm:spPr/>
    </dgm:pt>
    <dgm:pt modelId="{451166E6-A5E1-42CD-B1D8-6ED13A1351A6}" type="pres">
      <dgm:prSet presAssocID="{8FB60FCA-3F83-4C63-B933-3ECCD2918315}" presName="accentRepeatNode" presStyleLbl="solidFgAcc1" presStyleIdx="4" presStyleCnt="5"/>
      <dgm:spPr/>
    </dgm:pt>
  </dgm:ptLst>
  <dgm:cxnLst>
    <dgm:cxn modelId="{3CEF990F-0220-4A28-98B4-7C637591182E}" srcId="{FD2F39FD-EEF6-4445-9647-A8FBA830096E}" destId="{92A9C9E6-A6B5-421B-8F57-D3C4C2BD3859}" srcOrd="3" destOrd="0" parTransId="{D1ABB0C2-0940-4BDA-B8B1-4E1534AC7546}" sibTransId="{CDDD419C-3095-46F4-8593-DF099895B7B3}"/>
    <dgm:cxn modelId="{FDE4FEDC-E08A-418A-BE01-212615094554}" type="presOf" srcId="{4903819D-CE2E-438C-AEBA-5A23A7E68460}" destId="{0EA2531D-177B-476C-B511-80B50D94A07E}" srcOrd="0" destOrd="0" presId="urn:microsoft.com/office/officeart/2008/layout/VerticalCurvedList"/>
    <dgm:cxn modelId="{40D5CAB5-3B0D-4EDD-A256-1F65EE7D80A7}" type="presOf" srcId="{BF0537D4-D140-4709-A393-FFF955764180}" destId="{FB429F4F-6669-4F57-B812-0D330D26E7DE}" srcOrd="0" destOrd="0" presId="urn:microsoft.com/office/officeart/2008/layout/VerticalCurvedList"/>
    <dgm:cxn modelId="{7004CC2C-298C-43A8-BDB7-1F8A73F62D8A}" type="presOf" srcId="{FD2F39FD-EEF6-4445-9647-A8FBA830096E}" destId="{70154C08-16E6-4950-9914-3E52B842FE21}" srcOrd="0" destOrd="0" presId="urn:microsoft.com/office/officeart/2008/layout/VerticalCurvedList"/>
    <dgm:cxn modelId="{B92D9C36-A8C6-4920-9AC6-DD66F9C5AF7A}" type="presOf" srcId="{4563DC28-2AD7-4CFF-A8AA-999DDDEF62B1}" destId="{997EFED3-D695-4064-8F64-A773EDD62DAB}" srcOrd="0" destOrd="0" presId="urn:microsoft.com/office/officeart/2008/layout/VerticalCurvedList"/>
    <dgm:cxn modelId="{8D342FA6-0DEE-4FE3-8BCE-8FB37D945276}" srcId="{FD2F39FD-EEF6-4445-9647-A8FBA830096E}" destId="{4563DC28-2AD7-4CFF-A8AA-999DDDEF62B1}" srcOrd="2" destOrd="0" parTransId="{48039844-E803-4026-BB87-43FF6022172E}" sibTransId="{E580A135-183B-4E09-866F-7B3A3523BFCD}"/>
    <dgm:cxn modelId="{8A0EDE0A-7912-4358-9D3C-7578B4499235}" srcId="{FD2F39FD-EEF6-4445-9647-A8FBA830096E}" destId="{BF0537D4-D140-4709-A393-FFF955764180}" srcOrd="1" destOrd="0" parTransId="{A8A8E84D-52F3-42D2-9C02-22A916EB154A}" sibTransId="{F0C2835F-8B46-46FA-8454-33CE7293CED8}"/>
    <dgm:cxn modelId="{F27EE54A-1553-42C4-948A-4C02948829BD}" type="presOf" srcId="{92A9C9E6-A6B5-421B-8F57-D3C4C2BD3859}" destId="{F6263E01-42D4-476D-985C-C4D436777EDD}" srcOrd="0" destOrd="0" presId="urn:microsoft.com/office/officeart/2008/layout/VerticalCurvedList"/>
    <dgm:cxn modelId="{DCCD8D36-D90F-490D-BD56-D6F2B6BDF423}" srcId="{FD2F39FD-EEF6-4445-9647-A8FBA830096E}" destId="{31001F3A-6E77-4D62-B79B-1E39373F04A5}" srcOrd="0" destOrd="0" parTransId="{525C35EA-D632-48BF-BD53-B29D90262A8B}" sibTransId="{4903819D-CE2E-438C-AEBA-5A23A7E68460}"/>
    <dgm:cxn modelId="{151B6362-20C4-494E-81CC-948C2694798D}" type="presOf" srcId="{31001F3A-6E77-4D62-B79B-1E39373F04A5}" destId="{192136A1-2066-4CB7-A4F8-A79186F9AD08}" srcOrd="0" destOrd="0" presId="urn:microsoft.com/office/officeart/2008/layout/VerticalCurvedList"/>
    <dgm:cxn modelId="{680C8B7C-E04A-4E4C-8C87-D4F508240DC0}" srcId="{FD2F39FD-EEF6-4445-9647-A8FBA830096E}" destId="{8FB60FCA-3F83-4C63-B933-3ECCD2918315}" srcOrd="4" destOrd="0" parTransId="{B9721482-0459-4500-A01B-203FFC7408C3}" sibTransId="{A1EA8464-0195-472B-85F0-741C364BFDA5}"/>
    <dgm:cxn modelId="{95F203C5-3291-4957-B442-D82F920F4234}" type="presOf" srcId="{8FB60FCA-3F83-4C63-B933-3ECCD2918315}" destId="{72AD1380-8F4E-4925-9CB9-00146719443E}" srcOrd="0" destOrd="0" presId="urn:microsoft.com/office/officeart/2008/layout/VerticalCurvedList"/>
    <dgm:cxn modelId="{BF3D1B9E-FEE7-4B62-8985-AF0D6F1C1564}" type="presParOf" srcId="{70154C08-16E6-4950-9914-3E52B842FE21}" destId="{1848B77D-ACB3-42F1-AD16-C399B56C9A36}" srcOrd="0" destOrd="0" presId="urn:microsoft.com/office/officeart/2008/layout/VerticalCurvedList"/>
    <dgm:cxn modelId="{241270AC-2ACC-4774-9C98-12C5E0CB0934}" type="presParOf" srcId="{1848B77D-ACB3-42F1-AD16-C399B56C9A36}" destId="{8FB51A10-61A4-457A-88B9-4E8B2742612B}" srcOrd="0" destOrd="0" presId="urn:microsoft.com/office/officeart/2008/layout/VerticalCurvedList"/>
    <dgm:cxn modelId="{515244DA-FDA7-4F12-8E55-47ACA727A386}" type="presParOf" srcId="{8FB51A10-61A4-457A-88B9-4E8B2742612B}" destId="{10E4730B-6FC8-424F-9773-28625E6A4F51}" srcOrd="0" destOrd="0" presId="urn:microsoft.com/office/officeart/2008/layout/VerticalCurvedList"/>
    <dgm:cxn modelId="{4C628B31-5EBA-48D0-85CC-1EA1A0540ABE}" type="presParOf" srcId="{8FB51A10-61A4-457A-88B9-4E8B2742612B}" destId="{0EA2531D-177B-476C-B511-80B50D94A07E}" srcOrd="1" destOrd="0" presId="urn:microsoft.com/office/officeart/2008/layout/VerticalCurvedList"/>
    <dgm:cxn modelId="{1790CC1D-91C2-4FA2-AD05-1EDB7D59457C}" type="presParOf" srcId="{8FB51A10-61A4-457A-88B9-4E8B2742612B}" destId="{6628B03F-0F37-48EF-A922-A52881FB1691}" srcOrd="2" destOrd="0" presId="urn:microsoft.com/office/officeart/2008/layout/VerticalCurvedList"/>
    <dgm:cxn modelId="{9F543017-A1C9-4000-B1AB-433E2499E9BC}" type="presParOf" srcId="{8FB51A10-61A4-457A-88B9-4E8B2742612B}" destId="{4937C96A-F48F-4363-AC4F-7A0B52BD6769}" srcOrd="3" destOrd="0" presId="urn:microsoft.com/office/officeart/2008/layout/VerticalCurvedList"/>
    <dgm:cxn modelId="{C5AB5519-200A-409B-8F43-C736B51943D3}" type="presParOf" srcId="{1848B77D-ACB3-42F1-AD16-C399B56C9A36}" destId="{192136A1-2066-4CB7-A4F8-A79186F9AD08}" srcOrd="1" destOrd="0" presId="urn:microsoft.com/office/officeart/2008/layout/VerticalCurvedList"/>
    <dgm:cxn modelId="{165B483F-B624-49D0-B582-6ED1B2A35816}" type="presParOf" srcId="{1848B77D-ACB3-42F1-AD16-C399B56C9A36}" destId="{303243BA-5BCC-440E-9E03-4BCE4351E5C6}" srcOrd="2" destOrd="0" presId="urn:microsoft.com/office/officeart/2008/layout/VerticalCurvedList"/>
    <dgm:cxn modelId="{14056401-C2DA-49C7-9821-3C976D4088D4}" type="presParOf" srcId="{303243BA-5BCC-440E-9E03-4BCE4351E5C6}" destId="{D2850E2F-E5DA-4CA1-B988-23D23AEB1192}" srcOrd="0" destOrd="0" presId="urn:microsoft.com/office/officeart/2008/layout/VerticalCurvedList"/>
    <dgm:cxn modelId="{E5A1CF96-4567-462B-88AE-F45CE85BC4B8}" type="presParOf" srcId="{1848B77D-ACB3-42F1-AD16-C399B56C9A36}" destId="{FB429F4F-6669-4F57-B812-0D330D26E7DE}" srcOrd="3" destOrd="0" presId="urn:microsoft.com/office/officeart/2008/layout/VerticalCurvedList"/>
    <dgm:cxn modelId="{6F634F9E-A7ED-4BB6-A76D-3B9CAAD6D069}" type="presParOf" srcId="{1848B77D-ACB3-42F1-AD16-C399B56C9A36}" destId="{3312F371-4903-4467-92BC-D721BBF00AA2}" srcOrd="4" destOrd="0" presId="urn:microsoft.com/office/officeart/2008/layout/VerticalCurvedList"/>
    <dgm:cxn modelId="{5799BC91-CCEC-4A8C-9D50-7AFEF130CE89}" type="presParOf" srcId="{3312F371-4903-4467-92BC-D721BBF00AA2}" destId="{34FA2FA2-F88F-4CC1-AC54-D302E7FB7105}" srcOrd="0" destOrd="0" presId="urn:microsoft.com/office/officeart/2008/layout/VerticalCurvedList"/>
    <dgm:cxn modelId="{43450CC6-E425-4F87-B560-92CF51FC3C24}" type="presParOf" srcId="{1848B77D-ACB3-42F1-AD16-C399B56C9A36}" destId="{997EFED3-D695-4064-8F64-A773EDD62DAB}" srcOrd="5" destOrd="0" presId="urn:microsoft.com/office/officeart/2008/layout/VerticalCurvedList"/>
    <dgm:cxn modelId="{6664135C-B5AF-4074-AA52-D2A7F40A0847}" type="presParOf" srcId="{1848B77D-ACB3-42F1-AD16-C399B56C9A36}" destId="{9C13A12C-B26B-4A26-8441-DE7AB2F5A3B2}" srcOrd="6" destOrd="0" presId="urn:microsoft.com/office/officeart/2008/layout/VerticalCurvedList"/>
    <dgm:cxn modelId="{F59BC347-2E91-4856-B74B-714D5866DE57}" type="presParOf" srcId="{9C13A12C-B26B-4A26-8441-DE7AB2F5A3B2}" destId="{82B36C45-B060-4F4C-A60E-FED2971A8C37}" srcOrd="0" destOrd="0" presId="urn:microsoft.com/office/officeart/2008/layout/VerticalCurvedList"/>
    <dgm:cxn modelId="{E11AC701-FA3C-4524-8952-2C016A27B108}" type="presParOf" srcId="{1848B77D-ACB3-42F1-AD16-C399B56C9A36}" destId="{F6263E01-42D4-476D-985C-C4D436777EDD}" srcOrd="7" destOrd="0" presId="urn:microsoft.com/office/officeart/2008/layout/VerticalCurvedList"/>
    <dgm:cxn modelId="{A3831BF6-4CFD-4D5B-A163-2D4AA0F9CB0D}" type="presParOf" srcId="{1848B77D-ACB3-42F1-AD16-C399B56C9A36}" destId="{A10F9676-816A-4351-9FCA-B32E1E65DF16}" srcOrd="8" destOrd="0" presId="urn:microsoft.com/office/officeart/2008/layout/VerticalCurvedList"/>
    <dgm:cxn modelId="{548A3CE2-1820-4C24-9C4D-511E03DFCAFA}" type="presParOf" srcId="{A10F9676-816A-4351-9FCA-B32E1E65DF16}" destId="{34D5527C-1F23-4FFA-BBF8-967BDF92DC05}" srcOrd="0" destOrd="0" presId="urn:microsoft.com/office/officeart/2008/layout/VerticalCurvedList"/>
    <dgm:cxn modelId="{169E6F0F-3E01-4F01-AE28-9B74C7AC1110}" type="presParOf" srcId="{1848B77D-ACB3-42F1-AD16-C399B56C9A36}" destId="{72AD1380-8F4E-4925-9CB9-00146719443E}" srcOrd="9" destOrd="0" presId="urn:microsoft.com/office/officeart/2008/layout/VerticalCurvedList"/>
    <dgm:cxn modelId="{6065AFAB-6AAD-4CE3-90A3-841916F2159B}" type="presParOf" srcId="{1848B77D-ACB3-42F1-AD16-C399B56C9A36}" destId="{13D4B057-A2A2-4504-8B7C-087EDD0A0663}" srcOrd="10" destOrd="0" presId="urn:microsoft.com/office/officeart/2008/layout/VerticalCurvedList"/>
    <dgm:cxn modelId="{3853997A-8BE5-4082-AE85-8115B2FDA3A4}" type="presParOf" srcId="{13D4B057-A2A2-4504-8B7C-087EDD0A0663}" destId="{451166E6-A5E1-42CD-B1D8-6ED13A1351A6}"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2F39FD-EEF6-4445-9647-A8FBA830096E}" type="doc">
      <dgm:prSet loTypeId="urn:microsoft.com/office/officeart/2008/layout/VerticalCurvedList" loCatId="list" qsTypeId="urn:microsoft.com/office/officeart/2005/8/quickstyle/3d3" qsCatId="3D" csTypeId="urn:microsoft.com/office/officeart/2005/8/colors/colorful1#5" csCatId="colorful" phldr="1"/>
      <dgm:spPr/>
      <dgm:t>
        <a:bodyPr/>
        <a:lstStyle/>
        <a:p>
          <a:endParaRPr lang="en-US"/>
        </a:p>
      </dgm:t>
    </dgm:pt>
    <dgm:pt modelId="{31001F3A-6E77-4D62-B79B-1E39373F04A5}">
      <dgm:prSet/>
      <dgm:spPr/>
      <dgm:t>
        <a:bodyPr/>
        <a:lstStyle/>
        <a:p>
          <a:pPr rtl="0"/>
          <a:r>
            <a:rPr lang="en-US" dirty="0"/>
            <a:t>Instrument purged (get rid of) of all defects;</a:t>
          </a:r>
        </a:p>
      </dgm:t>
    </dgm:pt>
    <dgm:pt modelId="{525C35EA-D632-48BF-BD53-B29D90262A8B}" type="parTrans" cxnId="{DCCD8D36-D90F-490D-BD56-D6F2B6BDF423}">
      <dgm:prSet/>
      <dgm:spPr/>
      <dgm:t>
        <a:bodyPr/>
        <a:lstStyle/>
        <a:p>
          <a:endParaRPr lang="en-US"/>
        </a:p>
      </dgm:t>
    </dgm:pt>
    <dgm:pt modelId="{4903819D-CE2E-438C-AEBA-5A23A7E68460}" type="sibTrans" cxnId="{DCCD8D36-D90F-490D-BD56-D6F2B6BDF423}">
      <dgm:prSet/>
      <dgm:spPr/>
      <dgm:t>
        <a:bodyPr/>
        <a:lstStyle/>
        <a:p>
          <a:endParaRPr lang="en-US"/>
        </a:p>
      </dgm:t>
    </dgm:pt>
    <dgm:pt modelId="{BF0537D4-D140-4709-A393-FFF955764180}">
      <dgm:prSet/>
      <dgm:spPr/>
      <dgm:t>
        <a:bodyPr/>
        <a:lstStyle/>
        <a:p>
          <a:pPr rtl="0"/>
          <a:r>
            <a:rPr lang="en-US" dirty="0"/>
            <a:t>Rights not effected in case of inchoate instrument;</a:t>
          </a:r>
        </a:p>
      </dgm:t>
    </dgm:pt>
    <dgm:pt modelId="{A8A8E84D-52F3-42D2-9C02-22A916EB154A}" type="parTrans" cxnId="{8A0EDE0A-7912-4358-9D3C-7578B4499235}">
      <dgm:prSet/>
      <dgm:spPr/>
      <dgm:t>
        <a:bodyPr/>
        <a:lstStyle/>
        <a:p>
          <a:endParaRPr lang="en-US"/>
        </a:p>
      </dgm:t>
    </dgm:pt>
    <dgm:pt modelId="{F0C2835F-8B46-46FA-8454-33CE7293CED8}" type="sibTrans" cxnId="{8A0EDE0A-7912-4358-9D3C-7578B4499235}">
      <dgm:prSet/>
      <dgm:spPr/>
      <dgm:t>
        <a:bodyPr/>
        <a:lstStyle/>
        <a:p>
          <a:endParaRPr lang="en-US"/>
        </a:p>
      </dgm:t>
    </dgm:pt>
    <dgm:pt modelId="{4563DC28-2AD7-4CFF-A8AA-999DDDEF62B1}">
      <dgm:prSet/>
      <dgm:spPr/>
      <dgm:t>
        <a:bodyPr/>
        <a:lstStyle/>
        <a:p>
          <a:pPr rtl="0"/>
          <a:r>
            <a:rPr lang="en-US" dirty="0"/>
            <a:t>All prior parties liable</a:t>
          </a:r>
        </a:p>
      </dgm:t>
    </dgm:pt>
    <dgm:pt modelId="{48039844-E803-4026-BB87-43FF6022172E}" type="parTrans" cxnId="{8D342FA6-0DEE-4FE3-8BCE-8FB37D945276}">
      <dgm:prSet/>
      <dgm:spPr/>
      <dgm:t>
        <a:bodyPr/>
        <a:lstStyle/>
        <a:p>
          <a:endParaRPr lang="en-US"/>
        </a:p>
      </dgm:t>
    </dgm:pt>
    <dgm:pt modelId="{E580A135-183B-4E09-866F-7B3A3523BFCD}" type="sibTrans" cxnId="{8D342FA6-0DEE-4FE3-8BCE-8FB37D945276}">
      <dgm:prSet/>
      <dgm:spPr/>
      <dgm:t>
        <a:bodyPr/>
        <a:lstStyle/>
        <a:p>
          <a:endParaRPr lang="en-US"/>
        </a:p>
      </dgm:t>
    </dgm:pt>
    <dgm:pt modelId="{92A9C9E6-A6B5-421B-8F57-D3C4C2BD3859}">
      <dgm:prSet/>
      <dgm:spPr/>
      <dgm:t>
        <a:bodyPr/>
        <a:lstStyle/>
        <a:p>
          <a:pPr rtl="0"/>
          <a:r>
            <a:rPr lang="en-US" dirty="0"/>
            <a:t>Can enforce payment of a fictitious bill</a:t>
          </a:r>
        </a:p>
      </dgm:t>
    </dgm:pt>
    <dgm:pt modelId="{D1ABB0C2-0940-4BDA-B8B1-4E1534AC7546}" type="parTrans" cxnId="{3CEF990F-0220-4A28-98B4-7C637591182E}">
      <dgm:prSet/>
      <dgm:spPr/>
      <dgm:t>
        <a:bodyPr/>
        <a:lstStyle/>
        <a:p>
          <a:endParaRPr lang="en-US"/>
        </a:p>
      </dgm:t>
    </dgm:pt>
    <dgm:pt modelId="{CDDD419C-3095-46F4-8593-DF099895B7B3}" type="sibTrans" cxnId="{3CEF990F-0220-4A28-98B4-7C637591182E}">
      <dgm:prSet/>
      <dgm:spPr/>
      <dgm:t>
        <a:bodyPr/>
        <a:lstStyle/>
        <a:p>
          <a:endParaRPr lang="en-US"/>
        </a:p>
      </dgm:t>
    </dgm:pt>
    <dgm:pt modelId="{8FB60FCA-3F83-4C63-B933-3ECCD2918315}">
      <dgm:prSet/>
      <dgm:spPr/>
      <dgm:t>
        <a:bodyPr/>
        <a:lstStyle/>
        <a:p>
          <a:r>
            <a:rPr lang="en-US" dirty="0"/>
            <a:t>No effect of conditional delivery</a:t>
          </a:r>
        </a:p>
      </dgm:t>
    </dgm:pt>
    <dgm:pt modelId="{B9721482-0459-4500-A01B-203FFC7408C3}" type="parTrans" cxnId="{680C8B7C-E04A-4E4C-8C87-D4F508240DC0}">
      <dgm:prSet/>
      <dgm:spPr/>
      <dgm:t>
        <a:bodyPr/>
        <a:lstStyle/>
        <a:p>
          <a:endParaRPr lang="en-US"/>
        </a:p>
      </dgm:t>
    </dgm:pt>
    <dgm:pt modelId="{A1EA8464-0195-472B-85F0-741C364BFDA5}" type="sibTrans" cxnId="{680C8B7C-E04A-4E4C-8C87-D4F508240DC0}">
      <dgm:prSet/>
      <dgm:spPr/>
      <dgm:t>
        <a:bodyPr/>
        <a:lstStyle/>
        <a:p>
          <a:endParaRPr lang="en-US"/>
        </a:p>
      </dgm:t>
    </dgm:pt>
    <dgm:pt modelId="{70154C08-16E6-4950-9914-3E52B842FE21}" type="pres">
      <dgm:prSet presAssocID="{FD2F39FD-EEF6-4445-9647-A8FBA830096E}" presName="Name0" presStyleCnt="0">
        <dgm:presLayoutVars>
          <dgm:chMax val="7"/>
          <dgm:chPref val="7"/>
          <dgm:dir/>
        </dgm:presLayoutVars>
      </dgm:prSet>
      <dgm:spPr/>
      <dgm:t>
        <a:bodyPr/>
        <a:lstStyle/>
        <a:p>
          <a:endParaRPr lang="en-US"/>
        </a:p>
      </dgm:t>
    </dgm:pt>
    <dgm:pt modelId="{1848B77D-ACB3-42F1-AD16-C399B56C9A36}" type="pres">
      <dgm:prSet presAssocID="{FD2F39FD-EEF6-4445-9647-A8FBA830096E}" presName="Name1" presStyleCnt="0"/>
      <dgm:spPr/>
    </dgm:pt>
    <dgm:pt modelId="{8FB51A10-61A4-457A-88B9-4E8B2742612B}" type="pres">
      <dgm:prSet presAssocID="{FD2F39FD-EEF6-4445-9647-A8FBA830096E}" presName="cycle" presStyleCnt="0"/>
      <dgm:spPr/>
    </dgm:pt>
    <dgm:pt modelId="{10E4730B-6FC8-424F-9773-28625E6A4F51}" type="pres">
      <dgm:prSet presAssocID="{FD2F39FD-EEF6-4445-9647-A8FBA830096E}" presName="srcNode" presStyleLbl="node1" presStyleIdx="0" presStyleCnt="5"/>
      <dgm:spPr/>
    </dgm:pt>
    <dgm:pt modelId="{0EA2531D-177B-476C-B511-80B50D94A07E}" type="pres">
      <dgm:prSet presAssocID="{FD2F39FD-EEF6-4445-9647-A8FBA830096E}" presName="conn" presStyleLbl="parChTrans1D2" presStyleIdx="0" presStyleCnt="1"/>
      <dgm:spPr/>
      <dgm:t>
        <a:bodyPr/>
        <a:lstStyle/>
        <a:p>
          <a:endParaRPr lang="en-US"/>
        </a:p>
      </dgm:t>
    </dgm:pt>
    <dgm:pt modelId="{6628B03F-0F37-48EF-A922-A52881FB1691}" type="pres">
      <dgm:prSet presAssocID="{FD2F39FD-EEF6-4445-9647-A8FBA830096E}" presName="extraNode" presStyleLbl="node1" presStyleIdx="0" presStyleCnt="5"/>
      <dgm:spPr/>
    </dgm:pt>
    <dgm:pt modelId="{4937C96A-F48F-4363-AC4F-7A0B52BD6769}" type="pres">
      <dgm:prSet presAssocID="{FD2F39FD-EEF6-4445-9647-A8FBA830096E}" presName="dstNode" presStyleLbl="node1" presStyleIdx="0" presStyleCnt="5"/>
      <dgm:spPr/>
    </dgm:pt>
    <dgm:pt modelId="{192136A1-2066-4CB7-A4F8-A79186F9AD08}" type="pres">
      <dgm:prSet presAssocID="{31001F3A-6E77-4D62-B79B-1E39373F04A5}" presName="text_1" presStyleLbl="node1" presStyleIdx="0" presStyleCnt="5">
        <dgm:presLayoutVars>
          <dgm:bulletEnabled val="1"/>
        </dgm:presLayoutVars>
      </dgm:prSet>
      <dgm:spPr/>
      <dgm:t>
        <a:bodyPr/>
        <a:lstStyle/>
        <a:p>
          <a:endParaRPr lang="en-US"/>
        </a:p>
      </dgm:t>
    </dgm:pt>
    <dgm:pt modelId="{303243BA-5BCC-440E-9E03-4BCE4351E5C6}" type="pres">
      <dgm:prSet presAssocID="{31001F3A-6E77-4D62-B79B-1E39373F04A5}" presName="accent_1" presStyleCnt="0"/>
      <dgm:spPr/>
    </dgm:pt>
    <dgm:pt modelId="{D2850E2F-E5DA-4CA1-B988-23D23AEB1192}" type="pres">
      <dgm:prSet presAssocID="{31001F3A-6E77-4D62-B79B-1E39373F04A5}" presName="accentRepeatNode" presStyleLbl="solidFgAcc1" presStyleIdx="0" presStyleCnt="5"/>
      <dgm:spPr/>
    </dgm:pt>
    <dgm:pt modelId="{FB429F4F-6669-4F57-B812-0D330D26E7DE}" type="pres">
      <dgm:prSet presAssocID="{BF0537D4-D140-4709-A393-FFF955764180}" presName="text_2" presStyleLbl="node1" presStyleIdx="1" presStyleCnt="5">
        <dgm:presLayoutVars>
          <dgm:bulletEnabled val="1"/>
        </dgm:presLayoutVars>
      </dgm:prSet>
      <dgm:spPr/>
      <dgm:t>
        <a:bodyPr/>
        <a:lstStyle/>
        <a:p>
          <a:endParaRPr lang="en-US"/>
        </a:p>
      </dgm:t>
    </dgm:pt>
    <dgm:pt modelId="{3312F371-4903-4467-92BC-D721BBF00AA2}" type="pres">
      <dgm:prSet presAssocID="{BF0537D4-D140-4709-A393-FFF955764180}" presName="accent_2" presStyleCnt="0"/>
      <dgm:spPr/>
    </dgm:pt>
    <dgm:pt modelId="{34FA2FA2-F88F-4CC1-AC54-D302E7FB7105}" type="pres">
      <dgm:prSet presAssocID="{BF0537D4-D140-4709-A393-FFF955764180}" presName="accentRepeatNode" presStyleLbl="solidFgAcc1" presStyleIdx="1" presStyleCnt="5"/>
      <dgm:spPr/>
    </dgm:pt>
    <dgm:pt modelId="{997EFED3-D695-4064-8F64-A773EDD62DAB}" type="pres">
      <dgm:prSet presAssocID="{4563DC28-2AD7-4CFF-A8AA-999DDDEF62B1}" presName="text_3" presStyleLbl="node1" presStyleIdx="2" presStyleCnt="5">
        <dgm:presLayoutVars>
          <dgm:bulletEnabled val="1"/>
        </dgm:presLayoutVars>
      </dgm:prSet>
      <dgm:spPr/>
      <dgm:t>
        <a:bodyPr/>
        <a:lstStyle/>
        <a:p>
          <a:endParaRPr lang="en-US"/>
        </a:p>
      </dgm:t>
    </dgm:pt>
    <dgm:pt modelId="{9C13A12C-B26B-4A26-8441-DE7AB2F5A3B2}" type="pres">
      <dgm:prSet presAssocID="{4563DC28-2AD7-4CFF-A8AA-999DDDEF62B1}" presName="accent_3" presStyleCnt="0"/>
      <dgm:spPr/>
    </dgm:pt>
    <dgm:pt modelId="{82B36C45-B060-4F4C-A60E-FED2971A8C37}" type="pres">
      <dgm:prSet presAssocID="{4563DC28-2AD7-4CFF-A8AA-999DDDEF62B1}" presName="accentRepeatNode" presStyleLbl="solidFgAcc1" presStyleIdx="2" presStyleCnt="5"/>
      <dgm:spPr/>
    </dgm:pt>
    <dgm:pt modelId="{F6263E01-42D4-476D-985C-C4D436777EDD}" type="pres">
      <dgm:prSet presAssocID="{92A9C9E6-A6B5-421B-8F57-D3C4C2BD3859}" presName="text_4" presStyleLbl="node1" presStyleIdx="3" presStyleCnt="5">
        <dgm:presLayoutVars>
          <dgm:bulletEnabled val="1"/>
        </dgm:presLayoutVars>
      </dgm:prSet>
      <dgm:spPr/>
      <dgm:t>
        <a:bodyPr/>
        <a:lstStyle/>
        <a:p>
          <a:endParaRPr lang="en-US"/>
        </a:p>
      </dgm:t>
    </dgm:pt>
    <dgm:pt modelId="{A10F9676-816A-4351-9FCA-B32E1E65DF16}" type="pres">
      <dgm:prSet presAssocID="{92A9C9E6-A6B5-421B-8F57-D3C4C2BD3859}" presName="accent_4" presStyleCnt="0"/>
      <dgm:spPr/>
    </dgm:pt>
    <dgm:pt modelId="{34D5527C-1F23-4FFA-BBF8-967BDF92DC05}" type="pres">
      <dgm:prSet presAssocID="{92A9C9E6-A6B5-421B-8F57-D3C4C2BD3859}" presName="accentRepeatNode" presStyleLbl="solidFgAcc1" presStyleIdx="3" presStyleCnt="5"/>
      <dgm:spPr/>
    </dgm:pt>
    <dgm:pt modelId="{72AD1380-8F4E-4925-9CB9-00146719443E}" type="pres">
      <dgm:prSet presAssocID="{8FB60FCA-3F83-4C63-B933-3ECCD2918315}" presName="text_5" presStyleLbl="node1" presStyleIdx="4" presStyleCnt="5">
        <dgm:presLayoutVars>
          <dgm:bulletEnabled val="1"/>
        </dgm:presLayoutVars>
      </dgm:prSet>
      <dgm:spPr/>
      <dgm:t>
        <a:bodyPr/>
        <a:lstStyle/>
        <a:p>
          <a:endParaRPr lang="en-US"/>
        </a:p>
      </dgm:t>
    </dgm:pt>
    <dgm:pt modelId="{13D4B057-A2A2-4504-8B7C-087EDD0A0663}" type="pres">
      <dgm:prSet presAssocID="{8FB60FCA-3F83-4C63-B933-3ECCD2918315}" presName="accent_5" presStyleCnt="0"/>
      <dgm:spPr/>
    </dgm:pt>
    <dgm:pt modelId="{451166E6-A5E1-42CD-B1D8-6ED13A1351A6}" type="pres">
      <dgm:prSet presAssocID="{8FB60FCA-3F83-4C63-B933-3ECCD2918315}" presName="accentRepeatNode" presStyleLbl="solidFgAcc1" presStyleIdx="4" presStyleCnt="5"/>
      <dgm:spPr/>
    </dgm:pt>
  </dgm:ptLst>
  <dgm:cxnLst>
    <dgm:cxn modelId="{3CEF990F-0220-4A28-98B4-7C637591182E}" srcId="{FD2F39FD-EEF6-4445-9647-A8FBA830096E}" destId="{92A9C9E6-A6B5-421B-8F57-D3C4C2BD3859}" srcOrd="3" destOrd="0" parTransId="{D1ABB0C2-0940-4BDA-B8B1-4E1534AC7546}" sibTransId="{CDDD419C-3095-46F4-8593-DF099895B7B3}"/>
    <dgm:cxn modelId="{FDE4FEDC-E08A-418A-BE01-212615094554}" type="presOf" srcId="{4903819D-CE2E-438C-AEBA-5A23A7E68460}" destId="{0EA2531D-177B-476C-B511-80B50D94A07E}" srcOrd="0" destOrd="0" presId="urn:microsoft.com/office/officeart/2008/layout/VerticalCurvedList"/>
    <dgm:cxn modelId="{40D5CAB5-3B0D-4EDD-A256-1F65EE7D80A7}" type="presOf" srcId="{BF0537D4-D140-4709-A393-FFF955764180}" destId="{FB429F4F-6669-4F57-B812-0D330D26E7DE}" srcOrd="0" destOrd="0" presId="urn:microsoft.com/office/officeart/2008/layout/VerticalCurvedList"/>
    <dgm:cxn modelId="{7004CC2C-298C-43A8-BDB7-1F8A73F62D8A}" type="presOf" srcId="{FD2F39FD-EEF6-4445-9647-A8FBA830096E}" destId="{70154C08-16E6-4950-9914-3E52B842FE21}" srcOrd="0" destOrd="0" presId="urn:microsoft.com/office/officeart/2008/layout/VerticalCurvedList"/>
    <dgm:cxn modelId="{B92D9C36-A8C6-4920-9AC6-DD66F9C5AF7A}" type="presOf" srcId="{4563DC28-2AD7-4CFF-A8AA-999DDDEF62B1}" destId="{997EFED3-D695-4064-8F64-A773EDD62DAB}" srcOrd="0" destOrd="0" presId="urn:microsoft.com/office/officeart/2008/layout/VerticalCurvedList"/>
    <dgm:cxn modelId="{8D342FA6-0DEE-4FE3-8BCE-8FB37D945276}" srcId="{FD2F39FD-EEF6-4445-9647-A8FBA830096E}" destId="{4563DC28-2AD7-4CFF-A8AA-999DDDEF62B1}" srcOrd="2" destOrd="0" parTransId="{48039844-E803-4026-BB87-43FF6022172E}" sibTransId="{E580A135-183B-4E09-866F-7B3A3523BFCD}"/>
    <dgm:cxn modelId="{8A0EDE0A-7912-4358-9D3C-7578B4499235}" srcId="{FD2F39FD-EEF6-4445-9647-A8FBA830096E}" destId="{BF0537D4-D140-4709-A393-FFF955764180}" srcOrd="1" destOrd="0" parTransId="{A8A8E84D-52F3-42D2-9C02-22A916EB154A}" sibTransId="{F0C2835F-8B46-46FA-8454-33CE7293CED8}"/>
    <dgm:cxn modelId="{F27EE54A-1553-42C4-948A-4C02948829BD}" type="presOf" srcId="{92A9C9E6-A6B5-421B-8F57-D3C4C2BD3859}" destId="{F6263E01-42D4-476D-985C-C4D436777EDD}" srcOrd="0" destOrd="0" presId="urn:microsoft.com/office/officeart/2008/layout/VerticalCurvedList"/>
    <dgm:cxn modelId="{DCCD8D36-D90F-490D-BD56-D6F2B6BDF423}" srcId="{FD2F39FD-EEF6-4445-9647-A8FBA830096E}" destId="{31001F3A-6E77-4D62-B79B-1E39373F04A5}" srcOrd="0" destOrd="0" parTransId="{525C35EA-D632-48BF-BD53-B29D90262A8B}" sibTransId="{4903819D-CE2E-438C-AEBA-5A23A7E68460}"/>
    <dgm:cxn modelId="{151B6362-20C4-494E-81CC-948C2694798D}" type="presOf" srcId="{31001F3A-6E77-4D62-B79B-1E39373F04A5}" destId="{192136A1-2066-4CB7-A4F8-A79186F9AD08}" srcOrd="0" destOrd="0" presId="urn:microsoft.com/office/officeart/2008/layout/VerticalCurvedList"/>
    <dgm:cxn modelId="{680C8B7C-E04A-4E4C-8C87-D4F508240DC0}" srcId="{FD2F39FD-EEF6-4445-9647-A8FBA830096E}" destId="{8FB60FCA-3F83-4C63-B933-3ECCD2918315}" srcOrd="4" destOrd="0" parTransId="{B9721482-0459-4500-A01B-203FFC7408C3}" sibTransId="{A1EA8464-0195-472B-85F0-741C364BFDA5}"/>
    <dgm:cxn modelId="{95F203C5-3291-4957-B442-D82F920F4234}" type="presOf" srcId="{8FB60FCA-3F83-4C63-B933-3ECCD2918315}" destId="{72AD1380-8F4E-4925-9CB9-00146719443E}" srcOrd="0" destOrd="0" presId="urn:microsoft.com/office/officeart/2008/layout/VerticalCurvedList"/>
    <dgm:cxn modelId="{BF3D1B9E-FEE7-4B62-8985-AF0D6F1C1564}" type="presParOf" srcId="{70154C08-16E6-4950-9914-3E52B842FE21}" destId="{1848B77D-ACB3-42F1-AD16-C399B56C9A36}" srcOrd="0" destOrd="0" presId="urn:microsoft.com/office/officeart/2008/layout/VerticalCurvedList"/>
    <dgm:cxn modelId="{241270AC-2ACC-4774-9C98-12C5E0CB0934}" type="presParOf" srcId="{1848B77D-ACB3-42F1-AD16-C399B56C9A36}" destId="{8FB51A10-61A4-457A-88B9-4E8B2742612B}" srcOrd="0" destOrd="0" presId="urn:microsoft.com/office/officeart/2008/layout/VerticalCurvedList"/>
    <dgm:cxn modelId="{515244DA-FDA7-4F12-8E55-47ACA727A386}" type="presParOf" srcId="{8FB51A10-61A4-457A-88B9-4E8B2742612B}" destId="{10E4730B-6FC8-424F-9773-28625E6A4F51}" srcOrd="0" destOrd="0" presId="urn:microsoft.com/office/officeart/2008/layout/VerticalCurvedList"/>
    <dgm:cxn modelId="{4C628B31-5EBA-48D0-85CC-1EA1A0540ABE}" type="presParOf" srcId="{8FB51A10-61A4-457A-88B9-4E8B2742612B}" destId="{0EA2531D-177B-476C-B511-80B50D94A07E}" srcOrd="1" destOrd="0" presId="urn:microsoft.com/office/officeart/2008/layout/VerticalCurvedList"/>
    <dgm:cxn modelId="{1790CC1D-91C2-4FA2-AD05-1EDB7D59457C}" type="presParOf" srcId="{8FB51A10-61A4-457A-88B9-4E8B2742612B}" destId="{6628B03F-0F37-48EF-A922-A52881FB1691}" srcOrd="2" destOrd="0" presId="urn:microsoft.com/office/officeart/2008/layout/VerticalCurvedList"/>
    <dgm:cxn modelId="{9F543017-A1C9-4000-B1AB-433E2499E9BC}" type="presParOf" srcId="{8FB51A10-61A4-457A-88B9-4E8B2742612B}" destId="{4937C96A-F48F-4363-AC4F-7A0B52BD6769}" srcOrd="3" destOrd="0" presId="urn:microsoft.com/office/officeart/2008/layout/VerticalCurvedList"/>
    <dgm:cxn modelId="{C5AB5519-200A-409B-8F43-C736B51943D3}" type="presParOf" srcId="{1848B77D-ACB3-42F1-AD16-C399B56C9A36}" destId="{192136A1-2066-4CB7-A4F8-A79186F9AD08}" srcOrd="1" destOrd="0" presId="urn:microsoft.com/office/officeart/2008/layout/VerticalCurvedList"/>
    <dgm:cxn modelId="{165B483F-B624-49D0-B582-6ED1B2A35816}" type="presParOf" srcId="{1848B77D-ACB3-42F1-AD16-C399B56C9A36}" destId="{303243BA-5BCC-440E-9E03-4BCE4351E5C6}" srcOrd="2" destOrd="0" presId="urn:microsoft.com/office/officeart/2008/layout/VerticalCurvedList"/>
    <dgm:cxn modelId="{14056401-C2DA-49C7-9821-3C976D4088D4}" type="presParOf" srcId="{303243BA-5BCC-440E-9E03-4BCE4351E5C6}" destId="{D2850E2F-E5DA-4CA1-B988-23D23AEB1192}" srcOrd="0" destOrd="0" presId="urn:microsoft.com/office/officeart/2008/layout/VerticalCurvedList"/>
    <dgm:cxn modelId="{E5A1CF96-4567-462B-88AE-F45CE85BC4B8}" type="presParOf" srcId="{1848B77D-ACB3-42F1-AD16-C399B56C9A36}" destId="{FB429F4F-6669-4F57-B812-0D330D26E7DE}" srcOrd="3" destOrd="0" presId="urn:microsoft.com/office/officeart/2008/layout/VerticalCurvedList"/>
    <dgm:cxn modelId="{6F634F9E-A7ED-4BB6-A76D-3B9CAAD6D069}" type="presParOf" srcId="{1848B77D-ACB3-42F1-AD16-C399B56C9A36}" destId="{3312F371-4903-4467-92BC-D721BBF00AA2}" srcOrd="4" destOrd="0" presId="urn:microsoft.com/office/officeart/2008/layout/VerticalCurvedList"/>
    <dgm:cxn modelId="{5799BC91-CCEC-4A8C-9D50-7AFEF130CE89}" type="presParOf" srcId="{3312F371-4903-4467-92BC-D721BBF00AA2}" destId="{34FA2FA2-F88F-4CC1-AC54-D302E7FB7105}" srcOrd="0" destOrd="0" presId="urn:microsoft.com/office/officeart/2008/layout/VerticalCurvedList"/>
    <dgm:cxn modelId="{43450CC6-E425-4F87-B560-92CF51FC3C24}" type="presParOf" srcId="{1848B77D-ACB3-42F1-AD16-C399B56C9A36}" destId="{997EFED3-D695-4064-8F64-A773EDD62DAB}" srcOrd="5" destOrd="0" presId="urn:microsoft.com/office/officeart/2008/layout/VerticalCurvedList"/>
    <dgm:cxn modelId="{6664135C-B5AF-4074-AA52-D2A7F40A0847}" type="presParOf" srcId="{1848B77D-ACB3-42F1-AD16-C399B56C9A36}" destId="{9C13A12C-B26B-4A26-8441-DE7AB2F5A3B2}" srcOrd="6" destOrd="0" presId="urn:microsoft.com/office/officeart/2008/layout/VerticalCurvedList"/>
    <dgm:cxn modelId="{F59BC347-2E91-4856-B74B-714D5866DE57}" type="presParOf" srcId="{9C13A12C-B26B-4A26-8441-DE7AB2F5A3B2}" destId="{82B36C45-B060-4F4C-A60E-FED2971A8C37}" srcOrd="0" destOrd="0" presId="urn:microsoft.com/office/officeart/2008/layout/VerticalCurvedList"/>
    <dgm:cxn modelId="{E11AC701-FA3C-4524-8952-2C016A27B108}" type="presParOf" srcId="{1848B77D-ACB3-42F1-AD16-C399B56C9A36}" destId="{F6263E01-42D4-476D-985C-C4D436777EDD}" srcOrd="7" destOrd="0" presId="urn:microsoft.com/office/officeart/2008/layout/VerticalCurvedList"/>
    <dgm:cxn modelId="{A3831BF6-4CFD-4D5B-A163-2D4AA0F9CB0D}" type="presParOf" srcId="{1848B77D-ACB3-42F1-AD16-C399B56C9A36}" destId="{A10F9676-816A-4351-9FCA-B32E1E65DF16}" srcOrd="8" destOrd="0" presId="urn:microsoft.com/office/officeart/2008/layout/VerticalCurvedList"/>
    <dgm:cxn modelId="{548A3CE2-1820-4C24-9C4D-511E03DFCAFA}" type="presParOf" srcId="{A10F9676-816A-4351-9FCA-B32E1E65DF16}" destId="{34D5527C-1F23-4FFA-BBF8-967BDF92DC05}" srcOrd="0" destOrd="0" presId="urn:microsoft.com/office/officeart/2008/layout/VerticalCurvedList"/>
    <dgm:cxn modelId="{169E6F0F-3E01-4F01-AE28-9B74C7AC1110}" type="presParOf" srcId="{1848B77D-ACB3-42F1-AD16-C399B56C9A36}" destId="{72AD1380-8F4E-4925-9CB9-00146719443E}" srcOrd="9" destOrd="0" presId="urn:microsoft.com/office/officeart/2008/layout/VerticalCurvedList"/>
    <dgm:cxn modelId="{6065AFAB-6AAD-4CE3-90A3-841916F2159B}" type="presParOf" srcId="{1848B77D-ACB3-42F1-AD16-C399B56C9A36}" destId="{13D4B057-A2A2-4504-8B7C-087EDD0A0663}" srcOrd="10" destOrd="0" presId="urn:microsoft.com/office/officeart/2008/layout/VerticalCurvedList"/>
    <dgm:cxn modelId="{3853997A-8BE5-4082-AE85-8115B2FDA3A4}" type="presParOf" srcId="{13D4B057-A2A2-4504-8B7C-087EDD0A0663}" destId="{451166E6-A5E1-42CD-B1D8-6ED13A1351A6}"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B1480D-9610-48B3-8C3F-31657CD024FC}" type="doc">
      <dgm:prSet loTypeId="urn:microsoft.com/office/officeart/2008/layout/VerticalCurvedList" loCatId="list" qsTypeId="urn:microsoft.com/office/officeart/2005/8/quickstyle/3d3" qsCatId="3D" csTypeId="urn:microsoft.com/office/officeart/2005/8/colors/colorful1#4" csCatId="colorful" phldr="1"/>
      <dgm:spPr/>
      <dgm:t>
        <a:bodyPr/>
        <a:lstStyle/>
        <a:p>
          <a:endParaRPr lang="en-US"/>
        </a:p>
      </dgm:t>
    </dgm:pt>
    <dgm:pt modelId="{E743CFFF-5ACF-49DE-80FE-F5AEB5CE905C}">
      <dgm:prSet/>
      <dgm:spPr/>
      <dgm:t>
        <a:bodyPr/>
        <a:lstStyle/>
        <a:p>
          <a:pPr rtl="0"/>
          <a:r>
            <a:rPr lang="en-US" dirty="0"/>
            <a:t>Blank endorsement. </a:t>
          </a:r>
        </a:p>
      </dgm:t>
    </dgm:pt>
    <dgm:pt modelId="{B77D7B6E-A159-4EE5-A334-792470D4BD74}" type="parTrans" cxnId="{6B063F3D-8BFD-4880-A1B9-70964C0F7624}">
      <dgm:prSet/>
      <dgm:spPr/>
      <dgm:t>
        <a:bodyPr/>
        <a:lstStyle/>
        <a:p>
          <a:endParaRPr lang="en-US"/>
        </a:p>
      </dgm:t>
    </dgm:pt>
    <dgm:pt modelId="{24FDA53E-16D6-410C-A5ED-8445F2795F3D}" type="sibTrans" cxnId="{6B063F3D-8BFD-4880-A1B9-70964C0F7624}">
      <dgm:prSet/>
      <dgm:spPr/>
      <dgm:t>
        <a:bodyPr/>
        <a:lstStyle/>
        <a:p>
          <a:endParaRPr lang="en-US"/>
        </a:p>
      </dgm:t>
    </dgm:pt>
    <dgm:pt modelId="{7D6EB53C-EF55-4309-B8DD-B4774ABE679F}">
      <dgm:prSet/>
      <dgm:spPr/>
      <dgm:t>
        <a:bodyPr/>
        <a:lstStyle/>
        <a:p>
          <a:pPr rtl="0"/>
          <a:r>
            <a:rPr lang="en-US" dirty="0"/>
            <a:t>Special or Full endorsement.</a:t>
          </a:r>
        </a:p>
      </dgm:t>
    </dgm:pt>
    <dgm:pt modelId="{DBC996D6-0A3B-4410-B551-773D1A658FAD}" type="parTrans" cxnId="{4E4824D0-F931-481B-8A69-95D97093D593}">
      <dgm:prSet/>
      <dgm:spPr/>
      <dgm:t>
        <a:bodyPr/>
        <a:lstStyle/>
        <a:p>
          <a:endParaRPr lang="en-US"/>
        </a:p>
      </dgm:t>
    </dgm:pt>
    <dgm:pt modelId="{C9CB838E-7FB8-4804-A18A-7F52F4D2C0FE}" type="sibTrans" cxnId="{4E4824D0-F931-481B-8A69-95D97093D593}">
      <dgm:prSet/>
      <dgm:spPr/>
      <dgm:t>
        <a:bodyPr/>
        <a:lstStyle/>
        <a:p>
          <a:endParaRPr lang="en-US"/>
        </a:p>
      </dgm:t>
    </dgm:pt>
    <dgm:pt modelId="{A07E82A9-4D17-4F11-8802-98B1BF174A68}">
      <dgm:prSet/>
      <dgm:spPr/>
      <dgm:t>
        <a:bodyPr/>
        <a:lstStyle/>
        <a:p>
          <a:pPr rtl="0"/>
          <a:r>
            <a:rPr lang="en-US" dirty="0"/>
            <a:t>Conditional endorsement.</a:t>
          </a:r>
        </a:p>
      </dgm:t>
    </dgm:pt>
    <dgm:pt modelId="{34AE38A2-ABE9-454F-8DA8-046F05134997}" type="parTrans" cxnId="{E2B79514-15C5-45AE-B381-1C2A4DA35E7A}">
      <dgm:prSet/>
      <dgm:spPr/>
      <dgm:t>
        <a:bodyPr/>
        <a:lstStyle/>
        <a:p>
          <a:endParaRPr lang="en-US"/>
        </a:p>
      </dgm:t>
    </dgm:pt>
    <dgm:pt modelId="{11C8FC4D-30F1-4A6C-8469-AA1D5822E481}" type="sibTrans" cxnId="{E2B79514-15C5-45AE-B381-1C2A4DA35E7A}">
      <dgm:prSet/>
      <dgm:spPr/>
      <dgm:t>
        <a:bodyPr/>
        <a:lstStyle/>
        <a:p>
          <a:endParaRPr lang="en-US"/>
        </a:p>
      </dgm:t>
    </dgm:pt>
    <dgm:pt modelId="{4F282EE4-BE41-43B4-B587-7D375B4ACC33}">
      <dgm:prSet/>
      <dgm:spPr/>
      <dgm:t>
        <a:bodyPr/>
        <a:lstStyle/>
        <a:p>
          <a:pPr rtl="0"/>
          <a:r>
            <a:rPr lang="en-US" dirty="0"/>
            <a:t>Restrictive endorsement.</a:t>
          </a:r>
        </a:p>
      </dgm:t>
    </dgm:pt>
    <dgm:pt modelId="{6D49DD69-F4B1-448A-98B3-31CF96CE34E6}" type="parTrans" cxnId="{CD9C089C-8237-4CC0-ADBB-4CB480E0DC1C}">
      <dgm:prSet/>
      <dgm:spPr/>
      <dgm:t>
        <a:bodyPr/>
        <a:lstStyle/>
        <a:p>
          <a:endParaRPr lang="en-US"/>
        </a:p>
      </dgm:t>
    </dgm:pt>
    <dgm:pt modelId="{0EF24636-38A0-4C8E-AE2F-442BAD9B27B2}" type="sibTrans" cxnId="{CD9C089C-8237-4CC0-ADBB-4CB480E0DC1C}">
      <dgm:prSet/>
      <dgm:spPr/>
      <dgm:t>
        <a:bodyPr/>
        <a:lstStyle/>
        <a:p>
          <a:endParaRPr lang="en-US"/>
        </a:p>
      </dgm:t>
    </dgm:pt>
    <dgm:pt modelId="{445926E0-5760-4306-A703-9382864525B1}">
      <dgm:prSet/>
      <dgm:spPr/>
      <dgm:t>
        <a:bodyPr/>
        <a:lstStyle/>
        <a:p>
          <a:pPr rtl="0"/>
          <a:r>
            <a:rPr lang="en-US" dirty="0"/>
            <a:t>Partial endorsement.</a:t>
          </a:r>
        </a:p>
      </dgm:t>
    </dgm:pt>
    <dgm:pt modelId="{7E1E6074-AD08-4306-B8FF-02AF15B79DE6}" type="parTrans" cxnId="{46F40879-B0B2-406F-89F5-162423FCED8E}">
      <dgm:prSet/>
      <dgm:spPr/>
      <dgm:t>
        <a:bodyPr/>
        <a:lstStyle/>
        <a:p>
          <a:endParaRPr lang="en-US"/>
        </a:p>
      </dgm:t>
    </dgm:pt>
    <dgm:pt modelId="{56DCDABC-5782-4861-9044-EF9DEBCE2EF9}" type="sibTrans" cxnId="{46F40879-B0B2-406F-89F5-162423FCED8E}">
      <dgm:prSet/>
      <dgm:spPr/>
      <dgm:t>
        <a:bodyPr/>
        <a:lstStyle/>
        <a:p>
          <a:endParaRPr lang="en-US"/>
        </a:p>
      </dgm:t>
    </dgm:pt>
    <dgm:pt modelId="{171FD501-7FBF-4667-8AF6-3C1C4EA124E6}">
      <dgm:prSet/>
      <dgm:spPr/>
      <dgm:t>
        <a:bodyPr/>
        <a:lstStyle/>
        <a:p>
          <a:pPr rtl="0"/>
          <a:r>
            <a:rPr lang="en-US" dirty="0"/>
            <a:t>Facultative endorsement</a:t>
          </a:r>
        </a:p>
      </dgm:t>
    </dgm:pt>
    <dgm:pt modelId="{0253C424-82A9-4E36-AF6F-56C216A5BF81}" type="parTrans" cxnId="{C48E4208-95DA-4C14-B4EC-2F064B4A4AAF}">
      <dgm:prSet/>
      <dgm:spPr/>
      <dgm:t>
        <a:bodyPr/>
        <a:lstStyle/>
        <a:p>
          <a:endParaRPr lang="en-US"/>
        </a:p>
      </dgm:t>
    </dgm:pt>
    <dgm:pt modelId="{136E62DF-2160-4F54-845F-45E73701746D}" type="sibTrans" cxnId="{C48E4208-95DA-4C14-B4EC-2F064B4A4AAF}">
      <dgm:prSet/>
      <dgm:spPr/>
      <dgm:t>
        <a:bodyPr/>
        <a:lstStyle/>
        <a:p>
          <a:endParaRPr lang="en-US"/>
        </a:p>
      </dgm:t>
    </dgm:pt>
    <dgm:pt modelId="{5FDB6D6C-0F3C-4B22-96F7-37C8859950D5}">
      <dgm:prSet/>
      <dgm:spPr/>
      <dgm:t>
        <a:bodyPr/>
        <a:lstStyle/>
        <a:p>
          <a:pPr rtl="0"/>
          <a:r>
            <a:rPr lang="en-US" dirty="0"/>
            <a:t>Sans </a:t>
          </a:r>
          <a:r>
            <a:rPr lang="en-US" dirty="0" err="1"/>
            <a:t>Frais</a:t>
          </a:r>
          <a:r>
            <a:rPr lang="en-US" dirty="0"/>
            <a:t> Endorsement</a:t>
          </a:r>
        </a:p>
      </dgm:t>
    </dgm:pt>
    <dgm:pt modelId="{8F4AF467-971D-4422-AB67-E006B98C1EB3}" type="parTrans" cxnId="{6A9DA729-93BD-4FBA-B7EA-968E37FDB663}">
      <dgm:prSet/>
      <dgm:spPr/>
      <dgm:t>
        <a:bodyPr/>
        <a:lstStyle/>
        <a:p>
          <a:endParaRPr lang="en-US"/>
        </a:p>
      </dgm:t>
    </dgm:pt>
    <dgm:pt modelId="{7F2825E7-D4F2-436E-B439-E3D2FD44A8ED}" type="sibTrans" cxnId="{6A9DA729-93BD-4FBA-B7EA-968E37FDB663}">
      <dgm:prSet/>
      <dgm:spPr/>
      <dgm:t>
        <a:bodyPr/>
        <a:lstStyle/>
        <a:p>
          <a:endParaRPr lang="en-US"/>
        </a:p>
      </dgm:t>
    </dgm:pt>
    <dgm:pt modelId="{80C402D0-2C93-49C8-8C29-3615E54956D4}" type="pres">
      <dgm:prSet presAssocID="{C0B1480D-9610-48B3-8C3F-31657CD024FC}" presName="Name0" presStyleCnt="0">
        <dgm:presLayoutVars>
          <dgm:chMax val="7"/>
          <dgm:chPref val="7"/>
          <dgm:dir/>
        </dgm:presLayoutVars>
      </dgm:prSet>
      <dgm:spPr/>
      <dgm:t>
        <a:bodyPr/>
        <a:lstStyle/>
        <a:p>
          <a:endParaRPr lang="en-US"/>
        </a:p>
      </dgm:t>
    </dgm:pt>
    <dgm:pt modelId="{8C79EFEB-4110-434E-AD92-8FC5A94EF7C8}" type="pres">
      <dgm:prSet presAssocID="{C0B1480D-9610-48B3-8C3F-31657CD024FC}" presName="Name1" presStyleCnt="0"/>
      <dgm:spPr/>
    </dgm:pt>
    <dgm:pt modelId="{1DB9F920-31AB-4B4F-813B-4B0B44987AA9}" type="pres">
      <dgm:prSet presAssocID="{C0B1480D-9610-48B3-8C3F-31657CD024FC}" presName="cycle" presStyleCnt="0"/>
      <dgm:spPr/>
    </dgm:pt>
    <dgm:pt modelId="{5A1B3867-B22E-45F9-B7AF-90AB67039C59}" type="pres">
      <dgm:prSet presAssocID="{C0B1480D-9610-48B3-8C3F-31657CD024FC}" presName="srcNode" presStyleLbl="node1" presStyleIdx="0" presStyleCnt="7"/>
      <dgm:spPr/>
    </dgm:pt>
    <dgm:pt modelId="{4EA1BFB7-BFDB-475B-91D5-C6417C12420D}" type="pres">
      <dgm:prSet presAssocID="{C0B1480D-9610-48B3-8C3F-31657CD024FC}" presName="conn" presStyleLbl="parChTrans1D2" presStyleIdx="0" presStyleCnt="1"/>
      <dgm:spPr/>
      <dgm:t>
        <a:bodyPr/>
        <a:lstStyle/>
        <a:p>
          <a:endParaRPr lang="en-US"/>
        </a:p>
      </dgm:t>
    </dgm:pt>
    <dgm:pt modelId="{ABF073FA-1B47-4C70-B9EF-3058490B8D0B}" type="pres">
      <dgm:prSet presAssocID="{C0B1480D-9610-48B3-8C3F-31657CD024FC}" presName="extraNode" presStyleLbl="node1" presStyleIdx="0" presStyleCnt="7"/>
      <dgm:spPr/>
    </dgm:pt>
    <dgm:pt modelId="{C3C4BB8A-3CEF-42BB-AD45-A3ADC10D69A2}" type="pres">
      <dgm:prSet presAssocID="{C0B1480D-9610-48B3-8C3F-31657CD024FC}" presName="dstNode" presStyleLbl="node1" presStyleIdx="0" presStyleCnt="7"/>
      <dgm:spPr/>
    </dgm:pt>
    <dgm:pt modelId="{F2B51605-30BB-42DC-BDEF-81327C1ED70C}" type="pres">
      <dgm:prSet presAssocID="{E743CFFF-5ACF-49DE-80FE-F5AEB5CE905C}" presName="text_1" presStyleLbl="node1" presStyleIdx="0" presStyleCnt="7">
        <dgm:presLayoutVars>
          <dgm:bulletEnabled val="1"/>
        </dgm:presLayoutVars>
      </dgm:prSet>
      <dgm:spPr/>
      <dgm:t>
        <a:bodyPr/>
        <a:lstStyle/>
        <a:p>
          <a:endParaRPr lang="en-US"/>
        </a:p>
      </dgm:t>
    </dgm:pt>
    <dgm:pt modelId="{B5A23E28-3C3F-490D-8A5E-68078CF3B551}" type="pres">
      <dgm:prSet presAssocID="{E743CFFF-5ACF-49DE-80FE-F5AEB5CE905C}" presName="accent_1" presStyleCnt="0"/>
      <dgm:spPr/>
    </dgm:pt>
    <dgm:pt modelId="{4465429B-D816-4983-A37B-AAB3D4E5AB74}" type="pres">
      <dgm:prSet presAssocID="{E743CFFF-5ACF-49DE-80FE-F5AEB5CE905C}" presName="accentRepeatNode" presStyleLbl="solidFgAcc1" presStyleIdx="0" presStyleCnt="7"/>
      <dgm:spPr/>
    </dgm:pt>
    <dgm:pt modelId="{A47A9C9D-D628-4245-A6E6-152256F1751C}" type="pres">
      <dgm:prSet presAssocID="{7D6EB53C-EF55-4309-B8DD-B4774ABE679F}" presName="text_2" presStyleLbl="node1" presStyleIdx="1" presStyleCnt="7">
        <dgm:presLayoutVars>
          <dgm:bulletEnabled val="1"/>
        </dgm:presLayoutVars>
      </dgm:prSet>
      <dgm:spPr/>
      <dgm:t>
        <a:bodyPr/>
        <a:lstStyle/>
        <a:p>
          <a:endParaRPr lang="en-US"/>
        </a:p>
      </dgm:t>
    </dgm:pt>
    <dgm:pt modelId="{C40D210F-B8D9-45C4-97CB-03BA44339446}" type="pres">
      <dgm:prSet presAssocID="{7D6EB53C-EF55-4309-B8DD-B4774ABE679F}" presName="accent_2" presStyleCnt="0"/>
      <dgm:spPr/>
    </dgm:pt>
    <dgm:pt modelId="{0DB93040-B2CB-4E5B-8417-FE051FA23ED7}" type="pres">
      <dgm:prSet presAssocID="{7D6EB53C-EF55-4309-B8DD-B4774ABE679F}" presName="accentRepeatNode" presStyleLbl="solidFgAcc1" presStyleIdx="1" presStyleCnt="7"/>
      <dgm:spPr/>
    </dgm:pt>
    <dgm:pt modelId="{F1EC1502-7C3D-49ED-A295-FCFE5EDC0F63}" type="pres">
      <dgm:prSet presAssocID="{A07E82A9-4D17-4F11-8802-98B1BF174A68}" presName="text_3" presStyleLbl="node1" presStyleIdx="2" presStyleCnt="7">
        <dgm:presLayoutVars>
          <dgm:bulletEnabled val="1"/>
        </dgm:presLayoutVars>
      </dgm:prSet>
      <dgm:spPr/>
      <dgm:t>
        <a:bodyPr/>
        <a:lstStyle/>
        <a:p>
          <a:endParaRPr lang="en-US"/>
        </a:p>
      </dgm:t>
    </dgm:pt>
    <dgm:pt modelId="{D1E4B1F8-9DDA-4E2C-A99F-19A99CB29C04}" type="pres">
      <dgm:prSet presAssocID="{A07E82A9-4D17-4F11-8802-98B1BF174A68}" presName="accent_3" presStyleCnt="0"/>
      <dgm:spPr/>
    </dgm:pt>
    <dgm:pt modelId="{2C689FE9-9A56-40FD-BBF0-A92A179C1D97}" type="pres">
      <dgm:prSet presAssocID="{A07E82A9-4D17-4F11-8802-98B1BF174A68}" presName="accentRepeatNode" presStyleLbl="solidFgAcc1" presStyleIdx="2" presStyleCnt="7"/>
      <dgm:spPr/>
    </dgm:pt>
    <dgm:pt modelId="{C8B8240B-BC8A-40CE-9625-E4B604287FED}" type="pres">
      <dgm:prSet presAssocID="{4F282EE4-BE41-43B4-B587-7D375B4ACC33}" presName="text_4" presStyleLbl="node1" presStyleIdx="3" presStyleCnt="7">
        <dgm:presLayoutVars>
          <dgm:bulletEnabled val="1"/>
        </dgm:presLayoutVars>
      </dgm:prSet>
      <dgm:spPr/>
      <dgm:t>
        <a:bodyPr/>
        <a:lstStyle/>
        <a:p>
          <a:endParaRPr lang="en-US"/>
        </a:p>
      </dgm:t>
    </dgm:pt>
    <dgm:pt modelId="{D77547DD-9CAC-46AC-A0E0-C8DA2ED30CBB}" type="pres">
      <dgm:prSet presAssocID="{4F282EE4-BE41-43B4-B587-7D375B4ACC33}" presName="accent_4" presStyleCnt="0"/>
      <dgm:spPr/>
    </dgm:pt>
    <dgm:pt modelId="{BD58249F-125C-467E-A2A2-A6454D3048AB}" type="pres">
      <dgm:prSet presAssocID="{4F282EE4-BE41-43B4-B587-7D375B4ACC33}" presName="accentRepeatNode" presStyleLbl="solidFgAcc1" presStyleIdx="3" presStyleCnt="7"/>
      <dgm:spPr/>
    </dgm:pt>
    <dgm:pt modelId="{02BA5879-49F7-4E27-A34F-374809FF3009}" type="pres">
      <dgm:prSet presAssocID="{445926E0-5760-4306-A703-9382864525B1}" presName="text_5" presStyleLbl="node1" presStyleIdx="4" presStyleCnt="7">
        <dgm:presLayoutVars>
          <dgm:bulletEnabled val="1"/>
        </dgm:presLayoutVars>
      </dgm:prSet>
      <dgm:spPr/>
      <dgm:t>
        <a:bodyPr/>
        <a:lstStyle/>
        <a:p>
          <a:endParaRPr lang="en-US"/>
        </a:p>
      </dgm:t>
    </dgm:pt>
    <dgm:pt modelId="{60E9F404-CF3A-4326-9FBD-238431B52FBA}" type="pres">
      <dgm:prSet presAssocID="{445926E0-5760-4306-A703-9382864525B1}" presName="accent_5" presStyleCnt="0"/>
      <dgm:spPr/>
    </dgm:pt>
    <dgm:pt modelId="{C317DD84-2989-4262-BB87-521554BA6031}" type="pres">
      <dgm:prSet presAssocID="{445926E0-5760-4306-A703-9382864525B1}" presName="accentRepeatNode" presStyleLbl="solidFgAcc1" presStyleIdx="4" presStyleCnt="7"/>
      <dgm:spPr/>
    </dgm:pt>
    <dgm:pt modelId="{69D4C42C-40BE-4A38-A50F-8390E8942B46}" type="pres">
      <dgm:prSet presAssocID="{171FD501-7FBF-4667-8AF6-3C1C4EA124E6}" presName="text_6" presStyleLbl="node1" presStyleIdx="5" presStyleCnt="7">
        <dgm:presLayoutVars>
          <dgm:bulletEnabled val="1"/>
        </dgm:presLayoutVars>
      </dgm:prSet>
      <dgm:spPr/>
      <dgm:t>
        <a:bodyPr/>
        <a:lstStyle/>
        <a:p>
          <a:endParaRPr lang="en-US"/>
        </a:p>
      </dgm:t>
    </dgm:pt>
    <dgm:pt modelId="{1EF68FB6-C660-4377-BC2D-501943E94BE0}" type="pres">
      <dgm:prSet presAssocID="{171FD501-7FBF-4667-8AF6-3C1C4EA124E6}" presName="accent_6" presStyleCnt="0"/>
      <dgm:spPr/>
    </dgm:pt>
    <dgm:pt modelId="{DCF17604-7011-4D8D-95A7-713E7F100CC2}" type="pres">
      <dgm:prSet presAssocID="{171FD501-7FBF-4667-8AF6-3C1C4EA124E6}" presName="accentRepeatNode" presStyleLbl="solidFgAcc1" presStyleIdx="5" presStyleCnt="7"/>
      <dgm:spPr/>
    </dgm:pt>
    <dgm:pt modelId="{5518BC3A-4BAF-4B2A-9112-4AC1370583A0}" type="pres">
      <dgm:prSet presAssocID="{5FDB6D6C-0F3C-4B22-96F7-37C8859950D5}" presName="text_7" presStyleLbl="node1" presStyleIdx="6" presStyleCnt="7">
        <dgm:presLayoutVars>
          <dgm:bulletEnabled val="1"/>
        </dgm:presLayoutVars>
      </dgm:prSet>
      <dgm:spPr/>
      <dgm:t>
        <a:bodyPr/>
        <a:lstStyle/>
        <a:p>
          <a:endParaRPr lang="en-US"/>
        </a:p>
      </dgm:t>
    </dgm:pt>
    <dgm:pt modelId="{B431F523-BF6E-418D-AEE8-26246A44A6ED}" type="pres">
      <dgm:prSet presAssocID="{5FDB6D6C-0F3C-4B22-96F7-37C8859950D5}" presName="accent_7" presStyleCnt="0"/>
      <dgm:spPr/>
    </dgm:pt>
    <dgm:pt modelId="{B82AB517-063A-45F8-A030-F65DD7E7A664}" type="pres">
      <dgm:prSet presAssocID="{5FDB6D6C-0F3C-4B22-96F7-37C8859950D5}" presName="accentRepeatNode" presStyleLbl="solidFgAcc1" presStyleIdx="6" presStyleCnt="7"/>
      <dgm:spPr/>
    </dgm:pt>
  </dgm:ptLst>
  <dgm:cxnLst>
    <dgm:cxn modelId="{6A9DA729-93BD-4FBA-B7EA-968E37FDB663}" srcId="{C0B1480D-9610-48B3-8C3F-31657CD024FC}" destId="{5FDB6D6C-0F3C-4B22-96F7-37C8859950D5}" srcOrd="6" destOrd="0" parTransId="{8F4AF467-971D-4422-AB67-E006B98C1EB3}" sibTransId="{7F2825E7-D4F2-436E-B439-E3D2FD44A8ED}"/>
    <dgm:cxn modelId="{ED2035E5-89D3-4CC9-9B85-4979AF253234}" type="presOf" srcId="{445926E0-5760-4306-A703-9382864525B1}" destId="{02BA5879-49F7-4E27-A34F-374809FF3009}" srcOrd="0" destOrd="0" presId="urn:microsoft.com/office/officeart/2008/layout/VerticalCurvedList"/>
    <dgm:cxn modelId="{D84BC6BB-5D35-488D-BBC3-B48E5BE2B9D2}" type="presOf" srcId="{A07E82A9-4D17-4F11-8802-98B1BF174A68}" destId="{F1EC1502-7C3D-49ED-A295-FCFE5EDC0F63}" srcOrd="0" destOrd="0" presId="urn:microsoft.com/office/officeart/2008/layout/VerticalCurvedList"/>
    <dgm:cxn modelId="{C48E4208-95DA-4C14-B4EC-2F064B4A4AAF}" srcId="{C0B1480D-9610-48B3-8C3F-31657CD024FC}" destId="{171FD501-7FBF-4667-8AF6-3C1C4EA124E6}" srcOrd="5" destOrd="0" parTransId="{0253C424-82A9-4E36-AF6F-56C216A5BF81}" sibTransId="{136E62DF-2160-4F54-845F-45E73701746D}"/>
    <dgm:cxn modelId="{68BA357B-DA1C-4F8D-AD55-78A47A758B30}" type="presOf" srcId="{4F282EE4-BE41-43B4-B587-7D375B4ACC33}" destId="{C8B8240B-BC8A-40CE-9625-E4B604287FED}" srcOrd="0" destOrd="0" presId="urn:microsoft.com/office/officeart/2008/layout/VerticalCurvedList"/>
    <dgm:cxn modelId="{659994E2-75C2-42DD-AD49-37DD07DEAAFC}" type="presOf" srcId="{5FDB6D6C-0F3C-4B22-96F7-37C8859950D5}" destId="{5518BC3A-4BAF-4B2A-9112-4AC1370583A0}" srcOrd="0" destOrd="0" presId="urn:microsoft.com/office/officeart/2008/layout/VerticalCurvedList"/>
    <dgm:cxn modelId="{A8D52C8D-18F3-4EA9-97CA-36F1AF0D927A}" type="presOf" srcId="{171FD501-7FBF-4667-8AF6-3C1C4EA124E6}" destId="{69D4C42C-40BE-4A38-A50F-8390E8942B46}" srcOrd="0" destOrd="0" presId="urn:microsoft.com/office/officeart/2008/layout/VerticalCurvedList"/>
    <dgm:cxn modelId="{6B063F3D-8BFD-4880-A1B9-70964C0F7624}" srcId="{C0B1480D-9610-48B3-8C3F-31657CD024FC}" destId="{E743CFFF-5ACF-49DE-80FE-F5AEB5CE905C}" srcOrd="0" destOrd="0" parTransId="{B77D7B6E-A159-4EE5-A334-792470D4BD74}" sibTransId="{24FDA53E-16D6-410C-A5ED-8445F2795F3D}"/>
    <dgm:cxn modelId="{CD9C089C-8237-4CC0-ADBB-4CB480E0DC1C}" srcId="{C0B1480D-9610-48B3-8C3F-31657CD024FC}" destId="{4F282EE4-BE41-43B4-B587-7D375B4ACC33}" srcOrd="3" destOrd="0" parTransId="{6D49DD69-F4B1-448A-98B3-31CF96CE34E6}" sibTransId="{0EF24636-38A0-4C8E-AE2F-442BAD9B27B2}"/>
    <dgm:cxn modelId="{4519F56D-0FE8-4D28-9253-AAA8CBDE214A}" type="presOf" srcId="{24FDA53E-16D6-410C-A5ED-8445F2795F3D}" destId="{4EA1BFB7-BFDB-475B-91D5-C6417C12420D}" srcOrd="0" destOrd="0" presId="urn:microsoft.com/office/officeart/2008/layout/VerticalCurvedList"/>
    <dgm:cxn modelId="{46F40879-B0B2-406F-89F5-162423FCED8E}" srcId="{C0B1480D-9610-48B3-8C3F-31657CD024FC}" destId="{445926E0-5760-4306-A703-9382864525B1}" srcOrd="4" destOrd="0" parTransId="{7E1E6074-AD08-4306-B8FF-02AF15B79DE6}" sibTransId="{56DCDABC-5782-4861-9044-EF9DEBCE2EF9}"/>
    <dgm:cxn modelId="{E2B79514-15C5-45AE-B381-1C2A4DA35E7A}" srcId="{C0B1480D-9610-48B3-8C3F-31657CD024FC}" destId="{A07E82A9-4D17-4F11-8802-98B1BF174A68}" srcOrd="2" destOrd="0" parTransId="{34AE38A2-ABE9-454F-8DA8-046F05134997}" sibTransId="{11C8FC4D-30F1-4A6C-8469-AA1D5822E481}"/>
    <dgm:cxn modelId="{6B8D6838-43A1-4B18-ABC5-40369C7A435B}" type="presOf" srcId="{C0B1480D-9610-48B3-8C3F-31657CD024FC}" destId="{80C402D0-2C93-49C8-8C29-3615E54956D4}" srcOrd="0" destOrd="0" presId="urn:microsoft.com/office/officeart/2008/layout/VerticalCurvedList"/>
    <dgm:cxn modelId="{19D553C9-3677-43FA-9EFA-36A97019239A}" type="presOf" srcId="{E743CFFF-5ACF-49DE-80FE-F5AEB5CE905C}" destId="{F2B51605-30BB-42DC-BDEF-81327C1ED70C}" srcOrd="0" destOrd="0" presId="urn:microsoft.com/office/officeart/2008/layout/VerticalCurvedList"/>
    <dgm:cxn modelId="{A919CEE7-6A0D-445F-9B12-28EE77202303}" type="presOf" srcId="{7D6EB53C-EF55-4309-B8DD-B4774ABE679F}" destId="{A47A9C9D-D628-4245-A6E6-152256F1751C}" srcOrd="0" destOrd="0" presId="urn:microsoft.com/office/officeart/2008/layout/VerticalCurvedList"/>
    <dgm:cxn modelId="{4E4824D0-F931-481B-8A69-95D97093D593}" srcId="{C0B1480D-9610-48B3-8C3F-31657CD024FC}" destId="{7D6EB53C-EF55-4309-B8DD-B4774ABE679F}" srcOrd="1" destOrd="0" parTransId="{DBC996D6-0A3B-4410-B551-773D1A658FAD}" sibTransId="{C9CB838E-7FB8-4804-A18A-7F52F4D2C0FE}"/>
    <dgm:cxn modelId="{F4607420-A269-41E6-9A95-AD3E6339A2A0}" type="presParOf" srcId="{80C402D0-2C93-49C8-8C29-3615E54956D4}" destId="{8C79EFEB-4110-434E-AD92-8FC5A94EF7C8}" srcOrd="0" destOrd="0" presId="urn:microsoft.com/office/officeart/2008/layout/VerticalCurvedList"/>
    <dgm:cxn modelId="{5CDCA366-968C-450F-BAF7-2AEC20CCE896}" type="presParOf" srcId="{8C79EFEB-4110-434E-AD92-8FC5A94EF7C8}" destId="{1DB9F920-31AB-4B4F-813B-4B0B44987AA9}" srcOrd="0" destOrd="0" presId="urn:microsoft.com/office/officeart/2008/layout/VerticalCurvedList"/>
    <dgm:cxn modelId="{93701A10-1168-454F-AF3A-9F072298AF21}" type="presParOf" srcId="{1DB9F920-31AB-4B4F-813B-4B0B44987AA9}" destId="{5A1B3867-B22E-45F9-B7AF-90AB67039C59}" srcOrd="0" destOrd="0" presId="urn:microsoft.com/office/officeart/2008/layout/VerticalCurvedList"/>
    <dgm:cxn modelId="{A5111A72-85C9-4FAF-8106-17A52558609B}" type="presParOf" srcId="{1DB9F920-31AB-4B4F-813B-4B0B44987AA9}" destId="{4EA1BFB7-BFDB-475B-91D5-C6417C12420D}" srcOrd="1" destOrd="0" presId="urn:microsoft.com/office/officeart/2008/layout/VerticalCurvedList"/>
    <dgm:cxn modelId="{0D447CFA-E5C4-490C-8A17-1AF48C4CE653}" type="presParOf" srcId="{1DB9F920-31AB-4B4F-813B-4B0B44987AA9}" destId="{ABF073FA-1B47-4C70-B9EF-3058490B8D0B}" srcOrd="2" destOrd="0" presId="urn:microsoft.com/office/officeart/2008/layout/VerticalCurvedList"/>
    <dgm:cxn modelId="{0EB61F1D-C3AF-4B29-BC4D-3DEF45A15547}" type="presParOf" srcId="{1DB9F920-31AB-4B4F-813B-4B0B44987AA9}" destId="{C3C4BB8A-3CEF-42BB-AD45-A3ADC10D69A2}" srcOrd="3" destOrd="0" presId="urn:microsoft.com/office/officeart/2008/layout/VerticalCurvedList"/>
    <dgm:cxn modelId="{B853D998-BEF0-4FCB-BA20-FA6448049FA1}" type="presParOf" srcId="{8C79EFEB-4110-434E-AD92-8FC5A94EF7C8}" destId="{F2B51605-30BB-42DC-BDEF-81327C1ED70C}" srcOrd="1" destOrd="0" presId="urn:microsoft.com/office/officeart/2008/layout/VerticalCurvedList"/>
    <dgm:cxn modelId="{98BAF821-E09D-4BF9-BA58-E9CED777F687}" type="presParOf" srcId="{8C79EFEB-4110-434E-AD92-8FC5A94EF7C8}" destId="{B5A23E28-3C3F-490D-8A5E-68078CF3B551}" srcOrd="2" destOrd="0" presId="urn:microsoft.com/office/officeart/2008/layout/VerticalCurvedList"/>
    <dgm:cxn modelId="{ED3E9CBB-5AD0-4F32-9BAF-B6CA2B35A632}" type="presParOf" srcId="{B5A23E28-3C3F-490D-8A5E-68078CF3B551}" destId="{4465429B-D816-4983-A37B-AAB3D4E5AB74}" srcOrd="0" destOrd="0" presId="urn:microsoft.com/office/officeart/2008/layout/VerticalCurvedList"/>
    <dgm:cxn modelId="{87159DE6-A5CE-4126-99CD-D162274DC115}" type="presParOf" srcId="{8C79EFEB-4110-434E-AD92-8FC5A94EF7C8}" destId="{A47A9C9D-D628-4245-A6E6-152256F1751C}" srcOrd="3" destOrd="0" presId="urn:microsoft.com/office/officeart/2008/layout/VerticalCurvedList"/>
    <dgm:cxn modelId="{5E5B9292-0AA8-49DE-87AC-D3F2C6343FF2}" type="presParOf" srcId="{8C79EFEB-4110-434E-AD92-8FC5A94EF7C8}" destId="{C40D210F-B8D9-45C4-97CB-03BA44339446}" srcOrd="4" destOrd="0" presId="urn:microsoft.com/office/officeart/2008/layout/VerticalCurvedList"/>
    <dgm:cxn modelId="{735F9AE6-DA39-433B-A71D-B3B7B29F64FD}" type="presParOf" srcId="{C40D210F-B8D9-45C4-97CB-03BA44339446}" destId="{0DB93040-B2CB-4E5B-8417-FE051FA23ED7}" srcOrd="0" destOrd="0" presId="urn:microsoft.com/office/officeart/2008/layout/VerticalCurvedList"/>
    <dgm:cxn modelId="{BD428690-89B8-4BD9-96D3-C49BAE4EBF38}" type="presParOf" srcId="{8C79EFEB-4110-434E-AD92-8FC5A94EF7C8}" destId="{F1EC1502-7C3D-49ED-A295-FCFE5EDC0F63}" srcOrd="5" destOrd="0" presId="urn:microsoft.com/office/officeart/2008/layout/VerticalCurvedList"/>
    <dgm:cxn modelId="{AA3D1078-98E1-41C3-A08D-EC5119D29262}" type="presParOf" srcId="{8C79EFEB-4110-434E-AD92-8FC5A94EF7C8}" destId="{D1E4B1F8-9DDA-4E2C-A99F-19A99CB29C04}" srcOrd="6" destOrd="0" presId="urn:microsoft.com/office/officeart/2008/layout/VerticalCurvedList"/>
    <dgm:cxn modelId="{F64E3E66-089B-49A6-9783-B4045B89DBA2}" type="presParOf" srcId="{D1E4B1F8-9DDA-4E2C-A99F-19A99CB29C04}" destId="{2C689FE9-9A56-40FD-BBF0-A92A179C1D97}" srcOrd="0" destOrd="0" presId="urn:microsoft.com/office/officeart/2008/layout/VerticalCurvedList"/>
    <dgm:cxn modelId="{966165EC-4440-4500-B468-AA54D42390DE}" type="presParOf" srcId="{8C79EFEB-4110-434E-AD92-8FC5A94EF7C8}" destId="{C8B8240B-BC8A-40CE-9625-E4B604287FED}" srcOrd="7" destOrd="0" presId="urn:microsoft.com/office/officeart/2008/layout/VerticalCurvedList"/>
    <dgm:cxn modelId="{5D87DA23-7B7B-4B66-84BE-CD2F0E91CA2F}" type="presParOf" srcId="{8C79EFEB-4110-434E-AD92-8FC5A94EF7C8}" destId="{D77547DD-9CAC-46AC-A0E0-C8DA2ED30CBB}" srcOrd="8" destOrd="0" presId="urn:microsoft.com/office/officeart/2008/layout/VerticalCurvedList"/>
    <dgm:cxn modelId="{CE9F6299-21E7-4298-94C3-C5A721B77C09}" type="presParOf" srcId="{D77547DD-9CAC-46AC-A0E0-C8DA2ED30CBB}" destId="{BD58249F-125C-467E-A2A2-A6454D3048AB}" srcOrd="0" destOrd="0" presId="urn:microsoft.com/office/officeart/2008/layout/VerticalCurvedList"/>
    <dgm:cxn modelId="{49342C50-C1C3-47EB-BCB9-6B1BC9C57EA8}" type="presParOf" srcId="{8C79EFEB-4110-434E-AD92-8FC5A94EF7C8}" destId="{02BA5879-49F7-4E27-A34F-374809FF3009}" srcOrd="9" destOrd="0" presId="urn:microsoft.com/office/officeart/2008/layout/VerticalCurvedList"/>
    <dgm:cxn modelId="{94F93D7D-0EE2-4B09-A0D7-0DB6AED5DB07}" type="presParOf" srcId="{8C79EFEB-4110-434E-AD92-8FC5A94EF7C8}" destId="{60E9F404-CF3A-4326-9FBD-238431B52FBA}" srcOrd="10" destOrd="0" presId="urn:microsoft.com/office/officeart/2008/layout/VerticalCurvedList"/>
    <dgm:cxn modelId="{2E2A2DCA-B45D-4089-AA19-EA8E4663A940}" type="presParOf" srcId="{60E9F404-CF3A-4326-9FBD-238431B52FBA}" destId="{C317DD84-2989-4262-BB87-521554BA6031}" srcOrd="0" destOrd="0" presId="urn:microsoft.com/office/officeart/2008/layout/VerticalCurvedList"/>
    <dgm:cxn modelId="{B17B8D76-D9A6-486F-83D4-5DFFA0EC98EA}" type="presParOf" srcId="{8C79EFEB-4110-434E-AD92-8FC5A94EF7C8}" destId="{69D4C42C-40BE-4A38-A50F-8390E8942B46}" srcOrd="11" destOrd="0" presId="urn:microsoft.com/office/officeart/2008/layout/VerticalCurvedList"/>
    <dgm:cxn modelId="{71247A29-3E78-4E6E-9F9E-507F8ABAB2B7}" type="presParOf" srcId="{8C79EFEB-4110-434E-AD92-8FC5A94EF7C8}" destId="{1EF68FB6-C660-4377-BC2D-501943E94BE0}" srcOrd="12" destOrd="0" presId="urn:microsoft.com/office/officeart/2008/layout/VerticalCurvedList"/>
    <dgm:cxn modelId="{E8B9BC67-5171-4E6E-92A2-D9B963FA5C2D}" type="presParOf" srcId="{1EF68FB6-C660-4377-BC2D-501943E94BE0}" destId="{DCF17604-7011-4D8D-95A7-713E7F100CC2}" srcOrd="0" destOrd="0" presId="urn:microsoft.com/office/officeart/2008/layout/VerticalCurvedList"/>
    <dgm:cxn modelId="{FF624662-F90B-46A8-9244-64EFF9842EFF}" type="presParOf" srcId="{8C79EFEB-4110-434E-AD92-8FC5A94EF7C8}" destId="{5518BC3A-4BAF-4B2A-9112-4AC1370583A0}" srcOrd="13" destOrd="0" presId="urn:microsoft.com/office/officeart/2008/layout/VerticalCurvedList"/>
    <dgm:cxn modelId="{61F71B68-F304-4A90-B22E-FE1105099E58}" type="presParOf" srcId="{8C79EFEB-4110-434E-AD92-8FC5A94EF7C8}" destId="{B431F523-BF6E-418D-AEE8-26246A44A6ED}" srcOrd="14" destOrd="0" presId="urn:microsoft.com/office/officeart/2008/layout/VerticalCurvedList"/>
    <dgm:cxn modelId="{A2EEE882-ADB6-40A2-94FF-7CB69574B4DB}" type="presParOf" srcId="{B431F523-BF6E-418D-AEE8-26246A44A6ED}" destId="{B82AB517-063A-45F8-A030-F65DD7E7A66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92E1CC-3C41-4615-A4B4-EE615FDEAE72}" type="doc">
      <dgm:prSet loTypeId="urn:microsoft.com/office/officeart/2011/layout/CircleProcess" loCatId="process" qsTypeId="urn:microsoft.com/office/officeart/2005/8/quickstyle/simple4" qsCatId="simple" csTypeId="urn:microsoft.com/office/officeart/2005/8/colors/accent1_2" csCatId="accent1" phldr="1"/>
      <dgm:spPr/>
      <dgm:t>
        <a:bodyPr/>
        <a:lstStyle/>
        <a:p>
          <a:endParaRPr lang="en-US"/>
        </a:p>
      </dgm:t>
    </dgm:pt>
    <dgm:pt modelId="{00B03636-B746-485E-BD87-012CE9FDBA72}">
      <dgm:prSet/>
      <dgm:spPr/>
      <dgm:t>
        <a:bodyPr/>
        <a:lstStyle/>
        <a:p>
          <a:pPr rtl="0"/>
          <a:r>
            <a:rPr lang="en-US" b="1" dirty="0"/>
            <a:t>Section - 18</a:t>
          </a:r>
          <a:endParaRPr lang="en-US" dirty="0"/>
        </a:p>
      </dgm:t>
    </dgm:pt>
    <dgm:pt modelId="{392DFC83-F2E4-40F3-A672-7D3E899A52F0}" type="sibTrans" cxnId="{CEE4925B-C8F7-4446-8B95-B7BDCEED891E}">
      <dgm:prSet/>
      <dgm:spPr/>
      <dgm:t>
        <a:bodyPr/>
        <a:lstStyle/>
        <a:p>
          <a:endParaRPr lang="en-US"/>
        </a:p>
      </dgm:t>
    </dgm:pt>
    <dgm:pt modelId="{F927230F-0534-49E5-A833-4FDA17B9F2D1}" type="parTrans" cxnId="{CEE4925B-C8F7-4446-8B95-B7BDCEED891E}">
      <dgm:prSet/>
      <dgm:spPr/>
      <dgm:t>
        <a:bodyPr/>
        <a:lstStyle/>
        <a:p>
          <a:endParaRPr lang="en-US"/>
        </a:p>
      </dgm:t>
    </dgm:pt>
    <dgm:pt modelId="{6B34F41B-5C23-4C29-BCFF-B7217D923190}" type="pres">
      <dgm:prSet presAssocID="{8992E1CC-3C41-4615-A4B4-EE615FDEAE72}" presName="Name0" presStyleCnt="0">
        <dgm:presLayoutVars>
          <dgm:chMax val="11"/>
          <dgm:chPref val="11"/>
          <dgm:dir/>
          <dgm:resizeHandles/>
        </dgm:presLayoutVars>
      </dgm:prSet>
      <dgm:spPr/>
      <dgm:t>
        <a:bodyPr/>
        <a:lstStyle/>
        <a:p>
          <a:endParaRPr lang="en-US"/>
        </a:p>
      </dgm:t>
    </dgm:pt>
    <dgm:pt modelId="{5A92882E-8B2B-4963-BA1D-2B792B66AF7D}" type="pres">
      <dgm:prSet presAssocID="{00B03636-B746-485E-BD87-012CE9FDBA72}" presName="Accent1" presStyleCnt="0"/>
      <dgm:spPr/>
    </dgm:pt>
    <dgm:pt modelId="{E7BBD812-DFC6-4A85-9080-32925FC8A428}" type="pres">
      <dgm:prSet presAssocID="{00B03636-B746-485E-BD87-012CE9FDBA72}" presName="Accent" presStyleLbl="node1" presStyleIdx="0" presStyleCnt="1"/>
      <dgm:spPr/>
    </dgm:pt>
    <dgm:pt modelId="{E9C53070-0204-4264-86B4-A981056160C9}" type="pres">
      <dgm:prSet presAssocID="{00B03636-B746-485E-BD87-012CE9FDBA72}" presName="ParentBackground1" presStyleCnt="0"/>
      <dgm:spPr/>
    </dgm:pt>
    <dgm:pt modelId="{0ECEA3CC-AEEC-4B0D-B3B1-86F5E1F242BD}" type="pres">
      <dgm:prSet presAssocID="{00B03636-B746-485E-BD87-012CE9FDBA72}" presName="ParentBackground" presStyleLbl="fgAcc1" presStyleIdx="0" presStyleCnt="1" custScaleX="388023" custLinFactX="131062" custLinFactNeighborX="200000" custLinFactNeighborY="-41967"/>
      <dgm:spPr/>
      <dgm:t>
        <a:bodyPr/>
        <a:lstStyle/>
        <a:p>
          <a:endParaRPr lang="en-US"/>
        </a:p>
      </dgm:t>
    </dgm:pt>
    <dgm:pt modelId="{502241BA-6D0B-4120-B220-3DB96D4D8C96}" type="pres">
      <dgm:prSet presAssocID="{00B03636-B746-485E-BD87-012CE9FDBA72}" presName="Parent1" presStyleLbl="revTx" presStyleIdx="0" presStyleCnt="0">
        <dgm:presLayoutVars>
          <dgm:chMax val="1"/>
          <dgm:chPref val="1"/>
          <dgm:bulletEnabled val="1"/>
        </dgm:presLayoutVars>
      </dgm:prSet>
      <dgm:spPr/>
      <dgm:t>
        <a:bodyPr/>
        <a:lstStyle/>
        <a:p>
          <a:endParaRPr lang="en-US"/>
        </a:p>
      </dgm:t>
    </dgm:pt>
  </dgm:ptLst>
  <dgm:cxnLst>
    <dgm:cxn modelId="{5CCFB143-51AC-420C-B1C5-D3C9A5200679}" type="presOf" srcId="{8992E1CC-3C41-4615-A4B4-EE615FDEAE72}" destId="{6B34F41B-5C23-4C29-BCFF-B7217D923190}" srcOrd="0" destOrd="0" presId="urn:microsoft.com/office/officeart/2011/layout/CircleProcess"/>
    <dgm:cxn modelId="{CEE4925B-C8F7-4446-8B95-B7BDCEED891E}" srcId="{8992E1CC-3C41-4615-A4B4-EE615FDEAE72}" destId="{00B03636-B746-485E-BD87-012CE9FDBA72}" srcOrd="0" destOrd="0" parTransId="{F927230F-0534-49E5-A833-4FDA17B9F2D1}" sibTransId="{392DFC83-F2E4-40F3-A672-7D3E899A52F0}"/>
    <dgm:cxn modelId="{DC1BC904-D43E-4F94-B587-3521D836527E}" type="presOf" srcId="{00B03636-B746-485E-BD87-012CE9FDBA72}" destId="{502241BA-6D0B-4120-B220-3DB96D4D8C96}" srcOrd="1" destOrd="0" presId="urn:microsoft.com/office/officeart/2011/layout/CircleProcess"/>
    <dgm:cxn modelId="{A6B03D80-C55D-4892-99DE-D9163675AAC2}" type="presOf" srcId="{00B03636-B746-485E-BD87-012CE9FDBA72}" destId="{0ECEA3CC-AEEC-4B0D-B3B1-86F5E1F242BD}" srcOrd="0" destOrd="0" presId="urn:microsoft.com/office/officeart/2011/layout/CircleProcess"/>
    <dgm:cxn modelId="{6CC8DD40-3BFD-46D1-9DFE-AAE5806F7D36}" type="presParOf" srcId="{6B34F41B-5C23-4C29-BCFF-B7217D923190}" destId="{5A92882E-8B2B-4963-BA1D-2B792B66AF7D}" srcOrd="0" destOrd="0" presId="urn:microsoft.com/office/officeart/2011/layout/CircleProcess"/>
    <dgm:cxn modelId="{65C209A1-C7A1-426F-8309-87A5299843BE}" type="presParOf" srcId="{5A92882E-8B2B-4963-BA1D-2B792B66AF7D}" destId="{E7BBD812-DFC6-4A85-9080-32925FC8A428}" srcOrd="0" destOrd="0" presId="urn:microsoft.com/office/officeart/2011/layout/CircleProcess"/>
    <dgm:cxn modelId="{54A73A8A-489D-4A56-9455-7100F37192C6}" type="presParOf" srcId="{6B34F41B-5C23-4C29-BCFF-B7217D923190}" destId="{E9C53070-0204-4264-86B4-A981056160C9}" srcOrd="1" destOrd="0" presId="urn:microsoft.com/office/officeart/2011/layout/CircleProcess"/>
    <dgm:cxn modelId="{2FFCCCDB-AD02-4FC2-8239-7496CC0C3666}" type="presParOf" srcId="{E9C53070-0204-4264-86B4-A981056160C9}" destId="{0ECEA3CC-AEEC-4B0D-B3B1-86F5E1F242BD}" srcOrd="0" destOrd="0" presId="urn:microsoft.com/office/officeart/2011/layout/CircleProcess"/>
    <dgm:cxn modelId="{278B15B1-D749-42E2-B1C4-B3F2580D614B}" type="presParOf" srcId="{6B34F41B-5C23-4C29-BCFF-B7217D923190}" destId="{502241BA-6D0B-4120-B220-3DB96D4D8C96}" srcOrd="2"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56F1C4-155B-4985-9D13-66D1F1F91254}" type="doc">
      <dgm:prSet loTypeId="urn:microsoft.com/office/officeart/2005/8/layout/target3" loCatId="relationship" qsTypeId="urn:microsoft.com/office/officeart/2005/8/quickstyle/3d1" qsCatId="3D" csTypeId="urn:microsoft.com/office/officeart/2005/8/colors/accent2_2" csCatId="accent2" phldr="1"/>
      <dgm:spPr/>
      <dgm:t>
        <a:bodyPr/>
        <a:lstStyle/>
        <a:p>
          <a:endParaRPr lang="en-US"/>
        </a:p>
      </dgm:t>
    </dgm:pt>
    <dgm:pt modelId="{841E13DD-7B0D-49DF-B682-A3E19D429389}">
      <dgm:prSet custT="1"/>
      <dgm:spPr/>
      <dgm:t>
        <a:bodyPr/>
        <a:lstStyle/>
        <a:p>
          <a:pPr algn="l" rtl="0"/>
          <a:r>
            <a:rPr lang="en-US" sz="2000" b="1" dirty="0"/>
            <a:t>“The duty and authority of a banker to pay a Cheque drawn on him by his customer are determined by:- </a:t>
          </a:r>
        </a:p>
      </dgm:t>
    </dgm:pt>
    <dgm:pt modelId="{9D069A1E-EA91-4A77-9E7B-B30E185F8318}" type="parTrans" cxnId="{E9D94C21-2D15-424C-B650-08F0736EF2D0}">
      <dgm:prSet/>
      <dgm:spPr/>
      <dgm:t>
        <a:bodyPr/>
        <a:lstStyle/>
        <a:p>
          <a:endParaRPr lang="en-US"/>
        </a:p>
      </dgm:t>
    </dgm:pt>
    <dgm:pt modelId="{46F0D6A2-950D-4774-9B24-74A74410EA47}" type="sibTrans" cxnId="{E9D94C21-2D15-424C-B650-08F0736EF2D0}">
      <dgm:prSet/>
      <dgm:spPr/>
      <dgm:t>
        <a:bodyPr/>
        <a:lstStyle/>
        <a:p>
          <a:endParaRPr lang="en-US"/>
        </a:p>
      </dgm:t>
    </dgm:pt>
    <dgm:pt modelId="{1962D5B4-0A75-45FF-88A6-505F36C446D5}">
      <dgm:prSet/>
      <dgm:spPr/>
      <dgm:t>
        <a:bodyPr/>
        <a:lstStyle/>
        <a:p>
          <a:pPr rtl="0"/>
          <a:r>
            <a:rPr lang="en-US" b="1" dirty="0">
              <a:solidFill>
                <a:schemeClr val="accent6">
                  <a:lumMod val="50000"/>
                </a:schemeClr>
              </a:solidFill>
            </a:rPr>
            <a:t>Countermand of payment</a:t>
          </a:r>
        </a:p>
      </dgm:t>
    </dgm:pt>
    <dgm:pt modelId="{7458285B-0CD2-4CFA-8C14-E26EDE0B409D}" type="parTrans" cxnId="{A6F403CB-F626-4A21-A864-C8C2C62C4FA2}">
      <dgm:prSet/>
      <dgm:spPr/>
      <dgm:t>
        <a:bodyPr/>
        <a:lstStyle/>
        <a:p>
          <a:endParaRPr lang="en-US"/>
        </a:p>
      </dgm:t>
    </dgm:pt>
    <dgm:pt modelId="{D8407EA0-1DBB-46C2-BE8F-482B4170FAA4}" type="sibTrans" cxnId="{A6F403CB-F626-4A21-A864-C8C2C62C4FA2}">
      <dgm:prSet/>
      <dgm:spPr/>
      <dgm:t>
        <a:bodyPr/>
        <a:lstStyle/>
        <a:p>
          <a:endParaRPr lang="en-US"/>
        </a:p>
      </dgm:t>
    </dgm:pt>
    <dgm:pt modelId="{0C0A9719-5C47-4487-9BBF-84D31A2CB398}">
      <dgm:prSet/>
      <dgm:spPr/>
      <dgm:t>
        <a:bodyPr/>
        <a:lstStyle/>
        <a:p>
          <a:pPr rtl="0"/>
          <a:r>
            <a:rPr lang="en-US" b="1" dirty="0">
              <a:solidFill>
                <a:srgbClr val="D6370C"/>
              </a:solidFill>
            </a:rPr>
            <a:t>Notice of the customers death, and</a:t>
          </a:r>
        </a:p>
      </dgm:t>
    </dgm:pt>
    <dgm:pt modelId="{B62F2234-004F-4B06-B276-D57B5200EC61}" type="parTrans" cxnId="{E87B8143-AF41-4FB2-947E-FF0F583D4D88}">
      <dgm:prSet/>
      <dgm:spPr/>
      <dgm:t>
        <a:bodyPr/>
        <a:lstStyle/>
        <a:p>
          <a:endParaRPr lang="en-US"/>
        </a:p>
      </dgm:t>
    </dgm:pt>
    <dgm:pt modelId="{8CB9C0A2-D792-4C57-B5F7-E8807E44B56A}" type="sibTrans" cxnId="{E87B8143-AF41-4FB2-947E-FF0F583D4D88}">
      <dgm:prSet/>
      <dgm:spPr/>
      <dgm:t>
        <a:bodyPr/>
        <a:lstStyle/>
        <a:p>
          <a:endParaRPr lang="en-US"/>
        </a:p>
      </dgm:t>
    </dgm:pt>
    <dgm:pt modelId="{46A9139F-B736-42C5-AB0E-7522E5D2E04C}">
      <dgm:prSet/>
      <dgm:spPr/>
      <dgm:t>
        <a:bodyPr/>
        <a:lstStyle/>
        <a:p>
          <a:pPr rtl="0"/>
          <a:r>
            <a:rPr lang="en-US" b="1" dirty="0">
              <a:solidFill>
                <a:srgbClr val="FF0000"/>
              </a:solidFill>
            </a:rPr>
            <a:t>Notice of the adjudication of the customer as an insolvent</a:t>
          </a:r>
          <a:r>
            <a:rPr lang="en-US" dirty="0"/>
            <a:t>. </a:t>
          </a:r>
        </a:p>
      </dgm:t>
    </dgm:pt>
    <dgm:pt modelId="{6336207E-2C5F-4CEE-B4C9-681D450F7C1C}" type="parTrans" cxnId="{65523777-24A5-4705-ADC3-E2C88D458B90}">
      <dgm:prSet/>
      <dgm:spPr/>
      <dgm:t>
        <a:bodyPr/>
        <a:lstStyle/>
        <a:p>
          <a:endParaRPr lang="en-US"/>
        </a:p>
      </dgm:t>
    </dgm:pt>
    <dgm:pt modelId="{E2233759-B927-43A2-AD3F-3A5199B7502F}" type="sibTrans" cxnId="{65523777-24A5-4705-ADC3-E2C88D458B90}">
      <dgm:prSet/>
      <dgm:spPr/>
      <dgm:t>
        <a:bodyPr/>
        <a:lstStyle/>
        <a:p>
          <a:endParaRPr lang="en-US"/>
        </a:p>
      </dgm:t>
    </dgm:pt>
    <dgm:pt modelId="{130FA0CE-011B-47E7-8DBC-2E665D30EAAF}" type="pres">
      <dgm:prSet presAssocID="{AD56F1C4-155B-4985-9D13-66D1F1F91254}" presName="Name0" presStyleCnt="0">
        <dgm:presLayoutVars>
          <dgm:chMax val="7"/>
          <dgm:dir/>
          <dgm:animLvl val="lvl"/>
          <dgm:resizeHandles val="exact"/>
        </dgm:presLayoutVars>
      </dgm:prSet>
      <dgm:spPr/>
      <dgm:t>
        <a:bodyPr/>
        <a:lstStyle/>
        <a:p>
          <a:endParaRPr lang="en-US"/>
        </a:p>
      </dgm:t>
    </dgm:pt>
    <dgm:pt modelId="{9DD1D886-62A2-4B09-93F5-3CF31CFD7664}" type="pres">
      <dgm:prSet presAssocID="{841E13DD-7B0D-49DF-B682-A3E19D429389}" presName="circle1" presStyleLbl="node1" presStyleIdx="0" presStyleCnt="4"/>
      <dgm:spPr/>
    </dgm:pt>
    <dgm:pt modelId="{AF3448B9-22EE-4F45-B897-E5DF1C38D950}" type="pres">
      <dgm:prSet presAssocID="{841E13DD-7B0D-49DF-B682-A3E19D429389}" presName="space" presStyleCnt="0"/>
      <dgm:spPr/>
    </dgm:pt>
    <dgm:pt modelId="{2206344C-84E1-4932-B48B-34A7B0A7B1F2}" type="pres">
      <dgm:prSet presAssocID="{841E13DD-7B0D-49DF-B682-A3E19D429389}" presName="rect1" presStyleLbl="alignAcc1" presStyleIdx="0" presStyleCnt="4"/>
      <dgm:spPr/>
      <dgm:t>
        <a:bodyPr/>
        <a:lstStyle/>
        <a:p>
          <a:endParaRPr lang="en-US"/>
        </a:p>
      </dgm:t>
    </dgm:pt>
    <dgm:pt modelId="{135655D5-0B44-4E34-8570-B1FFE91A4F07}" type="pres">
      <dgm:prSet presAssocID="{1962D5B4-0A75-45FF-88A6-505F36C446D5}" presName="vertSpace2" presStyleLbl="node1" presStyleIdx="0" presStyleCnt="4"/>
      <dgm:spPr/>
    </dgm:pt>
    <dgm:pt modelId="{603590FA-64D4-4CF2-9871-AEBD70901ADF}" type="pres">
      <dgm:prSet presAssocID="{1962D5B4-0A75-45FF-88A6-505F36C446D5}" presName="circle2" presStyleLbl="node1" presStyleIdx="1" presStyleCnt="4" custLinFactNeighborY="470"/>
      <dgm:spPr/>
    </dgm:pt>
    <dgm:pt modelId="{DAB2EE5B-E0C8-4456-915B-C1AB094164E7}" type="pres">
      <dgm:prSet presAssocID="{1962D5B4-0A75-45FF-88A6-505F36C446D5}" presName="rect2" presStyleLbl="alignAcc1" presStyleIdx="1" presStyleCnt="4"/>
      <dgm:spPr/>
      <dgm:t>
        <a:bodyPr/>
        <a:lstStyle/>
        <a:p>
          <a:endParaRPr lang="en-US"/>
        </a:p>
      </dgm:t>
    </dgm:pt>
    <dgm:pt modelId="{63040BB1-F780-4426-84A8-4493A884EC41}" type="pres">
      <dgm:prSet presAssocID="{0C0A9719-5C47-4487-9BBF-84D31A2CB398}" presName="vertSpace3" presStyleLbl="node1" presStyleIdx="1" presStyleCnt="4"/>
      <dgm:spPr/>
    </dgm:pt>
    <dgm:pt modelId="{3E721436-0B7D-4292-847A-59D74E7837A0}" type="pres">
      <dgm:prSet presAssocID="{0C0A9719-5C47-4487-9BBF-84D31A2CB398}" presName="circle3" presStyleLbl="node1" presStyleIdx="2" presStyleCnt="4"/>
      <dgm:spPr/>
    </dgm:pt>
    <dgm:pt modelId="{23AC8EB1-3019-4D33-BD0E-AACCD91BB452}" type="pres">
      <dgm:prSet presAssocID="{0C0A9719-5C47-4487-9BBF-84D31A2CB398}" presName="rect3" presStyleLbl="alignAcc1" presStyleIdx="2" presStyleCnt="4"/>
      <dgm:spPr/>
      <dgm:t>
        <a:bodyPr/>
        <a:lstStyle/>
        <a:p>
          <a:endParaRPr lang="en-US"/>
        </a:p>
      </dgm:t>
    </dgm:pt>
    <dgm:pt modelId="{DB84346E-C62E-409A-B285-757063CF47B9}" type="pres">
      <dgm:prSet presAssocID="{46A9139F-B736-42C5-AB0E-7522E5D2E04C}" presName="vertSpace4" presStyleLbl="node1" presStyleIdx="2" presStyleCnt="4"/>
      <dgm:spPr/>
    </dgm:pt>
    <dgm:pt modelId="{63EBFABB-2128-4452-84AD-794581F4266D}" type="pres">
      <dgm:prSet presAssocID="{46A9139F-B736-42C5-AB0E-7522E5D2E04C}" presName="circle4" presStyleLbl="node1" presStyleIdx="3" presStyleCnt="4"/>
      <dgm:spPr/>
    </dgm:pt>
    <dgm:pt modelId="{F56FFB65-BA62-4703-8F48-E022AF813454}" type="pres">
      <dgm:prSet presAssocID="{46A9139F-B736-42C5-AB0E-7522E5D2E04C}" presName="rect4" presStyleLbl="alignAcc1" presStyleIdx="3" presStyleCnt="4"/>
      <dgm:spPr/>
      <dgm:t>
        <a:bodyPr/>
        <a:lstStyle/>
        <a:p>
          <a:endParaRPr lang="en-US"/>
        </a:p>
      </dgm:t>
    </dgm:pt>
    <dgm:pt modelId="{1F105A46-1E1F-4A7E-B0F7-6413C2A33622}" type="pres">
      <dgm:prSet presAssocID="{841E13DD-7B0D-49DF-B682-A3E19D429389}" presName="rect1ParTxNoCh" presStyleLbl="alignAcc1" presStyleIdx="3" presStyleCnt="4">
        <dgm:presLayoutVars>
          <dgm:chMax val="1"/>
          <dgm:bulletEnabled val="1"/>
        </dgm:presLayoutVars>
      </dgm:prSet>
      <dgm:spPr/>
      <dgm:t>
        <a:bodyPr/>
        <a:lstStyle/>
        <a:p>
          <a:endParaRPr lang="en-US"/>
        </a:p>
      </dgm:t>
    </dgm:pt>
    <dgm:pt modelId="{BDDA6033-4D69-4267-80EC-F02B81073E75}" type="pres">
      <dgm:prSet presAssocID="{1962D5B4-0A75-45FF-88A6-505F36C446D5}" presName="rect2ParTxNoCh" presStyleLbl="alignAcc1" presStyleIdx="3" presStyleCnt="4">
        <dgm:presLayoutVars>
          <dgm:chMax val="1"/>
          <dgm:bulletEnabled val="1"/>
        </dgm:presLayoutVars>
      </dgm:prSet>
      <dgm:spPr/>
      <dgm:t>
        <a:bodyPr/>
        <a:lstStyle/>
        <a:p>
          <a:endParaRPr lang="en-US"/>
        </a:p>
      </dgm:t>
    </dgm:pt>
    <dgm:pt modelId="{47FF7AAC-5380-4986-900F-965BC61778DB}" type="pres">
      <dgm:prSet presAssocID="{0C0A9719-5C47-4487-9BBF-84D31A2CB398}" presName="rect3ParTxNoCh" presStyleLbl="alignAcc1" presStyleIdx="3" presStyleCnt="4">
        <dgm:presLayoutVars>
          <dgm:chMax val="1"/>
          <dgm:bulletEnabled val="1"/>
        </dgm:presLayoutVars>
      </dgm:prSet>
      <dgm:spPr/>
      <dgm:t>
        <a:bodyPr/>
        <a:lstStyle/>
        <a:p>
          <a:endParaRPr lang="en-US"/>
        </a:p>
      </dgm:t>
    </dgm:pt>
    <dgm:pt modelId="{A12DE4DA-560C-4E91-B505-61D2E973351D}" type="pres">
      <dgm:prSet presAssocID="{46A9139F-B736-42C5-AB0E-7522E5D2E04C}" presName="rect4ParTxNoCh" presStyleLbl="alignAcc1" presStyleIdx="3" presStyleCnt="4">
        <dgm:presLayoutVars>
          <dgm:chMax val="1"/>
          <dgm:bulletEnabled val="1"/>
        </dgm:presLayoutVars>
      </dgm:prSet>
      <dgm:spPr/>
      <dgm:t>
        <a:bodyPr/>
        <a:lstStyle/>
        <a:p>
          <a:endParaRPr lang="en-US"/>
        </a:p>
      </dgm:t>
    </dgm:pt>
  </dgm:ptLst>
  <dgm:cxnLst>
    <dgm:cxn modelId="{FCE8ECB6-2B58-41A8-8F1F-417A564ECA53}" type="presOf" srcId="{AD56F1C4-155B-4985-9D13-66D1F1F91254}" destId="{130FA0CE-011B-47E7-8DBC-2E665D30EAAF}" srcOrd="0" destOrd="0" presId="urn:microsoft.com/office/officeart/2005/8/layout/target3"/>
    <dgm:cxn modelId="{00E89D02-F7ED-4A28-A281-2E1529019383}" type="presOf" srcId="{1962D5B4-0A75-45FF-88A6-505F36C446D5}" destId="{DAB2EE5B-E0C8-4456-915B-C1AB094164E7}" srcOrd="0" destOrd="0" presId="urn:microsoft.com/office/officeart/2005/8/layout/target3"/>
    <dgm:cxn modelId="{EB041782-EF4E-4CE2-AE55-4A979110FA56}" type="presOf" srcId="{1962D5B4-0A75-45FF-88A6-505F36C446D5}" destId="{BDDA6033-4D69-4267-80EC-F02B81073E75}" srcOrd="1" destOrd="0" presId="urn:microsoft.com/office/officeart/2005/8/layout/target3"/>
    <dgm:cxn modelId="{09D66898-719D-41A4-A02A-71DFEB4F2F7F}" type="presOf" srcId="{46A9139F-B736-42C5-AB0E-7522E5D2E04C}" destId="{A12DE4DA-560C-4E91-B505-61D2E973351D}" srcOrd="1" destOrd="0" presId="urn:microsoft.com/office/officeart/2005/8/layout/target3"/>
    <dgm:cxn modelId="{E9D94C21-2D15-424C-B650-08F0736EF2D0}" srcId="{AD56F1C4-155B-4985-9D13-66D1F1F91254}" destId="{841E13DD-7B0D-49DF-B682-A3E19D429389}" srcOrd="0" destOrd="0" parTransId="{9D069A1E-EA91-4A77-9E7B-B30E185F8318}" sibTransId="{46F0D6A2-950D-4774-9B24-74A74410EA47}"/>
    <dgm:cxn modelId="{29C2FD1C-5233-4C5E-93EC-7C23627221E1}" type="presOf" srcId="{0C0A9719-5C47-4487-9BBF-84D31A2CB398}" destId="{23AC8EB1-3019-4D33-BD0E-AACCD91BB452}" srcOrd="0" destOrd="0" presId="urn:microsoft.com/office/officeart/2005/8/layout/target3"/>
    <dgm:cxn modelId="{A0679354-28FD-41E7-87AE-83020D22CF3E}" type="presOf" srcId="{841E13DD-7B0D-49DF-B682-A3E19D429389}" destId="{2206344C-84E1-4932-B48B-34A7B0A7B1F2}" srcOrd="0" destOrd="0" presId="urn:microsoft.com/office/officeart/2005/8/layout/target3"/>
    <dgm:cxn modelId="{A6F403CB-F626-4A21-A864-C8C2C62C4FA2}" srcId="{AD56F1C4-155B-4985-9D13-66D1F1F91254}" destId="{1962D5B4-0A75-45FF-88A6-505F36C446D5}" srcOrd="1" destOrd="0" parTransId="{7458285B-0CD2-4CFA-8C14-E26EDE0B409D}" sibTransId="{D8407EA0-1DBB-46C2-BE8F-482B4170FAA4}"/>
    <dgm:cxn modelId="{E87B8143-AF41-4FB2-947E-FF0F583D4D88}" srcId="{AD56F1C4-155B-4985-9D13-66D1F1F91254}" destId="{0C0A9719-5C47-4487-9BBF-84D31A2CB398}" srcOrd="2" destOrd="0" parTransId="{B62F2234-004F-4B06-B276-D57B5200EC61}" sibTransId="{8CB9C0A2-D792-4C57-B5F7-E8807E44B56A}"/>
    <dgm:cxn modelId="{3FD46442-85D9-4505-96A5-DB663103C9C4}" type="presOf" srcId="{0C0A9719-5C47-4487-9BBF-84D31A2CB398}" destId="{47FF7AAC-5380-4986-900F-965BC61778DB}" srcOrd="1" destOrd="0" presId="urn:microsoft.com/office/officeart/2005/8/layout/target3"/>
    <dgm:cxn modelId="{CF09825C-9046-4CD6-8BCD-9AE3FEC8AA50}" type="presOf" srcId="{46A9139F-B736-42C5-AB0E-7522E5D2E04C}" destId="{F56FFB65-BA62-4703-8F48-E022AF813454}" srcOrd="0" destOrd="0" presId="urn:microsoft.com/office/officeart/2005/8/layout/target3"/>
    <dgm:cxn modelId="{65523777-24A5-4705-ADC3-E2C88D458B90}" srcId="{AD56F1C4-155B-4985-9D13-66D1F1F91254}" destId="{46A9139F-B736-42C5-AB0E-7522E5D2E04C}" srcOrd="3" destOrd="0" parTransId="{6336207E-2C5F-4CEE-B4C9-681D450F7C1C}" sibTransId="{E2233759-B927-43A2-AD3F-3A5199B7502F}"/>
    <dgm:cxn modelId="{9A8F3C13-9659-40E6-AD64-EB8513F1E6E0}" type="presOf" srcId="{841E13DD-7B0D-49DF-B682-A3E19D429389}" destId="{1F105A46-1E1F-4A7E-B0F7-6413C2A33622}" srcOrd="1" destOrd="0" presId="urn:microsoft.com/office/officeart/2005/8/layout/target3"/>
    <dgm:cxn modelId="{3363FAFA-540A-4FE3-942B-13BAB3C240FC}" type="presParOf" srcId="{130FA0CE-011B-47E7-8DBC-2E665D30EAAF}" destId="{9DD1D886-62A2-4B09-93F5-3CF31CFD7664}" srcOrd="0" destOrd="0" presId="urn:microsoft.com/office/officeart/2005/8/layout/target3"/>
    <dgm:cxn modelId="{8D7428D0-AAE1-4274-88DA-A5664B25A6EB}" type="presParOf" srcId="{130FA0CE-011B-47E7-8DBC-2E665D30EAAF}" destId="{AF3448B9-22EE-4F45-B897-E5DF1C38D950}" srcOrd="1" destOrd="0" presId="urn:microsoft.com/office/officeart/2005/8/layout/target3"/>
    <dgm:cxn modelId="{63237D4A-4240-4BD4-A0C5-4439693FB334}" type="presParOf" srcId="{130FA0CE-011B-47E7-8DBC-2E665D30EAAF}" destId="{2206344C-84E1-4932-B48B-34A7B0A7B1F2}" srcOrd="2" destOrd="0" presId="urn:microsoft.com/office/officeart/2005/8/layout/target3"/>
    <dgm:cxn modelId="{84D2D758-1649-465B-93BB-767CA52D4D63}" type="presParOf" srcId="{130FA0CE-011B-47E7-8DBC-2E665D30EAAF}" destId="{135655D5-0B44-4E34-8570-B1FFE91A4F07}" srcOrd="3" destOrd="0" presId="urn:microsoft.com/office/officeart/2005/8/layout/target3"/>
    <dgm:cxn modelId="{8F8EEF2A-075B-43C1-A302-79BFF0CBD219}" type="presParOf" srcId="{130FA0CE-011B-47E7-8DBC-2E665D30EAAF}" destId="{603590FA-64D4-4CF2-9871-AEBD70901ADF}" srcOrd="4" destOrd="0" presId="urn:microsoft.com/office/officeart/2005/8/layout/target3"/>
    <dgm:cxn modelId="{E2EE983C-75A8-44D6-AB5E-C103B185FE77}" type="presParOf" srcId="{130FA0CE-011B-47E7-8DBC-2E665D30EAAF}" destId="{DAB2EE5B-E0C8-4456-915B-C1AB094164E7}" srcOrd="5" destOrd="0" presId="urn:microsoft.com/office/officeart/2005/8/layout/target3"/>
    <dgm:cxn modelId="{68E0288C-B9C5-44AD-9E0D-A8CAE33676B6}" type="presParOf" srcId="{130FA0CE-011B-47E7-8DBC-2E665D30EAAF}" destId="{63040BB1-F780-4426-84A8-4493A884EC41}" srcOrd="6" destOrd="0" presId="urn:microsoft.com/office/officeart/2005/8/layout/target3"/>
    <dgm:cxn modelId="{95FE5EBC-C67F-4FDA-B4F1-4044D696934A}" type="presParOf" srcId="{130FA0CE-011B-47E7-8DBC-2E665D30EAAF}" destId="{3E721436-0B7D-4292-847A-59D74E7837A0}" srcOrd="7" destOrd="0" presId="urn:microsoft.com/office/officeart/2005/8/layout/target3"/>
    <dgm:cxn modelId="{B4A6CD46-95FD-4921-9C1C-2F39C879425B}" type="presParOf" srcId="{130FA0CE-011B-47E7-8DBC-2E665D30EAAF}" destId="{23AC8EB1-3019-4D33-BD0E-AACCD91BB452}" srcOrd="8" destOrd="0" presId="urn:microsoft.com/office/officeart/2005/8/layout/target3"/>
    <dgm:cxn modelId="{8E80C859-C4BE-4C33-A1A9-0AB5FDC8F219}" type="presParOf" srcId="{130FA0CE-011B-47E7-8DBC-2E665D30EAAF}" destId="{DB84346E-C62E-409A-B285-757063CF47B9}" srcOrd="9" destOrd="0" presId="urn:microsoft.com/office/officeart/2005/8/layout/target3"/>
    <dgm:cxn modelId="{823CE642-DBE5-43C0-BC29-C58FB5F5246D}" type="presParOf" srcId="{130FA0CE-011B-47E7-8DBC-2E665D30EAAF}" destId="{63EBFABB-2128-4452-84AD-794581F4266D}" srcOrd="10" destOrd="0" presId="urn:microsoft.com/office/officeart/2005/8/layout/target3"/>
    <dgm:cxn modelId="{3AFE1E97-3C17-4831-A552-558D04B5B06A}" type="presParOf" srcId="{130FA0CE-011B-47E7-8DBC-2E665D30EAAF}" destId="{F56FFB65-BA62-4703-8F48-E022AF813454}" srcOrd="11" destOrd="0" presId="urn:microsoft.com/office/officeart/2005/8/layout/target3"/>
    <dgm:cxn modelId="{97F9FB5A-B5EB-471B-A220-92BCA5CF296C}" type="presParOf" srcId="{130FA0CE-011B-47E7-8DBC-2E665D30EAAF}" destId="{1F105A46-1E1F-4A7E-B0F7-6413C2A33622}" srcOrd="12" destOrd="0" presId="urn:microsoft.com/office/officeart/2005/8/layout/target3"/>
    <dgm:cxn modelId="{5C869F63-3C16-4BF1-BC8E-39568EE13D8B}" type="presParOf" srcId="{130FA0CE-011B-47E7-8DBC-2E665D30EAAF}" destId="{BDDA6033-4D69-4267-80EC-F02B81073E75}" srcOrd="13" destOrd="0" presId="urn:microsoft.com/office/officeart/2005/8/layout/target3"/>
    <dgm:cxn modelId="{3C27B79D-6287-43EE-B97C-32695F507D96}" type="presParOf" srcId="{130FA0CE-011B-47E7-8DBC-2E665D30EAAF}" destId="{47FF7AAC-5380-4986-900F-965BC61778DB}" srcOrd="14" destOrd="0" presId="urn:microsoft.com/office/officeart/2005/8/layout/target3"/>
    <dgm:cxn modelId="{494D5947-6FE2-477D-855E-0FA71C831F8A}" type="presParOf" srcId="{130FA0CE-011B-47E7-8DBC-2E665D30EAAF}" destId="{A12DE4DA-560C-4E91-B505-61D2E973351D}" srcOrd="15"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C89C4-D26A-40C8-A3B4-C7C2AA78D2A3}">
      <dsp:nvSpPr>
        <dsp:cNvPr id="0" name=""/>
        <dsp:cNvSpPr/>
      </dsp:nvSpPr>
      <dsp:spPr>
        <a:xfrm>
          <a:off x="2061010" y="0"/>
          <a:ext cx="3981449" cy="2488406"/>
        </a:xfrm>
        <a:prstGeom prst="swooshArrow">
          <a:avLst>
            <a:gd name="adj1" fmla="val 25000"/>
            <a:gd name="adj2" fmla="val 25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30491E1-2EF8-400A-9F52-1754B0DADA2E}">
      <dsp:nvSpPr>
        <dsp:cNvPr id="0" name=""/>
        <dsp:cNvSpPr/>
      </dsp:nvSpPr>
      <dsp:spPr>
        <a:xfrm>
          <a:off x="2986697" y="1356181"/>
          <a:ext cx="139350" cy="13935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8158CE-1F85-4344-A9E8-68CD201A9903}">
      <dsp:nvSpPr>
        <dsp:cNvPr id="0" name=""/>
        <dsp:cNvSpPr/>
      </dsp:nvSpPr>
      <dsp:spPr>
        <a:xfrm>
          <a:off x="22663" y="1425856"/>
          <a:ext cx="4961098" cy="106254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3839" tIns="0" rIns="0" bIns="0" numCol="1" spcCol="1270" anchor="t" anchorCtr="0">
          <a:noAutofit/>
        </a:bodyPr>
        <a:lstStyle/>
        <a:p>
          <a:pPr marL="0" lvl="0" indent="0" algn="l" defTabSz="889000">
            <a:lnSpc>
              <a:spcPct val="90000"/>
            </a:lnSpc>
            <a:spcBef>
              <a:spcPct val="0"/>
            </a:spcBef>
            <a:spcAft>
              <a:spcPct val="35000"/>
            </a:spcAft>
            <a:buNone/>
          </a:pPr>
          <a:r>
            <a:rPr lang="en-US" altLang="en-US" sz="2000" b="1" kern="1200" dirty="0">
              <a:latin typeface="Rockwell" panose="02060603020205020403" pitchFamily="18" charset="0"/>
            </a:rPr>
            <a:t>Date of Commencement :</a:t>
          </a:r>
          <a:endParaRPr lang="en-US" sz="2000" kern="1200" dirty="0">
            <a:latin typeface="Rockwell" panose="02060603020205020403" pitchFamily="18" charset="0"/>
          </a:endParaRPr>
        </a:p>
        <a:p>
          <a:pPr marL="228600" lvl="1" indent="-228600" algn="ctr" defTabSz="1066800">
            <a:lnSpc>
              <a:spcPct val="90000"/>
            </a:lnSpc>
            <a:spcBef>
              <a:spcPct val="0"/>
            </a:spcBef>
            <a:spcAft>
              <a:spcPct val="15000"/>
            </a:spcAft>
            <a:buChar char="•"/>
          </a:pPr>
          <a:r>
            <a:rPr lang="en-US" altLang="en-US" sz="2400" b="1" kern="1200">
              <a:latin typeface="Rockwell" panose="02060603020205020403" pitchFamily="18" charset="0"/>
            </a:rPr>
            <a:t>9th December, 1881</a:t>
          </a:r>
          <a:endParaRPr lang="en-US" sz="2400" kern="1200" dirty="0">
            <a:latin typeface="Rockwell" panose="02060603020205020403" pitchFamily="18" charset="0"/>
          </a:endParaRPr>
        </a:p>
      </dsp:txBody>
      <dsp:txXfrm>
        <a:off x="22663" y="1425856"/>
        <a:ext cx="4961098" cy="1062549"/>
      </dsp:txXfrm>
    </dsp:sp>
    <dsp:sp modelId="{DD279287-FA58-4129-95E0-7E61D08A3A53}">
      <dsp:nvSpPr>
        <dsp:cNvPr id="0" name=""/>
        <dsp:cNvSpPr/>
      </dsp:nvSpPr>
      <dsp:spPr>
        <a:xfrm>
          <a:off x="4270714" y="721637"/>
          <a:ext cx="238886" cy="238886"/>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E00CF06-8175-4E43-9B91-AE5F70D290E2}">
      <dsp:nvSpPr>
        <dsp:cNvPr id="0" name=""/>
        <dsp:cNvSpPr/>
      </dsp:nvSpPr>
      <dsp:spPr>
        <a:xfrm>
          <a:off x="3690236" y="745832"/>
          <a:ext cx="4434594" cy="164732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6581" tIns="0" rIns="0" bIns="0" numCol="1" spcCol="1270" anchor="t" anchorCtr="0">
          <a:noAutofit/>
        </a:bodyPr>
        <a:lstStyle/>
        <a:p>
          <a:pPr marL="0" lvl="0" indent="0" algn="l" defTabSz="488950">
            <a:lnSpc>
              <a:spcPct val="90000"/>
            </a:lnSpc>
            <a:spcBef>
              <a:spcPct val="0"/>
            </a:spcBef>
            <a:spcAft>
              <a:spcPct val="35000"/>
            </a:spcAft>
            <a:buNone/>
          </a:pPr>
          <a:endParaRPr lang="en-US" altLang="en-US" sz="1100" b="1" kern="1200">
            <a:latin typeface="Rockwell" panose="02060603020205020403" pitchFamily="18" charset="0"/>
          </a:endParaRPr>
        </a:p>
        <a:p>
          <a:pPr marL="0" lvl="0" indent="0" algn="l" defTabSz="488950">
            <a:lnSpc>
              <a:spcPct val="90000"/>
            </a:lnSpc>
            <a:spcBef>
              <a:spcPct val="0"/>
            </a:spcBef>
            <a:spcAft>
              <a:spcPct val="35000"/>
            </a:spcAft>
            <a:buNone/>
          </a:pPr>
          <a:r>
            <a:rPr lang="en-US" altLang="en-US" sz="2000" b="1" kern="1200">
              <a:latin typeface="Rockwell" panose="02060603020205020403" pitchFamily="18" charset="0"/>
            </a:rPr>
            <a:t>Date of Promulgation :</a:t>
          </a:r>
          <a:endParaRPr lang="en-US" sz="2000" kern="1200" dirty="0">
            <a:latin typeface="Rockwell" panose="02060603020205020403" pitchFamily="18" charset="0"/>
          </a:endParaRPr>
        </a:p>
        <a:p>
          <a:pPr marL="228600" lvl="1" indent="-228600" algn="ctr" defTabSz="1066800">
            <a:lnSpc>
              <a:spcPct val="90000"/>
            </a:lnSpc>
            <a:spcBef>
              <a:spcPct val="0"/>
            </a:spcBef>
            <a:spcAft>
              <a:spcPct val="15000"/>
            </a:spcAft>
            <a:buChar char="•"/>
          </a:pPr>
          <a:r>
            <a:rPr lang="en-US" altLang="en-US" sz="2400" b="1" kern="1200">
              <a:latin typeface="Rockwell" panose="02060603020205020403" pitchFamily="18" charset="0"/>
            </a:rPr>
            <a:t>1st March, 1882</a:t>
          </a:r>
          <a:endParaRPr lang="en-US" sz="2400" kern="1200" dirty="0">
            <a:latin typeface="Rockwell" panose="02060603020205020403" pitchFamily="18" charset="0"/>
          </a:endParaRPr>
        </a:p>
      </dsp:txBody>
      <dsp:txXfrm>
        <a:off x="3690236" y="745832"/>
        <a:ext cx="4434594" cy="16473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CBB92-0F47-48EE-BD15-1452E6F01516}">
      <dsp:nvSpPr>
        <dsp:cNvPr id="0" name=""/>
        <dsp:cNvSpPr/>
      </dsp:nvSpPr>
      <dsp:spPr>
        <a:xfrm>
          <a:off x="480019" y="0"/>
          <a:ext cx="1828803" cy="1828803"/>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rtl="0">
            <a:lnSpc>
              <a:spcPct val="90000"/>
            </a:lnSpc>
            <a:spcBef>
              <a:spcPct val="0"/>
            </a:spcBef>
            <a:spcAft>
              <a:spcPct val="35000"/>
            </a:spcAft>
            <a:buNone/>
          </a:pPr>
          <a:endParaRPr lang="en-US" sz="6500" kern="1200" dirty="0"/>
        </a:p>
      </dsp:txBody>
      <dsp:txXfrm>
        <a:off x="747841" y="267822"/>
        <a:ext cx="1293159" cy="12931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3E964-C6BF-4150-9830-ED7CD6322D21}">
      <dsp:nvSpPr>
        <dsp:cNvPr id="0" name=""/>
        <dsp:cNvSpPr/>
      </dsp:nvSpPr>
      <dsp:spPr>
        <a:xfrm>
          <a:off x="0" y="82620"/>
          <a:ext cx="2788841" cy="8634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dirty="0"/>
            <a:t>Section- 130</a:t>
          </a:r>
          <a:endParaRPr lang="en-US" sz="3600" kern="1200" dirty="0"/>
        </a:p>
      </dsp:txBody>
      <dsp:txXfrm>
        <a:off x="42151" y="124771"/>
        <a:ext cx="2704539" cy="7791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BBBD6-9554-4974-AB27-12603152DCA5}">
      <dsp:nvSpPr>
        <dsp:cNvPr id="0" name=""/>
        <dsp:cNvSpPr/>
      </dsp:nvSpPr>
      <dsp:spPr>
        <a:xfrm>
          <a:off x="0" y="0"/>
          <a:ext cx="4102100" cy="36703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“A person taking a </a:t>
          </a:r>
          <a:r>
            <a:rPr lang="en-US" sz="1400" kern="1200" dirty="0" err="1"/>
            <a:t>cheque</a:t>
          </a:r>
          <a:r>
            <a:rPr lang="en-US" sz="1400" kern="1200" dirty="0"/>
            <a:t> crossed generally or specially bearing in either case the words ‘not negotiable’ shall not have and shall not be capable of giving a better title to the </a:t>
          </a:r>
          <a:r>
            <a:rPr lang="en-US" sz="1400" kern="1200" dirty="0" err="1"/>
            <a:t>cheque</a:t>
          </a:r>
          <a:r>
            <a:rPr lang="en-US" sz="1400" kern="1200" dirty="0"/>
            <a:t> than that which the person from whom he/she took it had.” </a:t>
          </a:r>
        </a:p>
      </dsp:txBody>
      <dsp:txXfrm>
        <a:off x="0" y="1468120"/>
        <a:ext cx="4102100" cy="1468120"/>
      </dsp:txXfrm>
    </dsp:sp>
    <dsp:sp modelId="{16C88390-58A0-4E3E-918C-B3367E65FED7}">
      <dsp:nvSpPr>
        <dsp:cNvPr id="0" name=""/>
        <dsp:cNvSpPr/>
      </dsp:nvSpPr>
      <dsp:spPr>
        <a:xfrm>
          <a:off x="1439944" y="220218"/>
          <a:ext cx="1222210" cy="1222210"/>
        </a:xfrm>
        <a:prstGeom prst="ellipse">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321F29-48F4-43B3-A0F1-0F6B2A04BA36}">
      <dsp:nvSpPr>
        <dsp:cNvPr id="0" name=""/>
        <dsp:cNvSpPr/>
      </dsp:nvSpPr>
      <dsp:spPr>
        <a:xfrm>
          <a:off x="164084" y="2936240"/>
          <a:ext cx="3773932" cy="550545"/>
        </a:xfrm>
        <a:prstGeom prst="leftRight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2CBA6-4B67-4796-92C5-A150CD70A3D2}">
      <dsp:nvSpPr>
        <dsp:cNvPr id="0" name=""/>
        <dsp:cNvSpPr/>
      </dsp:nvSpPr>
      <dsp:spPr>
        <a:xfrm>
          <a:off x="342858" y="0"/>
          <a:ext cx="1828803" cy="1828803"/>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BD3AD1-A6C5-4C15-AA55-B979BC507841}">
      <dsp:nvSpPr>
        <dsp:cNvPr id="0" name=""/>
        <dsp:cNvSpPr/>
      </dsp:nvSpPr>
      <dsp:spPr>
        <a:xfrm>
          <a:off x="1257260" y="183058"/>
          <a:ext cx="1188721" cy="130016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err="1"/>
            <a:t>Cheque</a:t>
          </a:r>
          <a:r>
            <a:rPr lang="en-US" sz="1400" b="1" kern="1200" dirty="0"/>
            <a:t> bearing “not negotiable”-</a:t>
          </a:r>
          <a:endParaRPr lang="en-US" sz="1400" kern="1200" dirty="0"/>
        </a:p>
      </dsp:txBody>
      <dsp:txXfrm>
        <a:off x="1315289" y="241087"/>
        <a:ext cx="1072663" cy="11841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D06E8-1783-42A9-BB13-C463C483DE7D}">
      <dsp:nvSpPr>
        <dsp:cNvPr id="0" name=""/>
        <dsp:cNvSpPr/>
      </dsp:nvSpPr>
      <dsp:spPr>
        <a:xfrm>
          <a:off x="0" y="0"/>
          <a:ext cx="1028700" cy="1028700"/>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CBCCAC-97F6-4936-8C86-2C86C9382164}">
      <dsp:nvSpPr>
        <dsp:cNvPr id="0" name=""/>
        <dsp:cNvSpPr/>
      </dsp:nvSpPr>
      <dsp:spPr>
        <a:xfrm>
          <a:off x="514350" y="0"/>
          <a:ext cx="2274491" cy="10287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u="sng" kern="1200" dirty="0"/>
            <a:t>Section- 131</a:t>
          </a:r>
          <a:br>
            <a:rPr lang="en-US" sz="2800" b="0" kern="1200" dirty="0"/>
          </a:br>
          <a:endParaRPr lang="en-US" sz="2800" kern="1200" dirty="0"/>
        </a:p>
      </dsp:txBody>
      <dsp:txXfrm>
        <a:off x="514350" y="0"/>
        <a:ext cx="2274491" cy="10287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DE88E-5CAD-4E9E-AEE8-E5E1DF5E7ED1}">
      <dsp:nvSpPr>
        <dsp:cNvPr id="0" name=""/>
        <dsp:cNvSpPr/>
      </dsp:nvSpPr>
      <dsp:spPr>
        <a:xfrm>
          <a:off x="0" y="0"/>
          <a:ext cx="4102100" cy="3670301"/>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rtl="0">
            <a:lnSpc>
              <a:spcPct val="90000"/>
            </a:lnSpc>
            <a:spcBef>
              <a:spcPct val="0"/>
            </a:spcBef>
            <a:spcAft>
              <a:spcPct val="35000"/>
            </a:spcAft>
            <a:buNone/>
          </a:pPr>
          <a:r>
            <a:rPr lang="en-US" sz="1900" kern="1200" dirty="0"/>
            <a:t>“Where a banker in good faith and without negligence receives payment for a customer of a </a:t>
          </a:r>
          <a:r>
            <a:rPr lang="en-US" sz="1900" kern="1200" dirty="0" err="1"/>
            <a:t>Cheque</a:t>
          </a:r>
          <a:r>
            <a:rPr lang="en-US" sz="1900" kern="1200" dirty="0"/>
            <a:t> crossed generally or specially to himself and the customer has no title or a defective title there to, the banker shall not incur any liability to the true owner of the </a:t>
          </a:r>
          <a:r>
            <a:rPr lang="en-US" sz="1900" kern="1200" dirty="0" err="1"/>
            <a:t>Cheque</a:t>
          </a:r>
          <a:r>
            <a:rPr lang="en-US" sz="1900" kern="1200" dirty="0"/>
            <a:t> by reason only of having received such payment.”</a:t>
          </a:r>
        </a:p>
      </dsp:txBody>
      <dsp:txXfrm>
        <a:off x="1187450" y="0"/>
        <a:ext cx="2914649" cy="3670301"/>
      </dsp:txXfrm>
    </dsp:sp>
    <dsp:sp modelId="{FBC46B17-3FA0-4E97-8F03-A74C0C3F6496}">
      <dsp:nvSpPr>
        <dsp:cNvPr id="0" name=""/>
        <dsp:cNvSpPr/>
      </dsp:nvSpPr>
      <dsp:spPr>
        <a:xfrm>
          <a:off x="367030" y="367030"/>
          <a:ext cx="820420" cy="2936240"/>
        </a:xfrm>
        <a:prstGeom prst="roundRect">
          <a:avLst>
            <a:gd name="adj" fmla="val 10000"/>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3B248-959F-49FA-8A4D-524EF37C62EF}">
      <dsp:nvSpPr>
        <dsp:cNvPr id="0" name=""/>
        <dsp:cNvSpPr/>
      </dsp:nvSpPr>
      <dsp:spPr>
        <a:xfrm>
          <a:off x="209163" y="0"/>
          <a:ext cx="2370514" cy="182880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837D2D-E7D8-4507-8AFC-F08870C5F5DA}">
      <dsp:nvSpPr>
        <dsp:cNvPr id="0" name=""/>
        <dsp:cNvSpPr/>
      </dsp:nvSpPr>
      <dsp:spPr>
        <a:xfrm>
          <a:off x="61005" y="548640"/>
          <a:ext cx="2666829" cy="731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u="none" kern="1200" dirty="0"/>
            <a:t>Non-liability of banker receiving payment of </a:t>
          </a:r>
          <a:r>
            <a:rPr lang="en-US" sz="1600" b="1" u="none" kern="1200" dirty="0" err="1"/>
            <a:t>Cheque</a:t>
          </a:r>
          <a:endParaRPr lang="en-US" sz="1600" u="none" kern="1200" dirty="0"/>
        </a:p>
      </dsp:txBody>
      <dsp:txXfrm>
        <a:off x="96715" y="584350"/>
        <a:ext cx="2595409" cy="6601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215E-519E-427B-B491-7A6D416A7AD6}">
      <dsp:nvSpPr>
        <dsp:cNvPr id="0" name=""/>
        <dsp:cNvSpPr/>
      </dsp:nvSpPr>
      <dsp:spPr>
        <a:xfrm>
          <a:off x="880070" y="0"/>
          <a:ext cx="1028700" cy="1028700"/>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rtl="0">
            <a:lnSpc>
              <a:spcPct val="90000"/>
            </a:lnSpc>
            <a:spcBef>
              <a:spcPct val="0"/>
            </a:spcBef>
            <a:spcAft>
              <a:spcPct val="35000"/>
            </a:spcAft>
            <a:buNone/>
          </a:pPr>
          <a:r>
            <a:rPr lang="en-US" sz="1700" b="1" kern="1200" dirty="0"/>
            <a:t>Section- 131A</a:t>
          </a:r>
          <a:endParaRPr lang="en-US" sz="1700" kern="1200" dirty="0"/>
        </a:p>
      </dsp:txBody>
      <dsp:txXfrm>
        <a:off x="1030720" y="150650"/>
        <a:ext cx="727400" cy="7274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C9AD8-CDC3-4005-B7D5-E591DB802771}">
      <dsp:nvSpPr>
        <dsp:cNvPr id="0" name=""/>
        <dsp:cNvSpPr/>
      </dsp:nvSpPr>
      <dsp:spPr>
        <a:xfrm>
          <a:off x="0" y="0"/>
          <a:ext cx="4102100" cy="367030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t>The provisions of this Chapter (i.e. relations to </a:t>
          </a:r>
          <a:r>
            <a:rPr lang="en-US" sz="2000" kern="1200" dirty="0" err="1"/>
            <a:t>Cheque</a:t>
          </a:r>
          <a:r>
            <a:rPr lang="en-US" sz="2000" kern="1200" dirty="0"/>
            <a:t>) shall apply to any draft, as defined in section 85A as if the draft were a </a:t>
          </a:r>
          <a:r>
            <a:rPr lang="en-US" sz="2000" kern="1200" dirty="0" err="1"/>
            <a:t>Cheque</a:t>
          </a:r>
          <a:r>
            <a:rPr lang="en-US" sz="2000" kern="1200" dirty="0"/>
            <a:t>. </a:t>
          </a:r>
        </a:p>
      </dsp:txBody>
      <dsp:txXfrm>
        <a:off x="0" y="1468120"/>
        <a:ext cx="4102100" cy="1468120"/>
      </dsp:txXfrm>
    </dsp:sp>
    <dsp:sp modelId="{070F8AD9-9326-492D-B21C-858FCB7F656B}">
      <dsp:nvSpPr>
        <dsp:cNvPr id="0" name=""/>
        <dsp:cNvSpPr/>
      </dsp:nvSpPr>
      <dsp:spPr>
        <a:xfrm>
          <a:off x="1439944" y="220218"/>
          <a:ext cx="1222210" cy="1222210"/>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8265351-BE99-4019-9287-98EC55856BF6}">
      <dsp:nvSpPr>
        <dsp:cNvPr id="0" name=""/>
        <dsp:cNvSpPr/>
      </dsp:nvSpPr>
      <dsp:spPr>
        <a:xfrm>
          <a:off x="164084" y="2936240"/>
          <a:ext cx="3773932" cy="550545"/>
        </a:xfrm>
        <a:prstGeom prst="leftRightArrow">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155E8-1E24-456E-B724-1F5B4B88CD85}">
      <dsp:nvSpPr>
        <dsp:cNvPr id="0" name=""/>
        <dsp:cNvSpPr/>
      </dsp:nvSpPr>
      <dsp:spPr>
        <a:xfrm>
          <a:off x="0" y="7066"/>
          <a:ext cx="2788841" cy="1814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b="1" kern="1200" dirty="0"/>
            <a:t>Application of Chapter to drafts</a:t>
          </a:r>
          <a:endParaRPr lang="en-US" sz="3300" kern="1200" dirty="0"/>
        </a:p>
      </dsp:txBody>
      <dsp:txXfrm>
        <a:off x="88585" y="95651"/>
        <a:ext cx="2611671" cy="163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7C067-1E63-4D1A-998F-29B435333939}">
      <dsp:nvSpPr>
        <dsp:cNvPr id="0" name=""/>
        <dsp:cNvSpPr/>
      </dsp:nvSpPr>
      <dsp:spPr>
        <a:xfrm>
          <a:off x="0" y="302401"/>
          <a:ext cx="2788841" cy="1224000"/>
        </a:xfrm>
        <a:prstGeom prst="right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4387B3-571A-4A55-9FFA-134F37017651}">
      <dsp:nvSpPr>
        <dsp:cNvPr id="0" name=""/>
        <dsp:cNvSpPr/>
      </dsp:nvSpPr>
      <dsp:spPr>
        <a:xfrm>
          <a:off x="224959" y="608401"/>
          <a:ext cx="2284997" cy="6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rtl="0">
            <a:lnSpc>
              <a:spcPct val="90000"/>
            </a:lnSpc>
            <a:spcBef>
              <a:spcPct val="0"/>
            </a:spcBef>
            <a:spcAft>
              <a:spcPct val="35000"/>
            </a:spcAft>
            <a:buNone/>
          </a:pPr>
          <a:r>
            <a:rPr lang="en-US" sz="1700" kern="1200" dirty="0"/>
            <a:t>Demand Promissory Note</a:t>
          </a:r>
        </a:p>
      </dsp:txBody>
      <dsp:txXfrm>
        <a:off x="224959" y="608401"/>
        <a:ext cx="2284997" cy="612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DE9F0-8D87-424F-AEA4-13EC4A4C1BA2}">
      <dsp:nvSpPr>
        <dsp:cNvPr id="0" name=""/>
        <dsp:cNvSpPr/>
      </dsp:nvSpPr>
      <dsp:spPr>
        <a:xfrm>
          <a:off x="0" y="0"/>
          <a:ext cx="7200897" cy="9547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Dishonor of </a:t>
          </a:r>
          <a:r>
            <a:rPr lang="en-US" sz="2400" b="1" kern="1200" dirty="0" err="1"/>
            <a:t>Cheque</a:t>
          </a:r>
          <a:r>
            <a:rPr lang="en-US" sz="2400" b="1" kern="1200" dirty="0"/>
            <a:t> for insufficiency of funds in the account (Section-138)</a:t>
          </a:r>
          <a:endParaRPr lang="en-US" sz="2400" kern="1200" dirty="0"/>
        </a:p>
      </dsp:txBody>
      <dsp:txXfrm>
        <a:off x="46606" y="46606"/>
        <a:ext cx="7107685" cy="86150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E76D7-D76D-4F17-A44A-E101A3A7577B}">
      <dsp:nvSpPr>
        <dsp:cNvPr id="0" name=""/>
        <dsp:cNvSpPr/>
      </dsp:nvSpPr>
      <dsp:spPr>
        <a:xfrm>
          <a:off x="-3128744" y="-481599"/>
          <a:ext cx="3731799" cy="3731799"/>
        </a:xfrm>
        <a:prstGeom prst="blockArc">
          <a:avLst>
            <a:gd name="adj1" fmla="val 18900000"/>
            <a:gd name="adj2" fmla="val 2700000"/>
            <a:gd name="adj3" fmla="val 579"/>
          </a:avLst>
        </a:pr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4AB1874-E770-4B5C-B229-2501B3F1D051}">
      <dsp:nvSpPr>
        <dsp:cNvPr id="0" name=""/>
        <dsp:cNvSpPr/>
      </dsp:nvSpPr>
      <dsp:spPr>
        <a:xfrm>
          <a:off x="316331" y="212850"/>
          <a:ext cx="7030814" cy="42592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8075"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dirty="0"/>
            <a:t>Provided that nothing contained in this section shall apply unless</a:t>
          </a:r>
        </a:p>
      </dsp:txBody>
      <dsp:txXfrm>
        <a:off x="316331" y="212850"/>
        <a:ext cx="7030814" cy="425921"/>
      </dsp:txXfrm>
    </dsp:sp>
    <dsp:sp modelId="{6CC47656-A71D-4232-9ECE-1C38F29BE610}">
      <dsp:nvSpPr>
        <dsp:cNvPr id="0" name=""/>
        <dsp:cNvSpPr/>
      </dsp:nvSpPr>
      <dsp:spPr>
        <a:xfrm>
          <a:off x="50130" y="159609"/>
          <a:ext cx="532401" cy="532401"/>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E2FC8BD-06F4-4A7F-A999-32E95A9BA5AC}">
      <dsp:nvSpPr>
        <dsp:cNvPr id="0" name=""/>
        <dsp:cNvSpPr/>
      </dsp:nvSpPr>
      <dsp:spPr>
        <a:xfrm>
          <a:off x="560522" y="851843"/>
          <a:ext cx="6786623" cy="425921"/>
        </a:xfrm>
        <a:prstGeom prst="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8075" tIns="27940" rIns="27940" bIns="27940" numCol="1" spcCol="1270" anchor="ctr" anchorCtr="0">
          <a:noAutofit/>
        </a:bodyPr>
        <a:lstStyle/>
        <a:p>
          <a:pPr marL="0" lvl="0" indent="0" algn="l" defTabSz="488950" rtl="0">
            <a:lnSpc>
              <a:spcPct val="90000"/>
            </a:lnSpc>
            <a:spcBef>
              <a:spcPct val="0"/>
            </a:spcBef>
            <a:spcAft>
              <a:spcPct val="35000"/>
            </a:spcAft>
            <a:buNone/>
          </a:pPr>
          <a:r>
            <a:rPr lang="en-US" sz="1100" kern="1200" dirty="0"/>
            <a:t>The </a:t>
          </a:r>
          <a:r>
            <a:rPr lang="en-US" sz="1100" kern="1200" dirty="0" err="1"/>
            <a:t>Cheque</a:t>
          </a:r>
          <a:r>
            <a:rPr lang="en-US" sz="1100" kern="1200" dirty="0"/>
            <a:t> has been presented to the bank within a period of </a:t>
          </a:r>
          <a:r>
            <a:rPr lang="en-US" sz="1100" b="1" kern="1200" dirty="0">
              <a:solidFill>
                <a:srgbClr val="FFFF00"/>
              </a:solidFill>
            </a:rPr>
            <a:t>six mouths from the date </a:t>
          </a:r>
          <a:r>
            <a:rPr lang="en-US" sz="1100" kern="1200" dirty="0"/>
            <a:t>on which it is drawn or within the period of its validity, whenever is earlier.</a:t>
          </a:r>
        </a:p>
      </dsp:txBody>
      <dsp:txXfrm>
        <a:off x="560522" y="851843"/>
        <a:ext cx="6786623" cy="425921"/>
      </dsp:txXfrm>
    </dsp:sp>
    <dsp:sp modelId="{85BA362C-63F4-441C-BA6A-F46FE464875A}">
      <dsp:nvSpPr>
        <dsp:cNvPr id="0" name=""/>
        <dsp:cNvSpPr/>
      </dsp:nvSpPr>
      <dsp:spPr>
        <a:xfrm>
          <a:off x="294321" y="798602"/>
          <a:ext cx="532401" cy="532401"/>
        </a:xfrm>
        <a:prstGeom prst="ellipse">
          <a:avLst/>
        </a:prstGeom>
        <a:solidFill>
          <a:schemeClr val="lt1">
            <a:hueOff val="0"/>
            <a:satOff val="0"/>
            <a:lumOff val="0"/>
            <a:alphaOff val="0"/>
          </a:schemeClr>
        </a:soli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8E96ABF-88E2-4097-A2BF-86D191CB6FCE}">
      <dsp:nvSpPr>
        <dsp:cNvPr id="0" name=""/>
        <dsp:cNvSpPr/>
      </dsp:nvSpPr>
      <dsp:spPr>
        <a:xfrm>
          <a:off x="560522" y="1490836"/>
          <a:ext cx="6786623" cy="425921"/>
        </a:xfrm>
        <a:prstGeom prst="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8075" tIns="27940" rIns="27940" bIns="27940" numCol="1" spcCol="1270" anchor="ctr" anchorCtr="0">
          <a:noAutofit/>
        </a:bodyPr>
        <a:lstStyle/>
        <a:p>
          <a:pPr marL="0" lvl="0" indent="0" algn="l" defTabSz="488950" rtl="0">
            <a:lnSpc>
              <a:spcPct val="90000"/>
            </a:lnSpc>
            <a:spcBef>
              <a:spcPct val="0"/>
            </a:spcBef>
            <a:spcAft>
              <a:spcPct val="35000"/>
            </a:spcAft>
            <a:buNone/>
          </a:pPr>
          <a:r>
            <a:rPr lang="en-US" sz="1100" kern="1200" dirty="0"/>
            <a:t>The payee or the holder in due course of the </a:t>
          </a:r>
          <a:r>
            <a:rPr lang="en-US" sz="1100" kern="1200" dirty="0" err="1"/>
            <a:t>Cheque</a:t>
          </a:r>
          <a:r>
            <a:rPr lang="en-US" sz="1100" kern="1200" dirty="0"/>
            <a:t> as the case may be, makes a demand for the payment of the said amount of money by giving a notice, in writings to the drawer of the </a:t>
          </a:r>
          <a:r>
            <a:rPr lang="en-US" sz="1100" kern="1200" dirty="0" err="1"/>
            <a:t>Cheque</a:t>
          </a:r>
          <a:r>
            <a:rPr lang="en-US" sz="1100" kern="1200" dirty="0"/>
            <a:t> as unpaid and</a:t>
          </a:r>
        </a:p>
      </dsp:txBody>
      <dsp:txXfrm>
        <a:off x="560522" y="1490836"/>
        <a:ext cx="6786623" cy="425921"/>
      </dsp:txXfrm>
    </dsp:sp>
    <dsp:sp modelId="{CC25B4C5-1034-4457-B1DD-3478E16A97B3}">
      <dsp:nvSpPr>
        <dsp:cNvPr id="0" name=""/>
        <dsp:cNvSpPr/>
      </dsp:nvSpPr>
      <dsp:spPr>
        <a:xfrm>
          <a:off x="294321" y="1437596"/>
          <a:ext cx="532401" cy="532401"/>
        </a:xfrm>
        <a:prstGeom prst="ellipse">
          <a:avLst/>
        </a:prstGeom>
        <a:solidFill>
          <a:schemeClr val="lt1">
            <a:hueOff val="0"/>
            <a:satOff val="0"/>
            <a:lumOff val="0"/>
            <a:alphaOff val="0"/>
          </a:schemeClr>
        </a:soli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F4AC7B6-1267-4089-8453-61F4A7B9547A}">
      <dsp:nvSpPr>
        <dsp:cNvPr id="0" name=""/>
        <dsp:cNvSpPr/>
      </dsp:nvSpPr>
      <dsp:spPr>
        <a:xfrm>
          <a:off x="316331" y="2129829"/>
          <a:ext cx="7030814" cy="425921"/>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8075" tIns="27940" rIns="27940" bIns="27940" numCol="1" spcCol="1270" anchor="ctr" anchorCtr="0">
          <a:noAutofit/>
        </a:bodyPr>
        <a:lstStyle/>
        <a:p>
          <a:pPr marL="0" lvl="0" indent="0" algn="l" defTabSz="488950" rtl="0">
            <a:lnSpc>
              <a:spcPct val="90000"/>
            </a:lnSpc>
            <a:spcBef>
              <a:spcPct val="0"/>
            </a:spcBef>
            <a:spcAft>
              <a:spcPct val="35000"/>
            </a:spcAft>
            <a:buNone/>
          </a:pPr>
          <a:r>
            <a:rPr lang="en-US" sz="1100" kern="1200" dirty="0"/>
            <a:t>The drawer of such </a:t>
          </a:r>
          <a:r>
            <a:rPr lang="en-US" sz="1100" kern="1200" dirty="0" err="1"/>
            <a:t>Cheque</a:t>
          </a:r>
          <a:r>
            <a:rPr lang="en-US" sz="1100" kern="1200" dirty="0"/>
            <a:t> fails to make the payment of the said amount of money to the payee of as the case may be to the holder in due course of the </a:t>
          </a:r>
          <a:r>
            <a:rPr lang="en-US" sz="1100" kern="1200" dirty="0" err="1"/>
            <a:t>Cheque</a:t>
          </a:r>
          <a:r>
            <a:rPr lang="en-US" sz="1100" kern="1200" dirty="0"/>
            <a:t>, within thirty days of the receipt of the said notice.</a:t>
          </a:r>
        </a:p>
      </dsp:txBody>
      <dsp:txXfrm>
        <a:off x="316331" y="2129829"/>
        <a:ext cx="7030814" cy="425921"/>
      </dsp:txXfrm>
    </dsp:sp>
    <dsp:sp modelId="{D645EEF2-BD2F-4FC5-935A-50D8027B7758}">
      <dsp:nvSpPr>
        <dsp:cNvPr id="0" name=""/>
        <dsp:cNvSpPr/>
      </dsp:nvSpPr>
      <dsp:spPr>
        <a:xfrm>
          <a:off x="50130" y="2076589"/>
          <a:ext cx="532401" cy="532401"/>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ECD21-E0B1-4251-B6A8-A4F620F78DDD}">
      <dsp:nvSpPr>
        <dsp:cNvPr id="0" name=""/>
        <dsp:cNvSpPr/>
      </dsp:nvSpPr>
      <dsp:spPr>
        <a:xfrm>
          <a:off x="0" y="11590"/>
          <a:ext cx="7200897" cy="9547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Dishonor of </a:t>
          </a:r>
          <a:r>
            <a:rPr lang="en-US" sz="2400" b="1" kern="1200" dirty="0" err="1"/>
            <a:t>Cheque</a:t>
          </a:r>
          <a:r>
            <a:rPr lang="en-US" sz="2400" b="1" kern="1200" dirty="0"/>
            <a:t> for insufficiency of funds in the account (Section-138)</a:t>
          </a:r>
          <a:endParaRPr lang="en-US" sz="2400" kern="1200" dirty="0"/>
        </a:p>
      </dsp:txBody>
      <dsp:txXfrm>
        <a:off x="46606" y="58196"/>
        <a:ext cx="7107685" cy="86150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F65DC-ADA5-4F66-B694-776B46286FDA}">
      <dsp:nvSpPr>
        <dsp:cNvPr id="0" name=""/>
        <dsp:cNvSpPr/>
      </dsp:nvSpPr>
      <dsp:spPr>
        <a:xfrm>
          <a:off x="-3290391" y="-506173"/>
          <a:ext cx="3923823" cy="3923823"/>
        </a:xfrm>
        <a:prstGeom prst="blockArc">
          <a:avLst>
            <a:gd name="adj1" fmla="val 18900000"/>
            <a:gd name="adj2" fmla="val 2700000"/>
            <a:gd name="adj3" fmla="val 55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6D2300-3DC8-4BB5-B056-C5A2659176FD}">
      <dsp:nvSpPr>
        <dsp:cNvPr id="0" name=""/>
        <dsp:cNvSpPr/>
      </dsp:nvSpPr>
      <dsp:spPr>
        <a:xfrm>
          <a:off x="332191" y="63133"/>
          <a:ext cx="6841247" cy="7693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522"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t>The Notice required to be several under clause (b) of subsection (1) shall be served in the following manner-</a:t>
          </a:r>
        </a:p>
      </dsp:txBody>
      <dsp:txXfrm>
        <a:off x="332191" y="63133"/>
        <a:ext cx="6841247" cy="769302"/>
      </dsp:txXfrm>
    </dsp:sp>
    <dsp:sp modelId="{192C209C-C520-4FE9-A0EF-5CA6A0F8C31E}">
      <dsp:nvSpPr>
        <dsp:cNvPr id="0" name=""/>
        <dsp:cNvSpPr/>
      </dsp:nvSpPr>
      <dsp:spPr>
        <a:xfrm>
          <a:off x="52253" y="167846"/>
          <a:ext cx="559876" cy="55987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4379C7-1DDB-4279-96BC-8AD572A7EE4F}">
      <dsp:nvSpPr>
        <dsp:cNvPr id="0" name=""/>
        <dsp:cNvSpPr/>
      </dsp:nvSpPr>
      <dsp:spPr>
        <a:xfrm>
          <a:off x="588983" y="895802"/>
          <a:ext cx="6584455" cy="4479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522"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t>By delivering it to the person on whom it is to be served, or</a:t>
          </a:r>
        </a:p>
      </dsp:txBody>
      <dsp:txXfrm>
        <a:off x="588983" y="895802"/>
        <a:ext cx="6584455" cy="447901"/>
      </dsp:txXfrm>
    </dsp:sp>
    <dsp:sp modelId="{DD24385E-09D1-403B-B389-3CA28799E4A4}">
      <dsp:nvSpPr>
        <dsp:cNvPr id="0" name=""/>
        <dsp:cNvSpPr/>
      </dsp:nvSpPr>
      <dsp:spPr>
        <a:xfrm>
          <a:off x="309045" y="839815"/>
          <a:ext cx="559876" cy="55987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1ED48-B263-4157-A222-AB1A333A706F}">
      <dsp:nvSpPr>
        <dsp:cNvPr id="0" name=""/>
        <dsp:cNvSpPr/>
      </dsp:nvSpPr>
      <dsp:spPr>
        <a:xfrm>
          <a:off x="588983" y="1466850"/>
          <a:ext cx="6584455" cy="6497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522"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t>BY sending it by registered post with acknowledgement due to that person at his usual or last known place of abode or business in Bangladesh; or</a:t>
          </a:r>
        </a:p>
      </dsp:txBody>
      <dsp:txXfrm>
        <a:off x="588983" y="1466850"/>
        <a:ext cx="6584455" cy="649743"/>
      </dsp:txXfrm>
    </dsp:sp>
    <dsp:sp modelId="{CEE98E3C-3924-4C42-BA23-A88CD2896A43}">
      <dsp:nvSpPr>
        <dsp:cNvPr id="0" name=""/>
        <dsp:cNvSpPr/>
      </dsp:nvSpPr>
      <dsp:spPr>
        <a:xfrm>
          <a:off x="309045" y="1511783"/>
          <a:ext cx="559876" cy="55987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B5B78E-CC0E-4E00-A4A2-C726EAB7AC2A}">
      <dsp:nvSpPr>
        <dsp:cNvPr id="0" name=""/>
        <dsp:cNvSpPr/>
      </dsp:nvSpPr>
      <dsp:spPr>
        <a:xfrm>
          <a:off x="332191" y="2239740"/>
          <a:ext cx="6841247" cy="4479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522"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t>By publication in a daily Bangla Nation newspaper having wide circulation.</a:t>
          </a:r>
        </a:p>
      </dsp:txBody>
      <dsp:txXfrm>
        <a:off x="332191" y="2239740"/>
        <a:ext cx="6841247" cy="447901"/>
      </dsp:txXfrm>
    </dsp:sp>
    <dsp:sp modelId="{E8680411-ACA6-4338-9453-DF079F095CE7}">
      <dsp:nvSpPr>
        <dsp:cNvPr id="0" name=""/>
        <dsp:cNvSpPr/>
      </dsp:nvSpPr>
      <dsp:spPr>
        <a:xfrm>
          <a:off x="52253" y="2183752"/>
          <a:ext cx="559876" cy="55987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C06CC-1490-4103-96F7-8F8F9B3E4C94}">
      <dsp:nvSpPr>
        <dsp:cNvPr id="0" name=""/>
        <dsp:cNvSpPr/>
      </dsp:nvSpPr>
      <dsp:spPr>
        <a:xfrm>
          <a:off x="0" y="69212"/>
          <a:ext cx="7200897" cy="8394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b="1" kern="1200" dirty="0"/>
            <a:t>Cognizance of Offences- Section-141</a:t>
          </a:r>
          <a:endParaRPr lang="en-US" sz="3500" kern="1200" dirty="0"/>
        </a:p>
      </dsp:txBody>
      <dsp:txXfrm>
        <a:off x="40980" y="110192"/>
        <a:ext cx="7118937" cy="757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290CD-24DE-4948-9E1E-EC5775D9E3C4}">
      <dsp:nvSpPr>
        <dsp:cNvPr id="0" name=""/>
        <dsp:cNvSpPr/>
      </dsp:nvSpPr>
      <dsp:spPr>
        <a:xfrm>
          <a:off x="209163" y="0"/>
          <a:ext cx="2370514" cy="182880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58F27F-34AE-4840-B297-6BB93CBFB3E1}">
      <dsp:nvSpPr>
        <dsp:cNvPr id="0" name=""/>
        <dsp:cNvSpPr/>
      </dsp:nvSpPr>
      <dsp:spPr>
        <a:xfrm>
          <a:off x="0" y="548640"/>
          <a:ext cx="2788841" cy="731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Bill Of Exchange</a:t>
          </a:r>
        </a:p>
      </dsp:txBody>
      <dsp:txXfrm>
        <a:off x="35710" y="584350"/>
        <a:ext cx="2717421" cy="660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A9A8E-C866-46A0-BCFC-A733CA78C7BD}">
      <dsp:nvSpPr>
        <dsp:cNvPr id="0" name=""/>
        <dsp:cNvSpPr/>
      </dsp:nvSpPr>
      <dsp:spPr>
        <a:xfrm>
          <a:off x="0" y="2944320"/>
          <a:ext cx="8245475" cy="4830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t>A bank, receiving a </a:t>
          </a:r>
          <a:r>
            <a:rPr lang="en-US" sz="1500" kern="1200" dirty="0" err="1"/>
            <a:t>cheque</a:t>
          </a:r>
          <a:r>
            <a:rPr lang="en-US" sz="1500" kern="1200" dirty="0"/>
            <a:t> payable to order without endorsement on all other bank, is not a holder</a:t>
          </a:r>
        </a:p>
      </dsp:txBody>
      <dsp:txXfrm>
        <a:off x="0" y="2944320"/>
        <a:ext cx="8245475" cy="483040"/>
      </dsp:txXfrm>
    </dsp:sp>
    <dsp:sp modelId="{92CD47EA-B08C-41F4-BB58-FC06F1BBE25B}">
      <dsp:nvSpPr>
        <dsp:cNvPr id="0" name=""/>
        <dsp:cNvSpPr/>
      </dsp:nvSpPr>
      <dsp:spPr>
        <a:xfrm rot="10800000">
          <a:off x="0" y="2208650"/>
          <a:ext cx="8245475" cy="742915"/>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t>Where endorsements are given for collection of the ‘Bill of Exchange’, the endorse is not a holder; and</a:t>
          </a:r>
        </a:p>
      </dsp:txBody>
      <dsp:txXfrm rot="10800000">
        <a:off x="0" y="2208650"/>
        <a:ext cx="8245475" cy="482724"/>
      </dsp:txXfrm>
    </dsp:sp>
    <dsp:sp modelId="{BDECB0A0-25A0-4F1E-8EEA-BF52337042A0}">
      <dsp:nvSpPr>
        <dsp:cNvPr id="0" name=""/>
        <dsp:cNvSpPr/>
      </dsp:nvSpPr>
      <dsp:spPr>
        <a:xfrm rot="10800000">
          <a:off x="0" y="1472979"/>
          <a:ext cx="8245475" cy="742915"/>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t>Who has not acquired possession in a lawful manner;</a:t>
          </a:r>
        </a:p>
      </dsp:txBody>
      <dsp:txXfrm rot="10800000">
        <a:off x="0" y="1472979"/>
        <a:ext cx="8245475" cy="482724"/>
      </dsp:txXfrm>
    </dsp:sp>
    <dsp:sp modelId="{6696E570-70FF-4590-B859-63C842C5DEDB}">
      <dsp:nvSpPr>
        <dsp:cNvPr id="0" name=""/>
        <dsp:cNvSpPr/>
      </dsp:nvSpPr>
      <dsp:spPr>
        <a:xfrm rot="10800000">
          <a:off x="0" y="737309"/>
          <a:ext cx="8245475" cy="742915"/>
        </a:xfrm>
        <a:prstGeom prst="upArrowCallou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t>A thief or a finder of bill;</a:t>
          </a:r>
        </a:p>
      </dsp:txBody>
      <dsp:txXfrm rot="10800000">
        <a:off x="0" y="737309"/>
        <a:ext cx="8245475" cy="482724"/>
      </dsp:txXfrm>
    </dsp:sp>
    <dsp:sp modelId="{2BB80CED-2E3B-41B6-9E84-35595F504B7E}">
      <dsp:nvSpPr>
        <dsp:cNvPr id="0" name=""/>
        <dsp:cNvSpPr/>
      </dsp:nvSpPr>
      <dsp:spPr>
        <a:xfrm rot="10800000">
          <a:off x="0" y="0"/>
          <a:ext cx="8245475" cy="742915"/>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t>A minor;</a:t>
          </a:r>
        </a:p>
      </dsp:txBody>
      <dsp:txXfrm rot="10800000">
        <a:off x="0" y="0"/>
        <a:ext cx="8245475" cy="4827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2531D-177B-476C-B511-80B50D94A07E}">
      <dsp:nvSpPr>
        <dsp:cNvPr id="0" name=""/>
        <dsp:cNvSpPr/>
      </dsp:nvSpPr>
      <dsp:spPr>
        <a:xfrm>
          <a:off x="-3972895" y="-609932"/>
          <a:ext cx="4734590" cy="4734590"/>
        </a:xfrm>
        <a:prstGeom prst="blockArc">
          <a:avLst>
            <a:gd name="adj1" fmla="val 18900000"/>
            <a:gd name="adj2" fmla="val 2700000"/>
            <a:gd name="adj3" fmla="val 456"/>
          </a:avLst>
        </a:pr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92136A1-2066-4CB7-A4F8-A79186F9AD08}">
      <dsp:nvSpPr>
        <dsp:cNvPr id="0" name=""/>
        <dsp:cNvSpPr/>
      </dsp:nvSpPr>
      <dsp:spPr>
        <a:xfrm>
          <a:off x="333781" y="219600"/>
          <a:ext cx="4363156" cy="43948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83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dirty="0"/>
            <a:t>He should be a holder;</a:t>
          </a:r>
        </a:p>
      </dsp:txBody>
      <dsp:txXfrm>
        <a:off x="333781" y="219600"/>
        <a:ext cx="4363156" cy="439481"/>
      </dsp:txXfrm>
    </dsp:sp>
    <dsp:sp modelId="{D2850E2F-E5DA-4CA1-B988-23D23AEB1192}">
      <dsp:nvSpPr>
        <dsp:cNvPr id="0" name=""/>
        <dsp:cNvSpPr/>
      </dsp:nvSpPr>
      <dsp:spPr>
        <a:xfrm>
          <a:off x="59106" y="164664"/>
          <a:ext cx="549351" cy="5493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B429F4F-6669-4F57-B812-0D330D26E7DE}">
      <dsp:nvSpPr>
        <dsp:cNvPr id="0" name=""/>
        <dsp:cNvSpPr/>
      </dsp:nvSpPr>
      <dsp:spPr>
        <a:xfrm>
          <a:off x="648701" y="878610"/>
          <a:ext cx="4048237" cy="439481"/>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83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dirty="0"/>
            <a:t>He should become the holder for  valuable consideration;</a:t>
          </a:r>
        </a:p>
      </dsp:txBody>
      <dsp:txXfrm>
        <a:off x="648701" y="878610"/>
        <a:ext cx="4048237" cy="439481"/>
      </dsp:txXfrm>
    </dsp:sp>
    <dsp:sp modelId="{34FA2FA2-F88F-4CC1-AC54-D302E7FB7105}">
      <dsp:nvSpPr>
        <dsp:cNvPr id="0" name=""/>
        <dsp:cNvSpPr/>
      </dsp:nvSpPr>
      <dsp:spPr>
        <a:xfrm>
          <a:off x="374025" y="823675"/>
          <a:ext cx="549351" cy="5493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97EFED3-D695-4064-8F64-A773EDD62DAB}">
      <dsp:nvSpPr>
        <dsp:cNvPr id="0" name=""/>
        <dsp:cNvSpPr/>
      </dsp:nvSpPr>
      <dsp:spPr>
        <a:xfrm>
          <a:off x="745356" y="1537621"/>
          <a:ext cx="3951582" cy="43948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83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1" kern="1200" dirty="0"/>
            <a:t>He must have become the holder of the negotiable instrument before its maturity</a:t>
          </a:r>
          <a:endParaRPr lang="en-US" sz="1300" kern="1200" dirty="0"/>
        </a:p>
      </dsp:txBody>
      <dsp:txXfrm>
        <a:off x="745356" y="1537621"/>
        <a:ext cx="3951582" cy="439481"/>
      </dsp:txXfrm>
    </dsp:sp>
    <dsp:sp modelId="{82B36C45-B060-4F4C-A60E-FED2971A8C37}">
      <dsp:nvSpPr>
        <dsp:cNvPr id="0" name=""/>
        <dsp:cNvSpPr/>
      </dsp:nvSpPr>
      <dsp:spPr>
        <a:xfrm>
          <a:off x="470680" y="1482686"/>
          <a:ext cx="549351" cy="5493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6263E01-42D4-476D-985C-C4D436777EDD}">
      <dsp:nvSpPr>
        <dsp:cNvPr id="0" name=""/>
        <dsp:cNvSpPr/>
      </dsp:nvSpPr>
      <dsp:spPr>
        <a:xfrm>
          <a:off x="648701" y="2196632"/>
          <a:ext cx="4048237" cy="439481"/>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83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1" kern="1200" dirty="0"/>
            <a:t>He must take the negotiable instrument complete and regular on the face of it:</a:t>
          </a:r>
          <a:endParaRPr lang="en-US" sz="1300" kern="1200" dirty="0"/>
        </a:p>
      </dsp:txBody>
      <dsp:txXfrm>
        <a:off x="648701" y="2196632"/>
        <a:ext cx="4048237" cy="439481"/>
      </dsp:txXfrm>
    </dsp:sp>
    <dsp:sp modelId="{34D5527C-1F23-4FFA-BBF8-967BDF92DC05}">
      <dsp:nvSpPr>
        <dsp:cNvPr id="0" name=""/>
        <dsp:cNvSpPr/>
      </dsp:nvSpPr>
      <dsp:spPr>
        <a:xfrm>
          <a:off x="374025" y="2141697"/>
          <a:ext cx="549351" cy="5493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2AD1380-8F4E-4925-9CB9-00146719443E}">
      <dsp:nvSpPr>
        <dsp:cNvPr id="0" name=""/>
        <dsp:cNvSpPr/>
      </dsp:nvSpPr>
      <dsp:spPr>
        <a:xfrm>
          <a:off x="333781" y="2855643"/>
          <a:ext cx="4363156" cy="439481"/>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838" tIns="33020" rIns="33020" bIns="33020" numCol="1" spcCol="1270" anchor="ctr" anchorCtr="0">
          <a:noAutofit/>
        </a:bodyPr>
        <a:lstStyle/>
        <a:p>
          <a:pPr marL="0" lvl="0" indent="0" algn="l" defTabSz="577850">
            <a:lnSpc>
              <a:spcPct val="90000"/>
            </a:lnSpc>
            <a:spcBef>
              <a:spcPct val="0"/>
            </a:spcBef>
            <a:spcAft>
              <a:spcPct val="35000"/>
            </a:spcAft>
            <a:buNone/>
          </a:pPr>
          <a:r>
            <a:rPr lang="en-US" sz="1300" b="1" kern="1200"/>
            <a:t>He must have become holder in good faith</a:t>
          </a:r>
          <a:endParaRPr lang="en-US" sz="1300" kern="1200"/>
        </a:p>
      </dsp:txBody>
      <dsp:txXfrm>
        <a:off x="333781" y="2855643"/>
        <a:ext cx="4363156" cy="439481"/>
      </dsp:txXfrm>
    </dsp:sp>
    <dsp:sp modelId="{451166E6-A5E1-42CD-B1D8-6ED13A1351A6}">
      <dsp:nvSpPr>
        <dsp:cNvPr id="0" name=""/>
        <dsp:cNvSpPr/>
      </dsp:nvSpPr>
      <dsp:spPr>
        <a:xfrm>
          <a:off x="59106" y="2800708"/>
          <a:ext cx="549351" cy="5493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2531D-177B-476C-B511-80B50D94A07E}">
      <dsp:nvSpPr>
        <dsp:cNvPr id="0" name=""/>
        <dsp:cNvSpPr/>
      </dsp:nvSpPr>
      <dsp:spPr>
        <a:xfrm>
          <a:off x="-3972895" y="-609932"/>
          <a:ext cx="4734590" cy="4734590"/>
        </a:xfrm>
        <a:prstGeom prst="blockArc">
          <a:avLst>
            <a:gd name="adj1" fmla="val 18900000"/>
            <a:gd name="adj2" fmla="val 2700000"/>
            <a:gd name="adj3" fmla="val 456"/>
          </a:avLst>
        </a:pr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92136A1-2066-4CB7-A4F8-A79186F9AD08}">
      <dsp:nvSpPr>
        <dsp:cNvPr id="0" name=""/>
        <dsp:cNvSpPr/>
      </dsp:nvSpPr>
      <dsp:spPr>
        <a:xfrm>
          <a:off x="333781" y="219600"/>
          <a:ext cx="4363156" cy="43948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838" tIns="35560" rIns="35560" bIns="35560" numCol="1" spcCol="1270" anchor="ctr" anchorCtr="0">
          <a:noAutofit/>
        </a:bodyPr>
        <a:lstStyle/>
        <a:p>
          <a:pPr marL="0" lvl="0" indent="0" algn="l" defTabSz="622300" rtl="0">
            <a:lnSpc>
              <a:spcPct val="90000"/>
            </a:lnSpc>
            <a:spcBef>
              <a:spcPct val="0"/>
            </a:spcBef>
            <a:spcAft>
              <a:spcPct val="35000"/>
            </a:spcAft>
            <a:buNone/>
          </a:pPr>
          <a:r>
            <a:rPr lang="en-US" sz="1400" kern="1200" dirty="0"/>
            <a:t>Instrument purged (get rid of) of all defects;</a:t>
          </a:r>
        </a:p>
      </dsp:txBody>
      <dsp:txXfrm>
        <a:off x="333781" y="219600"/>
        <a:ext cx="4363156" cy="439481"/>
      </dsp:txXfrm>
    </dsp:sp>
    <dsp:sp modelId="{D2850E2F-E5DA-4CA1-B988-23D23AEB1192}">
      <dsp:nvSpPr>
        <dsp:cNvPr id="0" name=""/>
        <dsp:cNvSpPr/>
      </dsp:nvSpPr>
      <dsp:spPr>
        <a:xfrm>
          <a:off x="59106" y="164664"/>
          <a:ext cx="549351" cy="5493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B429F4F-6669-4F57-B812-0D330D26E7DE}">
      <dsp:nvSpPr>
        <dsp:cNvPr id="0" name=""/>
        <dsp:cNvSpPr/>
      </dsp:nvSpPr>
      <dsp:spPr>
        <a:xfrm>
          <a:off x="648701" y="878610"/>
          <a:ext cx="4048237" cy="439481"/>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838" tIns="35560" rIns="35560" bIns="35560" numCol="1" spcCol="1270" anchor="ctr" anchorCtr="0">
          <a:noAutofit/>
        </a:bodyPr>
        <a:lstStyle/>
        <a:p>
          <a:pPr marL="0" lvl="0" indent="0" algn="l" defTabSz="622300" rtl="0">
            <a:lnSpc>
              <a:spcPct val="90000"/>
            </a:lnSpc>
            <a:spcBef>
              <a:spcPct val="0"/>
            </a:spcBef>
            <a:spcAft>
              <a:spcPct val="35000"/>
            </a:spcAft>
            <a:buNone/>
          </a:pPr>
          <a:r>
            <a:rPr lang="en-US" sz="1400" kern="1200" dirty="0"/>
            <a:t>Rights not effected in case of inchoate instrument;</a:t>
          </a:r>
        </a:p>
      </dsp:txBody>
      <dsp:txXfrm>
        <a:off x="648701" y="878610"/>
        <a:ext cx="4048237" cy="439481"/>
      </dsp:txXfrm>
    </dsp:sp>
    <dsp:sp modelId="{34FA2FA2-F88F-4CC1-AC54-D302E7FB7105}">
      <dsp:nvSpPr>
        <dsp:cNvPr id="0" name=""/>
        <dsp:cNvSpPr/>
      </dsp:nvSpPr>
      <dsp:spPr>
        <a:xfrm>
          <a:off x="374025" y="823675"/>
          <a:ext cx="549351" cy="5493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97EFED3-D695-4064-8F64-A773EDD62DAB}">
      <dsp:nvSpPr>
        <dsp:cNvPr id="0" name=""/>
        <dsp:cNvSpPr/>
      </dsp:nvSpPr>
      <dsp:spPr>
        <a:xfrm>
          <a:off x="745356" y="1537621"/>
          <a:ext cx="3951582" cy="43948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838" tIns="35560" rIns="35560" bIns="35560" numCol="1" spcCol="1270" anchor="ctr" anchorCtr="0">
          <a:noAutofit/>
        </a:bodyPr>
        <a:lstStyle/>
        <a:p>
          <a:pPr marL="0" lvl="0" indent="0" algn="l" defTabSz="622300" rtl="0">
            <a:lnSpc>
              <a:spcPct val="90000"/>
            </a:lnSpc>
            <a:spcBef>
              <a:spcPct val="0"/>
            </a:spcBef>
            <a:spcAft>
              <a:spcPct val="35000"/>
            </a:spcAft>
            <a:buNone/>
          </a:pPr>
          <a:r>
            <a:rPr lang="en-US" sz="1400" kern="1200" dirty="0"/>
            <a:t>All prior parties liable</a:t>
          </a:r>
        </a:p>
      </dsp:txBody>
      <dsp:txXfrm>
        <a:off x="745356" y="1537621"/>
        <a:ext cx="3951582" cy="439481"/>
      </dsp:txXfrm>
    </dsp:sp>
    <dsp:sp modelId="{82B36C45-B060-4F4C-A60E-FED2971A8C37}">
      <dsp:nvSpPr>
        <dsp:cNvPr id="0" name=""/>
        <dsp:cNvSpPr/>
      </dsp:nvSpPr>
      <dsp:spPr>
        <a:xfrm>
          <a:off x="470680" y="1482686"/>
          <a:ext cx="549351" cy="5493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6263E01-42D4-476D-985C-C4D436777EDD}">
      <dsp:nvSpPr>
        <dsp:cNvPr id="0" name=""/>
        <dsp:cNvSpPr/>
      </dsp:nvSpPr>
      <dsp:spPr>
        <a:xfrm>
          <a:off x="648701" y="2196632"/>
          <a:ext cx="4048237" cy="439481"/>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838" tIns="35560" rIns="35560" bIns="35560" numCol="1" spcCol="1270" anchor="ctr" anchorCtr="0">
          <a:noAutofit/>
        </a:bodyPr>
        <a:lstStyle/>
        <a:p>
          <a:pPr marL="0" lvl="0" indent="0" algn="l" defTabSz="622300" rtl="0">
            <a:lnSpc>
              <a:spcPct val="90000"/>
            </a:lnSpc>
            <a:spcBef>
              <a:spcPct val="0"/>
            </a:spcBef>
            <a:spcAft>
              <a:spcPct val="35000"/>
            </a:spcAft>
            <a:buNone/>
          </a:pPr>
          <a:r>
            <a:rPr lang="en-US" sz="1400" kern="1200" dirty="0"/>
            <a:t>Can enforce payment of a fictitious bill</a:t>
          </a:r>
        </a:p>
      </dsp:txBody>
      <dsp:txXfrm>
        <a:off x="648701" y="2196632"/>
        <a:ext cx="4048237" cy="439481"/>
      </dsp:txXfrm>
    </dsp:sp>
    <dsp:sp modelId="{34D5527C-1F23-4FFA-BBF8-967BDF92DC05}">
      <dsp:nvSpPr>
        <dsp:cNvPr id="0" name=""/>
        <dsp:cNvSpPr/>
      </dsp:nvSpPr>
      <dsp:spPr>
        <a:xfrm>
          <a:off x="374025" y="2141697"/>
          <a:ext cx="549351" cy="5493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2AD1380-8F4E-4925-9CB9-00146719443E}">
      <dsp:nvSpPr>
        <dsp:cNvPr id="0" name=""/>
        <dsp:cNvSpPr/>
      </dsp:nvSpPr>
      <dsp:spPr>
        <a:xfrm>
          <a:off x="333781" y="2855643"/>
          <a:ext cx="4363156" cy="439481"/>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838"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No effect of conditional delivery</a:t>
          </a:r>
        </a:p>
      </dsp:txBody>
      <dsp:txXfrm>
        <a:off x="333781" y="2855643"/>
        <a:ext cx="4363156" cy="439481"/>
      </dsp:txXfrm>
    </dsp:sp>
    <dsp:sp modelId="{451166E6-A5E1-42CD-B1D8-6ED13A1351A6}">
      <dsp:nvSpPr>
        <dsp:cNvPr id="0" name=""/>
        <dsp:cNvSpPr/>
      </dsp:nvSpPr>
      <dsp:spPr>
        <a:xfrm>
          <a:off x="59106" y="2800708"/>
          <a:ext cx="549351" cy="5493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1BFB7-BFDB-475B-91D5-C6417C12420D}">
      <dsp:nvSpPr>
        <dsp:cNvPr id="0" name=""/>
        <dsp:cNvSpPr/>
      </dsp:nvSpPr>
      <dsp:spPr>
        <a:xfrm>
          <a:off x="-3875908" y="-595188"/>
          <a:ext cx="4619376" cy="4619376"/>
        </a:xfrm>
        <a:prstGeom prst="blockArc">
          <a:avLst>
            <a:gd name="adj1" fmla="val 18900000"/>
            <a:gd name="adj2" fmla="val 2700000"/>
            <a:gd name="adj3" fmla="val 468"/>
          </a:avLst>
        </a:pr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B51605-30BB-42DC-BDEF-81327C1ED70C}">
      <dsp:nvSpPr>
        <dsp:cNvPr id="0" name=""/>
        <dsp:cNvSpPr/>
      </dsp:nvSpPr>
      <dsp:spPr>
        <a:xfrm>
          <a:off x="241164" y="155882"/>
          <a:ext cx="7959153" cy="31162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35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t>Blank endorsement. </a:t>
          </a:r>
        </a:p>
      </dsp:txBody>
      <dsp:txXfrm>
        <a:off x="241164" y="155882"/>
        <a:ext cx="7959153" cy="311627"/>
      </dsp:txXfrm>
    </dsp:sp>
    <dsp:sp modelId="{4465429B-D816-4983-A37B-AAB3D4E5AB74}">
      <dsp:nvSpPr>
        <dsp:cNvPr id="0" name=""/>
        <dsp:cNvSpPr/>
      </dsp:nvSpPr>
      <dsp:spPr>
        <a:xfrm>
          <a:off x="46396" y="116928"/>
          <a:ext cx="389534" cy="3895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47A9C9D-D628-4245-A6E6-152256F1751C}">
      <dsp:nvSpPr>
        <dsp:cNvPr id="0" name=""/>
        <dsp:cNvSpPr/>
      </dsp:nvSpPr>
      <dsp:spPr>
        <a:xfrm>
          <a:off x="523370" y="623597"/>
          <a:ext cx="7676946" cy="311627"/>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35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t>Special or Full endorsement.</a:t>
          </a:r>
        </a:p>
      </dsp:txBody>
      <dsp:txXfrm>
        <a:off x="523370" y="623597"/>
        <a:ext cx="7676946" cy="311627"/>
      </dsp:txXfrm>
    </dsp:sp>
    <dsp:sp modelId="{0DB93040-B2CB-4E5B-8417-FE051FA23ED7}">
      <dsp:nvSpPr>
        <dsp:cNvPr id="0" name=""/>
        <dsp:cNvSpPr/>
      </dsp:nvSpPr>
      <dsp:spPr>
        <a:xfrm>
          <a:off x="328603" y="584644"/>
          <a:ext cx="389534" cy="3895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1EC1502-7C3D-49ED-A295-FCFE5EDC0F63}">
      <dsp:nvSpPr>
        <dsp:cNvPr id="0" name=""/>
        <dsp:cNvSpPr/>
      </dsp:nvSpPr>
      <dsp:spPr>
        <a:xfrm>
          <a:off x="678018" y="1090970"/>
          <a:ext cx="7522298" cy="311627"/>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35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t>Conditional endorsement.</a:t>
          </a:r>
        </a:p>
      </dsp:txBody>
      <dsp:txXfrm>
        <a:off x="678018" y="1090970"/>
        <a:ext cx="7522298" cy="311627"/>
      </dsp:txXfrm>
    </dsp:sp>
    <dsp:sp modelId="{2C689FE9-9A56-40FD-BBF0-A92A179C1D97}">
      <dsp:nvSpPr>
        <dsp:cNvPr id="0" name=""/>
        <dsp:cNvSpPr/>
      </dsp:nvSpPr>
      <dsp:spPr>
        <a:xfrm>
          <a:off x="483251" y="1052017"/>
          <a:ext cx="389534" cy="3895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8B8240B-BC8A-40CE-9625-E4B604287FED}">
      <dsp:nvSpPr>
        <dsp:cNvPr id="0" name=""/>
        <dsp:cNvSpPr/>
      </dsp:nvSpPr>
      <dsp:spPr>
        <a:xfrm>
          <a:off x="727396" y="1558686"/>
          <a:ext cx="7472921" cy="311627"/>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35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t>Restrictive endorsement.</a:t>
          </a:r>
        </a:p>
      </dsp:txBody>
      <dsp:txXfrm>
        <a:off x="727396" y="1558686"/>
        <a:ext cx="7472921" cy="311627"/>
      </dsp:txXfrm>
    </dsp:sp>
    <dsp:sp modelId="{BD58249F-125C-467E-A2A2-A6454D3048AB}">
      <dsp:nvSpPr>
        <dsp:cNvPr id="0" name=""/>
        <dsp:cNvSpPr/>
      </dsp:nvSpPr>
      <dsp:spPr>
        <a:xfrm>
          <a:off x="532629" y="1519732"/>
          <a:ext cx="389534" cy="3895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2BA5879-49F7-4E27-A34F-374809FF3009}">
      <dsp:nvSpPr>
        <dsp:cNvPr id="0" name=""/>
        <dsp:cNvSpPr/>
      </dsp:nvSpPr>
      <dsp:spPr>
        <a:xfrm>
          <a:off x="678018" y="2026401"/>
          <a:ext cx="7522298" cy="311627"/>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35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t>Partial endorsement.</a:t>
          </a:r>
        </a:p>
      </dsp:txBody>
      <dsp:txXfrm>
        <a:off x="678018" y="2026401"/>
        <a:ext cx="7522298" cy="311627"/>
      </dsp:txXfrm>
    </dsp:sp>
    <dsp:sp modelId="{C317DD84-2989-4262-BB87-521554BA6031}">
      <dsp:nvSpPr>
        <dsp:cNvPr id="0" name=""/>
        <dsp:cNvSpPr/>
      </dsp:nvSpPr>
      <dsp:spPr>
        <a:xfrm>
          <a:off x="483251" y="1987448"/>
          <a:ext cx="389534" cy="3895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D4C42C-40BE-4A38-A50F-8390E8942B46}">
      <dsp:nvSpPr>
        <dsp:cNvPr id="0" name=""/>
        <dsp:cNvSpPr/>
      </dsp:nvSpPr>
      <dsp:spPr>
        <a:xfrm>
          <a:off x="523370" y="2493774"/>
          <a:ext cx="7676946" cy="31162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35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t>Facultative endorsement</a:t>
          </a:r>
        </a:p>
      </dsp:txBody>
      <dsp:txXfrm>
        <a:off x="523370" y="2493774"/>
        <a:ext cx="7676946" cy="311627"/>
      </dsp:txXfrm>
    </dsp:sp>
    <dsp:sp modelId="{DCF17604-7011-4D8D-95A7-713E7F100CC2}">
      <dsp:nvSpPr>
        <dsp:cNvPr id="0" name=""/>
        <dsp:cNvSpPr/>
      </dsp:nvSpPr>
      <dsp:spPr>
        <a:xfrm>
          <a:off x="328603" y="2454821"/>
          <a:ext cx="389534" cy="3895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18BC3A-4BAF-4B2A-9112-4AC1370583A0}">
      <dsp:nvSpPr>
        <dsp:cNvPr id="0" name=""/>
        <dsp:cNvSpPr/>
      </dsp:nvSpPr>
      <dsp:spPr>
        <a:xfrm>
          <a:off x="241164" y="2961490"/>
          <a:ext cx="7959153" cy="311627"/>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35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t>Sans </a:t>
          </a:r>
          <a:r>
            <a:rPr lang="en-US" sz="1600" kern="1200" dirty="0" err="1"/>
            <a:t>Frais</a:t>
          </a:r>
          <a:r>
            <a:rPr lang="en-US" sz="1600" kern="1200" dirty="0"/>
            <a:t> Endorsement</a:t>
          </a:r>
        </a:p>
      </dsp:txBody>
      <dsp:txXfrm>
        <a:off x="241164" y="2961490"/>
        <a:ext cx="7959153" cy="311627"/>
      </dsp:txXfrm>
    </dsp:sp>
    <dsp:sp modelId="{B82AB517-063A-45F8-A030-F65DD7E7A664}">
      <dsp:nvSpPr>
        <dsp:cNvPr id="0" name=""/>
        <dsp:cNvSpPr/>
      </dsp:nvSpPr>
      <dsp:spPr>
        <a:xfrm>
          <a:off x="46396" y="2922536"/>
          <a:ext cx="389534" cy="3895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BD812-DFC6-4A85-9080-32925FC8A428}">
      <dsp:nvSpPr>
        <dsp:cNvPr id="0" name=""/>
        <dsp:cNvSpPr/>
      </dsp:nvSpPr>
      <dsp:spPr>
        <a:xfrm>
          <a:off x="1066143" y="186040"/>
          <a:ext cx="656619" cy="65661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ECEA3CC-AEEC-4B0D-B3B1-86F5E1F242BD}">
      <dsp:nvSpPr>
        <dsp:cNvPr id="0" name=""/>
        <dsp:cNvSpPr/>
      </dsp:nvSpPr>
      <dsp:spPr>
        <a:xfrm>
          <a:off x="410947" y="0"/>
          <a:ext cx="2377893" cy="612796"/>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rtl="0">
            <a:lnSpc>
              <a:spcPct val="90000"/>
            </a:lnSpc>
            <a:spcBef>
              <a:spcPct val="0"/>
            </a:spcBef>
            <a:spcAft>
              <a:spcPct val="35000"/>
            </a:spcAft>
            <a:buNone/>
          </a:pPr>
          <a:r>
            <a:rPr lang="en-US" sz="2600" b="1" kern="1200" dirty="0"/>
            <a:t>Section - 18</a:t>
          </a:r>
          <a:endParaRPr lang="en-US" sz="2600" kern="1200" dirty="0"/>
        </a:p>
      </dsp:txBody>
      <dsp:txXfrm>
        <a:off x="750828" y="87542"/>
        <a:ext cx="1698640" cy="4377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1D886-62A2-4B09-93F5-3CF31CFD7664}">
      <dsp:nvSpPr>
        <dsp:cNvPr id="0" name=""/>
        <dsp:cNvSpPr/>
      </dsp:nvSpPr>
      <dsp:spPr>
        <a:xfrm>
          <a:off x="0" y="0"/>
          <a:ext cx="3162300" cy="3162300"/>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06344C-84E1-4932-B48B-34A7B0A7B1F2}">
      <dsp:nvSpPr>
        <dsp:cNvPr id="0" name=""/>
        <dsp:cNvSpPr/>
      </dsp:nvSpPr>
      <dsp:spPr>
        <a:xfrm>
          <a:off x="1581150" y="0"/>
          <a:ext cx="6664325" cy="31623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“The duty and authority of a banker to pay a Cheque drawn on him by his customer are determined by:- </a:t>
          </a:r>
        </a:p>
      </dsp:txBody>
      <dsp:txXfrm>
        <a:off x="1581150" y="0"/>
        <a:ext cx="6664325" cy="671988"/>
      </dsp:txXfrm>
    </dsp:sp>
    <dsp:sp modelId="{603590FA-64D4-4CF2-9871-AEBD70901ADF}">
      <dsp:nvSpPr>
        <dsp:cNvPr id="0" name=""/>
        <dsp:cNvSpPr/>
      </dsp:nvSpPr>
      <dsp:spPr>
        <a:xfrm>
          <a:off x="415051" y="682950"/>
          <a:ext cx="2332196" cy="2332196"/>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AB2EE5B-E0C8-4456-915B-C1AB094164E7}">
      <dsp:nvSpPr>
        <dsp:cNvPr id="0" name=""/>
        <dsp:cNvSpPr/>
      </dsp:nvSpPr>
      <dsp:spPr>
        <a:xfrm>
          <a:off x="1581150" y="671988"/>
          <a:ext cx="6664325" cy="2332196"/>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accent6">
                  <a:lumMod val="50000"/>
                </a:schemeClr>
              </a:solidFill>
            </a:rPr>
            <a:t>Countermand of payment</a:t>
          </a:r>
        </a:p>
      </dsp:txBody>
      <dsp:txXfrm>
        <a:off x="1581150" y="671988"/>
        <a:ext cx="6664325" cy="671988"/>
      </dsp:txXfrm>
    </dsp:sp>
    <dsp:sp modelId="{3E721436-0B7D-4292-847A-59D74E7837A0}">
      <dsp:nvSpPr>
        <dsp:cNvPr id="0" name=""/>
        <dsp:cNvSpPr/>
      </dsp:nvSpPr>
      <dsp:spPr>
        <a:xfrm>
          <a:off x="830103" y="1343977"/>
          <a:ext cx="1502092" cy="1502092"/>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3AC8EB1-3019-4D33-BD0E-AACCD91BB452}">
      <dsp:nvSpPr>
        <dsp:cNvPr id="0" name=""/>
        <dsp:cNvSpPr/>
      </dsp:nvSpPr>
      <dsp:spPr>
        <a:xfrm>
          <a:off x="1581150" y="1343977"/>
          <a:ext cx="6664325" cy="1502092"/>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rgbClr val="D6370C"/>
              </a:solidFill>
            </a:rPr>
            <a:t>Notice of the customers death, and</a:t>
          </a:r>
        </a:p>
      </dsp:txBody>
      <dsp:txXfrm>
        <a:off x="1581150" y="1343977"/>
        <a:ext cx="6664325" cy="671988"/>
      </dsp:txXfrm>
    </dsp:sp>
    <dsp:sp modelId="{63EBFABB-2128-4452-84AD-794581F4266D}">
      <dsp:nvSpPr>
        <dsp:cNvPr id="0" name=""/>
        <dsp:cNvSpPr/>
      </dsp:nvSpPr>
      <dsp:spPr>
        <a:xfrm>
          <a:off x="1245155" y="2015966"/>
          <a:ext cx="671988" cy="671988"/>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56FFB65-BA62-4703-8F48-E022AF813454}">
      <dsp:nvSpPr>
        <dsp:cNvPr id="0" name=""/>
        <dsp:cNvSpPr/>
      </dsp:nvSpPr>
      <dsp:spPr>
        <a:xfrm>
          <a:off x="1581150" y="2015966"/>
          <a:ext cx="6664325" cy="671988"/>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rgbClr val="FF0000"/>
              </a:solidFill>
            </a:rPr>
            <a:t>Notice of the adjudication of the customer as an insolvent</a:t>
          </a:r>
          <a:r>
            <a:rPr lang="en-US" sz="2100" kern="1200" dirty="0"/>
            <a:t>. </a:t>
          </a:r>
        </a:p>
      </dsp:txBody>
      <dsp:txXfrm>
        <a:off x="1581150" y="2015966"/>
        <a:ext cx="6664325" cy="67198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7#6">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7#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xmlns=""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9826" y="2050028"/>
            <a:ext cx="8214851" cy="1430594"/>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35077" y="3746091"/>
            <a:ext cx="8207477" cy="678426"/>
          </a:xfrm>
        </p:spPr>
        <p:txBody>
          <a:bodyPr>
            <a:normAutofit/>
          </a:bodyPr>
          <a:lstStyle>
            <a:lvl1pPr marL="0" indent="0" algn="l">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001F5F"/>
                </a:solidFill>
                <a:latin typeface="Georgia"/>
                <a:cs typeface="Georgi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tx1"/>
                </a:solidFill>
                <a:latin typeface="Calibri"/>
                <a:cs typeface="Calibri"/>
              </a:defRPr>
            </a:lvl1pPr>
          </a:lstStyle>
          <a:p>
            <a:pPr marL="12700">
              <a:lnSpc>
                <a:spcPts val="1240"/>
              </a:lnSpc>
            </a:pPr>
            <a:r>
              <a:rPr b="1" dirty="0">
                <a:latin typeface="Calibri"/>
                <a:cs typeface="Calibri"/>
              </a:rPr>
              <a:t>S</a:t>
            </a:r>
            <a:r>
              <a:rPr b="1" spc="-15" dirty="0">
                <a:latin typeface="Calibri"/>
                <a:cs typeface="Calibri"/>
              </a:rPr>
              <a:t> </a:t>
            </a:r>
            <a:r>
              <a:rPr b="1" dirty="0">
                <a:latin typeface="Calibri"/>
                <a:cs typeface="Calibri"/>
              </a:rPr>
              <a:t>M</a:t>
            </a:r>
            <a:r>
              <a:rPr b="1" spc="-15" dirty="0">
                <a:latin typeface="Calibri"/>
                <a:cs typeface="Calibri"/>
              </a:rPr>
              <a:t> </a:t>
            </a:r>
            <a:r>
              <a:rPr b="1" dirty="0">
                <a:latin typeface="Calibri"/>
                <a:cs typeface="Calibri"/>
              </a:rPr>
              <a:t>Salehur Rahman</a:t>
            </a:r>
            <a:r>
              <a:rPr dirty="0"/>
              <a:t>,</a:t>
            </a:r>
            <a:r>
              <a:rPr spc="-15" dirty="0"/>
              <a:t> </a:t>
            </a:r>
            <a:r>
              <a:rPr dirty="0"/>
              <a:t>SPO, </a:t>
            </a:r>
            <a:r>
              <a:rPr spc="-20" dirty="0"/>
              <a:t>RBTA,</a:t>
            </a:r>
            <a:r>
              <a:rPr dirty="0"/>
              <a:t> </a:t>
            </a:r>
            <a:r>
              <a:rPr spc="-10" dirty="0"/>
              <a:t>01748914448</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391577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451" y="497182"/>
            <a:ext cx="8259098" cy="763526"/>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349477"/>
            <a:ext cx="8246070" cy="3428999"/>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589" y="428659"/>
            <a:ext cx="6305833" cy="725349"/>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71948" y="1162688"/>
            <a:ext cx="6327059"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820" y="433878"/>
            <a:ext cx="8093365"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677641"/>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150038"/>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677641"/>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150038"/>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7" Type="http://schemas.microsoft.com/office/2007/relationships/diagramDrawing" Target="../diagrams/drawing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srdlawnotes.com/2017/07/forgery-section-463-to-section-474-of.html" TargetMode="Externa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8.xml"/><Relationship Id="rId7" Type="http://schemas.microsoft.com/office/2007/relationships/diagramDrawing" Target="../diagrams/drawing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diagramData" Target="../diagrams/data10.xml"/><Relationship Id="rId11" Type="http://schemas.microsoft.com/office/2007/relationships/diagramDrawing" Target="../diagrams/drawing10.xml"/><Relationship Id="rId5" Type="http://schemas.openxmlformats.org/officeDocument/2006/relationships/diagramColors" Target="../diagrams/colors9.xml"/><Relationship Id="rId10" Type="http://schemas.microsoft.com/office/2007/relationships/diagramDrawing" Target="../diagrams/drawing9.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diagramQuickStyle" Target="../diagrams/quickStyle12.xml"/><Relationship Id="rId13" Type="http://schemas.openxmlformats.org/officeDocument/2006/relationships/diagramColors" Target="../diagrams/colors13.xml"/><Relationship Id="rId18" Type="http://schemas.microsoft.com/office/2007/relationships/diagramDrawing" Target="../diagrams/drawing12.xml"/><Relationship Id="rId3" Type="http://schemas.openxmlformats.org/officeDocument/2006/relationships/diagramLayout" Target="../diagrams/layout11.xml"/><Relationship Id="rId7" Type="http://schemas.openxmlformats.org/officeDocument/2006/relationships/diagramLayout" Target="../diagrams/layout12.xml"/><Relationship Id="rId12" Type="http://schemas.openxmlformats.org/officeDocument/2006/relationships/diagramQuickStyle" Target="../diagrams/quickStyle13.xml"/><Relationship Id="rId17" Type="http://schemas.microsoft.com/office/2007/relationships/diagramDrawing" Target="../diagrams/drawing11.xml"/><Relationship Id="rId2" Type="http://schemas.openxmlformats.org/officeDocument/2006/relationships/diagramData" Target="../diagrams/data11.xml"/><Relationship Id="rId16" Type="http://schemas.microsoft.com/office/2007/relationships/diagramDrawing" Target="../diagrams/drawing13.xml"/><Relationship Id="rId1" Type="http://schemas.openxmlformats.org/officeDocument/2006/relationships/slideLayout" Target="../slideLayouts/slideLayout9.xml"/><Relationship Id="rId6" Type="http://schemas.openxmlformats.org/officeDocument/2006/relationships/diagramData" Target="../diagrams/data12.xml"/><Relationship Id="rId11" Type="http://schemas.openxmlformats.org/officeDocument/2006/relationships/diagramLayout" Target="../diagrams/layout13.xml"/><Relationship Id="rId5" Type="http://schemas.openxmlformats.org/officeDocument/2006/relationships/diagramColors" Target="../diagrams/colors11.xml"/><Relationship Id="rId10" Type="http://schemas.openxmlformats.org/officeDocument/2006/relationships/diagramData" Target="../diagrams/data13.xml"/><Relationship Id="rId4" Type="http://schemas.openxmlformats.org/officeDocument/2006/relationships/diagramQuickStyle" Target="../diagrams/quickStyle11.xml"/><Relationship Id="rId9" Type="http://schemas.openxmlformats.org/officeDocument/2006/relationships/diagramColors" Target="../diagrams/colors12.xml"/></Relationships>
</file>

<file path=ppt/slides/_rels/slide81.xml.rels><?xml version="1.0" encoding="UTF-8" standalone="yes"?>
<Relationships xmlns="http://schemas.openxmlformats.org/package/2006/relationships"><Relationship Id="rId8" Type="http://schemas.openxmlformats.org/officeDocument/2006/relationships/diagramQuickStyle" Target="../diagrams/quickStyle15.xml"/><Relationship Id="rId13" Type="http://schemas.openxmlformats.org/officeDocument/2006/relationships/diagramColors" Target="../diagrams/colors16.xml"/><Relationship Id="rId18" Type="http://schemas.microsoft.com/office/2007/relationships/diagramDrawing" Target="../diagrams/drawing15.xml"/><Relationship Id="rId3" Type="http://schemas.openxmlformats.org/officeDocument/2006/relationships/diagramLayout" Target="../diagrams/layout14.xml"/><Relationship Id="rId7" Type="http://schemas.openxmlformats.org/officeDocument/2006/relationships/diagramLayout" Target="../diagrams/layout15.xml"/><Relationship Id="rId12" Type="http://schemas.openxmlformats.org/officeDocument/2006/relationships/diagramQuickStyle" Target="../diagrams/quickStyle16.xml"/><Relationship Id="rId17" Type="http://schemas.microsoft.com/office/2007/relationships/diagramDrawing" Target="../diagrams/drawing14.xml"/><Relationship Id="rId2" Type="http://schemas.openxmlformats.org/officeDocument/2006/relationships/diagramData" Target="../diagrams/data14.xml"/><Relationship Id="rId16" Type="http://schemas.microsoft.com/office/2007/relationships/diagramDrawing" Target="../diagrams/drawing16.xml"/><Relationship Id="rId1" Type="http://schemas.openxmlformats.org/officeDocument/2006/relationships/slideLayout" Target="../slideLayouts/slideLayout9.xml"/><Relationship Id="rId6" Type="http://schemas.openxmlformats.org/officeDocument/2006/relationships/diagramData" Target="../diagrams/data15.xml"/><Relationship Id="rId11" Type="http://schemas.openxmlformats.org/officeDocument/2006/relationships/diagramLayout" Target="../diagrams/layout16.xml"/><Relationship Id="rId5" Type="http://schemas.openxmlformats.org/officeDocument/2006/relationships/diagramColors" Target="../diagrams/colors14.xml"/><Relationship Id="rId10" Type="http://schemas.openxmlformats.org/officeDocument/2006/relationships/diagramData" Target="../diagrams/data16.xml"/><Relationship Id="rId4" Type="http://schemas.openxmlformats.org/officeDocument/2006/relationships/diagramQuickStyle" Target="../diagrams/quickStyle14.xml"/><Relationship Id="rId9" Type="http://schemas.openxmlformats.org/officeDocument/2006/relationships/diagramColors" Target="../diagrams/colors15.xml"/></Relationships>
</file>

<file path=ppt/slides/_rels/slide82.xml.rels><?xml version="1.0" encoding="UTF-8" standalone="yes"?>
<Relationships xmlns="http://schemas.openxmlformats.org/package/2006/relationships"><Relationship Id="rId8" Type="http://schemas.openxmlformats.org/officeDocument/2006/relationships/diagramQuickStyle" Target="../diagrams/quickStyle18.xml"/><Relationship Id="rId13" Type="http://schemas.openxmlformats.org/officeDocument/2006/relationships/diagramColors" Target="../diagrams/colors19.xml"/><Relationship Id="rId18" Type="http://schemas.microsoft.com/office/2007/relationships/diagramDrawing" Target="../diagrams/drawing18.xml"/><Relationship Id="rId3" Type="http://schemas.openxmlformats.org/officeDocument/2006/relationships/diagramLayout" Target="../diagrams/layout17.xml"/><Relationship Id="rId7" Type="http://schemas.openxmlformats.org/officeDocument/2006/relationships/diagramLayout" Target="../diagrams/layout18.xml"/><Relationship Id="rId12" Type="http://schemas.openxmlformats.org/officeDocument/2006/relationships/diagramQuickStyle" Target="../diagrams/quickStyle19.xml"/><Relationship Id="rId17" Type="http://schemas.microsoft.com/office/2007/relationships/diagramDrawing" Target="../diagrams/drawing17.xml"/><Relationship Id="rId2" Type="http://schemas.openxmlformats.org/officeDocument/2006/relationships/diagramData" Target="../diagrams/data17.xml"/><Relationship Id="rId16" Type="http://schemas.microsoft.com/office/2007/relationships/diagramDrawing" Target="../diagrams/drawing19.xml"/><Relationship Id="rId1" Type="http://schemas.openxmlformats.org/officeDocument/2006/relationships/slideLayout" Target="../slideLayouts/slideLayout9.xml"/><Relationship Id="rId6" Type="http://schemas.openxmlformats.org/officeDocument/2006/relationships/diagramData" Target="../diagrams/data18.xml"/><Relationship Id="rId11" Type="http://schemas.openxmlformats.org/officeDocument/2006/relationships/diagramLayout" Target="../diagrams/layout19.xml"/><Relationship Id="rId5" Type="http://schemas.openxmlformats.org/officeDocument/2006/relationships/diagramColors" Target="../diagrams/colors17.xml"/><Relationship Id="rId10" Type="http://schemas.openxmlformats.org/officeDocument/2006/relationships/diagramData" Target="../diagrams/data19.xml"/><Relationship Id="rId4" Type="http://schemas.openxmlformats.org/officeDocument/2006/relationships/diagramQuickStyle" Target="../diagrams/quickStyle17.xml"/><Relationship Id="rId9" Type="http://schemas.openxmlformats.org/officeDocument/2006/relationships/diagramColors" Target="../diagrams/colors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diagramLayout" Target="../diagrams/layout20.xml"/><Relationship Id="rId7" Type="http://schemas.openxmlformats.org/officeDocument/2006/relationships/diagramLayout" Target="../diagrams/layout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openxmlformats.org/officeDocument/2006/relationships/diagramData" Target="../diagrams/data21.xml"/><Relationship Id="rId11" Type="http://schemas.microsoft.com/office/2007/relationships/diagramDrawing" Target="../diagrams/drawing21.xml"/><Relationship Id="rId5" Type="http://schemas.openxmlformats.org/officeDocument/2006/relationships/diagramColors" Target="../diagrams/colors20.xml"/><Relationship Id="rId10" Type="http://schemas.microsoft.com/office/2007/relationships/diagramDrawing" Target="../diagrams/drawing20.xml"/><Relationship Id="rId4" Type="http://schemas.openxmlformats.org/officeDocument/2006/relationships/diagramQuickStyle" Target="../diagrams/quickStyle20.xml"/><Relationship Id="rId9" Type="http://schemas.openxmlformats.org/officeDocument/2006/relationships/diagramColors" Target="../diagrams/colors21.xml"/></Relationships>
</file>

<file path=ppt/slides/_rels/slide85.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openxmlformats.org/officeDocument/2006/relationships/diagramLayout" Target="../diagrams/layout22.xml"/><Relationship Id="rId7" Type="http://schemas.openxmlformats.org/officeDocument/2006/relationships/diagramLayout" Target="../diagrams/layout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openxmlformats.org/officeDocument/2006/relationships/diagramData" Target="../diagrams/data23.xml"/><Relationship Id="rId11" Type="http://schemas.microsoft.com/office/2007/relationships/diagramDrawing" Target="../diagrams/drawing23.xml"/><Relationship Id="rId5" Type="http://schemas.openxmlformats.org/officeDocument/2006/relationships/diagramColors" Target="../diagrams/colors22.xml"/><Relationship Id="rId10" Type="http://schemas.microsoft.com/office/2007/relationships/diagramDrawing" Target="../diagrams/drawing22.xml"/><Relationship Id="rId4" Type="http://schemas.openxmlformats.org/officeDocument/2006/relationships/diagramQuickStyle" Target="../diagrams/quickStyle22.xml"/><Relationship Id="rId9" Type="http://schemas.openxmlformats.org/officeDocument/2006/relationships/diagramColors" Target="../diagrams/colors23.xml"/></Relationships>
</file>

<file path=ppt/slides/_rels/slide8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24.xml"/><Relationship Id="rId7" Type="http://schemas.microsoft.com/office/2007/relationships/diagramDrawing" Target="../diagrams/drawing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19" y="205864"/>
            <a:ext cx="8251724" cy="832361"/>
          </a:xfrm>
        </p:spPr>
        <p:txBody>
          <a:bodyPr>
            <a:normAutofit/>
          </a:bodyPr>
          <a:lstStyle/>
          <a:p>
            <a:r>
              <a:rPr lang="en-US" b="1" dirty="0">
                <a:solidFill>
                  <a:srgbClr val="FF0000"/>
                </a:solidFill>
                <a:latin typeface="Algerian" pitchFamily="82" charset="0"/>
              </a:rPr>
              <a:t>Negotiable Instrument Act 1881</a:t>
            </a:r>
          </a:p>
        </p:txBody>
      </p:sp>
      <p:sp>
        <p:nvSpPr>
          <p:cNvPr id="3" name="Subtitle 2"/>
          <p:cNvSpPr>
            <a:spLocks noGrp="1"/>
          </p:cNvSpPr>
          <p:nvPr>
            <p:ph type="subTitle" idx="1"/>
          </p:nvPr>
        </p:nvSpPr>
        <p:spPr>
          <a:xfrm>
            <a:off x="516194" y="3797711"/>
            <a:ext cx="8052619" cy="1345789"/>
          </a:xfrm>
        </p:spPr>
        <p:txBody>
          <a:bodyPr>
            <a:noAutofit/>
          </a:bodyPr>
          <a:lstStyle/>
          <a:p>
            <a:r>
              <a:rPr lang="en-US" sz="2400" b="1" dirty="0">
                <a:solidFill>
                  <a:srgbClr val="FFFF00"/>
                </a:solidFill>
                <a:latin typeface="Aharoni" pitchFamily="2" charset="-79"/>
                <a:cs typeface="Aharoni" pitchFamily="2" charset="-79"/>
              </a:rPr>
              <a:t>Md. </a:t>
            </a:r>
            <a:r>
              <a:rPr lang="en-US" sz="2400" b="1" dirty="0" err="1">
                <a:solidFill>
                  <a:srgbClr val="FFFF00"/>
                </a:solidFill>
                <a:latin typeface="Aharoni" pitchFamily="2" charset="-79"/>
                <a:cs typeface="Aharoni" pitchFamily="2" charset="-79"/>
              </a:rPr>
              <a:t>Jahirul</a:t>
            </a:r>
            <a:r>
              <a:rPr lang="en-US" sz="2400" b="1" dirty="0">
                <a:solidFill>
                  <a:srgbClr val="FFFF00"/>
                </a:solidFill>
                <a:latin typeface="Aharoni" pitchFamily="2" charset="-79"/>
                <a:cs typeface="Aharoni" pitchFamily="2" charset="-79"/>
              </a:rPr>
              <a:t> Islam</a:t>
            </a:r>
          </a:p>
          <a:p>
            <a:r>
              <a:rPr lang="en-US" sz="2400" b="1" dirty="0">
                <a:solidFill>
                  <a:srgbClr val="FFFF00"/>
                </a:solidFill>
                <a:latin typeface="Aharoni" pitchFamily="2" charset="-79"/>
                <a:cs typeface="Aharoni" pitchFamily="2" charset="-79"/>
              </a:rPr>
              <a:t>SPO &amp; Faculty</a:t>
            </a:r>
          </a:p>
          <a:p>
            <a:r>
              <a:rPr lang="en-US" sz="2400" b="1" dirty="0" err="1">
                <a:solidFill>
                  <a:srgbClr val="FFFF00"/>
                </a:solidFill>
                <a:latin typeface="Aharoni" pitchFamily="2" charset="-79"/>
                <a:cs typeface="Aharoni" pitchFamily="2" charset="-79"/>
              </a:rPr>
              <a:t>Rupali</a:t>
            </a:r>
            <a:r>
              <a:rPr lang="en-US" sz="2400" b="1" dirty="0">
                <a:solidFill>
                  <a:srgbClr val="FFFF00"/>
                </a:solidFill>
                <a:latin typeface="Aharoni" pitchFamily="2" charset="-79"/>
                <a:cs typeface="Aharoni" pitchFamily="2" charset="-79"/>
              </a:rPr>
              <a:t> Bank Training Academy</a:t>
            </a:r>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0" y="354307"/>
            <a:ext cx="8472949" cy="763526"/>
          </a:xfrm>
        </p:spPr>
        <p:txBody>
          <a:bodyPr>
            <a:normAutofit fontScale="90000"/>
          </a:bodyPr>
          <a:lstStyle/>
          <a:p>
            <a:pPr lvl="0"/>
            <a:r>
              <a:rPr lang="en-US" dirty="0">
                <a:solidFill>
                  <a:srgbClr val="FFFF00"/>
                </a:solidFill>
                <a:latin typeface="a Anti Corona" pitchFamily="2" charset="0"/>
              </a:rPr>
              <a:t>Essential features of Negotiable Instrument</a:t>
            </a:r>
            <a:endParaRPr lang="en-US" dirty="0"/>
          </a:p>
        </p:txBody>
      </p:sp>
      <p:sp>
        <p:nvSpPr>
          <p:cNvPr id="6" name="Content Placeholder 5"/>
          <p:cNvSpPr>
            <a:spLocks noGrp="1"/>
          </p:cNvSpPr>
          <p:nvPr>
            <p:ph idx="1"/>
          </p:nvPr>
        </p:nvSpPr>
        <p:spPr/>
        <p:txBody>
          <a:bodyPr/>
          <a:lstStyle/>
          <a:p>
            <a:endParaRPr lang="en-US" dirty="0"/>
          </a:p>
        </p:txBody>
      </p:sp>
      <p:sp>
        <p:nvSpPr>
          <p:cNvPr id="5" name="Rounded Rectangle 4"/>
          <p:cNvSpPr/>
          <p:nvPr/>
        </p:nvSpPr>
        <p:spPr>
          <a:xfrm>
            <a:off x="2619376" y="1400175"/>
            <a:ext cx="3419476"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 Anti Corona" pitchFamily="2" charset="0"/>
              </a:rPr>
              <a:t>Transferrable</a:t>
            </a:r>
          </a:p>
        </p:txBody>
      </p:sp>
      <p:cxnSp>
        <p:nvCxnSpPr>
          <p:cNvPr id="8" name="Straight Arrow Connector 7"/>
          <p:cNvCxnSpPr/>
          <p:nvPr/>
        </p:nvCxnSpPr>
        <p:spPr>
          <a:xfrm rot="5400000">
            <a:off x="4110038" y="2081213"/>
            <a:ext cx="400050"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295525" y="2276475"/>
            <a:ext cx="40767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6205538" y="2443162"/>
            <a:ext cx="333375"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2114550" y="2505075"/>
            <a:ext cx="381000"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285875" y="2724150"/>
            <a:ext cx="2124075"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By Endorsement</a:t>
            </a:r>
          </a:p>
        </p:txBody>
      </p:sp>
      <p:sp>
        <p:nvSpPr>
          <p:cNvPr id="17" name="Rounded Rectangle 16"/>
          <p:cNvSpPr/>
          <p:nvPr/>
        </p:nvSpPr>
        <p:spPr>
          <a:xfrm>
            <a:off x="5438775" y="2628900"/>
            <a:ext cx="2171700" cy="371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By Delivery</a:t>
            </a:r>
          </a:p>
        </p:txBody>
      </p:sp>
      <p:sp>
        <p:nvSpPr>
          <p:cNvPr id="18" name="Rounded Rectangle 17"/>
          <p:cNvSpPr/>
          <p:nvPr/>
        </p:nvSpPr>
        <p:spPr>
          <a:xfrm>
            <a:off x="1457325" y="3324225"/>
            <a:ext cx="1714500" cy="2857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Written form</a:t>
            </a:r>
          </a:p>
        </p:txBody>
      </p:sp>
      <p:sp>
        <p:nvSpPr>
          <p:cNvPr id="19" name="Rounded Rectangle 18"/>
          <p:cNvSpPr/>
          <p:nvPr/>
        </p:nvSpPr>
        <p:spPr>
          <a:xfrm>
            <a:off x="5524500" y="3286126"/>
            <a:ext cx="2019300" cy="3238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Bearer Instrument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0" y="354307"/>
            <a:ext cx="8472949" cy="763526"/>
          </a:xfrm>
        </p:spPr>
        <p:txBody>
          <a:bodyPr>
            <a:normAutofit fontScale="90000"/>
          </a:bodyPr>
          <a:lstStyle/>
          <a:p>
            <a:pPr lvl="0"/>
            <a:r>
              <a:rPr lang="en-US" dirty="0">
                <a:solidFill>
                  <a:srgbClr val="FFFF00"/>
                </a:solidFill>
                <a:latin typeface="a Anti Corona" pitchFamily="2" charset="0"/>
              </a:rPr>
              <a:t>Essential features of Negotiable Instrument</a:t>
            </a:r>
            <a:endParaRPr lang="en-US" dirty="0"/>
          </a:p>
        </p:txBody>
      </p:sp>
      <p:sp>
        <p:nvSpPr>
          <p:cNvPr id="6" name="Content Placeholder 5"/>
          <p:cNvSpPr>
            <a:spLocks noGrp="1"/>
          </p:cNvSpPr>
          <p:nvPr>
            <p:ph idx="1"/>
          </p:nvPr>
        </p:nvSpPr>
        <p:spPr/>
        <p:txBody>
          <a:bodyPr/>
          <a:lstStyle/>
          <a:p>
            <a:endParaRPr lang="en-US" dirty="0"/>
          </a:p>
        </p:txBody>
      </p:sp>
      <p:sp>
        <p:nvSpPr>
          <p:cNvPr id="5" name="Rounded Rectangle 4"/>
          <p:cNvSpPr/>
          <p:nvPr/>
        </p:nvSpPr>
        <p:spPr>
          <a:xfrm>
            <a:off x="2619376" y="1400175"/>
            <a:ext cx="3419476"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 Anti Corona" pitchFamily="2" charset="0"/>
              </a:rPr>
              <a:t>Independent Title: 2 parties</a:t>
            </a:r>
          </a:p>
        </p:txBody>
      </p:sp>
      <p:cxnSp>
        <p:nvCxnSpPr>
          <p:cNvPr id="8" name="Straight Arrow Connector 7"/>
          <p:cNvCxnSpPr/>
          <p:nvPr/>
        </p:nvCxnSpPr>
        <p:spPr>
          <a:xfrm rot="5400000">
            <a:off x="4110038" y="2081213"/>
            <a:ext cx="400050"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295525" y="2276475"/>
            <a:ext cx="40767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6205538" y="2443162"/>
            <a:ext cx="333375"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2114550" y="2505075"/>
            <a:ext cx="381000"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285875" y="2724150"/>
            <a:ext cx="2124075"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Transerror</a:t>
            </a:r>
            <a:endParaRPr lang="en-US" dirty="0"/>
          </a:p>
        </p:txBody>
      </p:sp>
      <p:sp>
        <p:nvSpPr>
          <p:cNvPr id="17" name="Rounded Rectangle 16"/>
          <p:cNvSpPr/>
          <p:nvPr/>
        </p:nvSpPr>
        <p:spPr>
          <a:xfrm>
            <a:off x="5438775" y="2628900"/>
            <a:ext cx="2171700" cy="371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Transferee</a:t>
            </a:r>
          </a:p>
        </p:txBody>
      </p:sp>
      <p:sp>
        <p:nvSpPr>
          <p:cNvPr id="18" name="Rounded Rectangle 17"/>
          <p:cNvSpPr/>
          <p:nvPr/>
        </p:nvSpPr>
        <p:spPr>
          <a:xfrm>
            <a:off x="923926" y="3324225"/>
            <a:ext cx="2981324" cy="2857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be defective title</a:t>
            </a:r>
          </a:p>
        </p:txBody>
      </p:sp>
      <p:sp>
        <p:nvSpPr>
          <p:cNvPr id="19" name="Rounded Rectangle 18"/>
          <p:cNvSpPr/>
          <p:nvPr/>
        </p:nvSpPr>
        <p:spPr>
          <a:xfrm>
            <a:off x="5524500" y="3286125"/>
            <a:ext cx="2438400" cy="89534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Effective title as transferee has no knowledge of fraud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9549" y="1295401"/>
            <a:ext cx="4676775" cy="3394472"/>
          </a:xfrm>
        </p:spPr>
        <p:txBody>
          <a:bodyPr>
            <a:normAutofit fontScale="77500" lnSpcReduction="20000"/>
          </a:bodyPr>
          <a:lstStyle/>
          <a:p>
            <a:pPr>
              <a:buFont typeface="Courier New" pitchFamily="49" charset="0"/>
              <a:buChar char="o"/>
            </a:pPr>
            <a:r>
              <a:rPr lang="en-US" b="1" dirty="0">
                <a:solidFill>
                  <a:srgbClr val="7030A0"/>
                </a:solidFill>
              </a:rPr>
              <a:t>Right to sue</a:t>
            </a:r>
          </a:p>
          <a:p>
            <a:pPr>
              <a:buFont typeface="Courier New" pitchFamily="49" charset="0"/>
              <a:buChar char="o"/>
            </a:pPr>
            <a:r>
              <a:rPr lang="en-US" b="1" dirty="0">
                <a:solidFill>
                  <a:srgbClr val="FF0000"/>
                </a:solidFill>
              </a:rPr>
              <a:t>In writing</a:t>
            </a:r>
          </a:p>
          <a:p>
            <a:pPr>
              <a:buFont typeface="Courier New" pitchFamily="49" charset="0"/>
              <a:buChar char="o"/>
            </a:pPr>
            <a:r>
              <a:rPr lang="en-US" b="1" dirty="0"/>
              <a:t>Payment of a certain sum of Money</a:t>
            </a:r>
          </a:p>
          <a:p>
            <a:pPr>
              <a:buFont typeface="Courier New" pitchFamily="49" charset="0"/>
              <a:buChar char="o"/>
            </a:pPr>
            <a:r>
              <a:rPr lang="en-US" b="1" dirty="0">
                <a:solidFill>
                  <a:srgbClr val="00B0F0"/>
                </a:solidFill>
              </a:rPr>
              <a:t>Time of payment</a:t>
            </a:r>
          </a:p>
          <a:p>
            <a:pPr>
              <a:buFont typeface="Courier New" pitchFamily="49" charset="0"/>
              <a:buChar char="o"/>
            </a:pPr>
            <a:r>
              <a:rPr lang="en-US" b="1" dirty="0"/>
              <a:t>The payee must be a certain person</a:t>
            </a:r>
          </a:p>
          <a:p>
            <a:pPr lvl="0">
              <a:buFont typeface="Courier New" pitchFamily="49" charset="0"/>
              <a:buChar char="o"/>
            </a:pPr>
            <a:r>
              <a:rPr lang="en-US" b="1" dirty="0">
                <a:solidFill>
                  <a:srgbClr val="00B0F0"/>
                </a:solidFill>
              </a:rPr>
              <a:t>Unconditional order or promise</a:t>
            </a:r>
          </a:p>
          <a:p>
            <a:pPr>
              <a:buFont typeface="Courier New" pitchFamily="49" charset="0"/>
              <a:buChar char="o"/>
            </a:pPr>
            <a:r>
              <a:rPr lang="en-US" b="1" dirty="0">
                <a:solidFill>
                  <a:srgbClr val="FF0000"/>
                </a:solidFill>
              </a:rPr>
              <a:t>A negotiable instrument must bear the signature of its maker</a:t>
            </a:r>
          </a:p>
          <a:p>
            <a:pPr lvl="0"/>
            <a:endParaRPr lang="en-US" dirty="0"/>
          </a:p>
          <a:p>
            <a:endParaRPr lang="en-US" dirty="0"/>
          </a:p>
        </p:txBody>
      </p:sp>
      <p:sp>
        <p:nvSpPr>
          <p:cNvPr id="5" name="Title 7"/>
          <p:cNvSpPr txBox="1">
            <a:spLocks/>
          </p:cNvSpPr>
          <p:nvPr/>
        </p:nvSpPr>
        <p:spPr>
          <a:xfrm>
            <a:off x="0" y="205979"/>
            <a:ext cx="9020176" cy="857250"/>
          </a:xfrm>
          <a:prstGeom prst="rect">
            <a:avLst/>
          </a:prstGeom>
        </p:spPr>
        <p:txBody>
          <a:bodyPr vert="horz" lIns="91440" tIns="45720" rIns="91440" bIns="45720" rtlCol="0" anchor="ctr">
            <a:noAutofit/>
          </a:bodyPr>
          <a:lstStyle/>
          <a:p>
            <a:pPr lvl="0" algn="ctr">
              <a:spcBef>
                <a:spcPct val="0"/>
              </a:spcBef>
              <a:defRPr/>
            </a:pPr>
            <a:r>
              <a:rPr lang="en-US" sz="2800" dirty="0">
                <a:solidFill>
                  <a:srgbClr val="FFFF00"/>
                </a:solidFill>
                <a:latin typeface="a Anti Corona" pitchFamily="2" charset="0"/>
              </a:rPr>
              <a:t>Essential features of Negotiable Instrument</a:t>
            </a:r>
            <a:endParaRPr kumimoji="0" lang="en-US" sz="2800" b="1" i="0" u="none" strike="noStrike" kern="1200" cap="none" spc="0" normalizeH="0" baseline="0" noProof="0" dirty="0">
              <a:ln>
                <a:noFill/>
              </a:ln>
              <a:solidFill>
                <a:srgbClr val="FFFF00"/>
              </a:solidFill>
              <a:effectLst/>
              <a:uLnTx/>
              <a:uFillTx/>
              <a:latin typeface="Algerian" pitchFamily="82" charset="0"/>
              <a:ea typeface="+mj-ea"/>
              <a:cs typeface="Aharoni" pitchFamily="2" charset="-79"/>
            </a:endParaRPr>
          </a:p>
        </p:txBody>
      </p:sp>
      <p:pic>
        <p:nvPicPr>
          <p:cNvPr id="4098" name="Picture 2" descr="F:\Library\Jahir class\Jahir's class\N I Act 1881\NegotiableInstrumentAct-LD-xb0.jpg"/>
          <p:cNvPicPr>
            <a:picLocks noGrp="1" noChangeAspect="1" noChangeArrowheads="1"/>
          </p:cNvPicPr>
          <p:nvPr>
            <p:ph sz="half" idx="2"/>
          </p:nvPr>
        </p:nvPicPr>
        <p:blipFill>
          <a:blip r:embed="rId2" cstate="print"/>
          <a:srcRect/>
          <a:stretch>
            <a:fillRect/>
          </a:stretch>
        </p:blipFill>
        <p:spPr bwMode="auto">
          <a:xfrm>
            <a:off x="5067299" y="1650887"/>
            <a:ext cx="3952875" cy="18616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0525" y="339208"/>
            <a:ext cx="8191500" cy="553998"/>
          </a:xfrm>
          <a:prstGeom prst="rect">
            <a:avLst/>
          </a:prstGeom>
        </p:spPr>
        <p:txBody>
          <a:bodyPr wrap="square">
            <a:spAutoFit/>
          </a:bodyPr>
          <a:lstStyle/>
          <a:p>
            <a:r>
              <a:rPr lang="en-US" sz="3000" b="1" dirty="0">
                <a:solidFill>
                  <a:srgbClr val="9EFF29"/>
                </a:solidFill>
                <a:latin typeface="Rockwell" pitchFamily="18" charset="0"/>
                <a:cs typeface="Times New Roman" panose="02020603050405020304" pitchFamily="18" charset="0"/>
              </a:rPr>
              <a:t>Presumptions as to Negotiable instrument</a:t>
            </a:r>
            <a:endParaRPr lang="en-US" sz="3000" b="1" dirty="0">
              <a:solidFill>
                <a:srgbClr val="9EFF29"/>
              </a:solidFill>
              <a:latin typeface="Rockwell" pitchFamily="18" charset="0"/>
            </a:endParaRPr>
          </a:p>
        </p:txBody>
      </p:sp>
      <p:sp>
        <p:nvSpPr>
          <p:cNvPr id="8" name="Flowchart: Terminator 7"/>
          <p:cNvSpPr/>
          <p:nvPr/>
        </p:nvSpPr>
        <p:spPr>
          <a:xfrm>
            <a:off x="3152775" y="1352550"/>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Section-118</a:t>
            </a:r>
            <a:endParaRPr lang="en-US" sz="2400" dirty="0">
              <a:latin typeface="Aharoni" pitchFamily="2" charset="-79"/>
              <a:cs typeface="Aharoni" pitchFamily="2" charset="-79"/>
            </a:endParaRPr>
          </a:p>
        </p:txBody>
      </p:sp>
      <p:sp>
        <p:nvSpPr>
          <p:cNvPr id="7" name="Content Placeholder 6">
            <a:extLst>
              <a:ext uri="{FF2B5EF4-FFF2-40B4-BE49-F238E27FC236}">
                <a16:creationId xmlns:a16="http://schemas.microsoft.com/office/drawing/2014/main" xmlns="" id="{BAE31047-6E89-7006-E03D-2903A2E5F561}"/>
              </a:ext>
            </a:extLst>
          </p:cNvPr>
          <p:cNvSpPr>
            <a:spLocks noGrp="1"/>
          </p:cNvSpPr>
          <p:nvPr>
            <p:ph idx="1"/>
          </p:nvPr>
        </p:nvSpPr>
        <p:spPr>
          <a:xfrm>
            <a:off x="390525" y="1777767"/>
            <a:ext cx="8319259" cy="3000709"/>
          </a:xfrm>
        </p:spPr>
        <p:txBody>
          <a:bodyPr>
            <a:normAutofit fontScale="77500" lnSpcReduction="20000"/>
          </a:bodyPr>
          <a:lstStyle/>
          <a:p>
            <a:pPr algn="just"/>
            <a:r>
              <a:rPr lang="en-US" dirty="0"/>
              <a:t>Following legal presumption are made in respect of a negotiable instrument until the contrary is proved;</a:t>
            </a:r>
          </a:p>
          <a:p>
            <a:pPr algn="just">
              <a:buFont typeface="Wingdings" panose="05000000000000000000" pitchFamily="2" charset="2"/>
              <a:buChar char="ü"/>
            </a:pPr>
            <a:r>
              <a:rPr lang="en-US" dirty="0"/>
              <a:t>That every N.I was drawn, accepted and endorsed, made or transferred for </a:t>
            </a:r>
            <a:r>
              <a:rPr lang="en-US" b="1" dirty="0">
                <a:solidFill>
                  <a:srgbClr val="FF0000"/>
                </a:solidFill>
              </a:rPr>
              <a:t>consideration.</a:t>
            </a:r>
          </a:p>
          <a:p>
            <a:pPr algn="just">
              <a:buFont typeface="Wingdings" panose="05000000000000000000" pitchFamily="2" charset="2"/>
              <a:buChar char="ü"/>
            </a:pPr>
            <a:r>
              <a:rPr lang="en-US" b="1" dirty="0">
                <a:solidFill>
                  <a:srgbClr val="0000CC"/>
                </a:solidFill>
              </a:rPr>
              <a:t>That the date it bears is the date on which it was made</a:t>
            </a:r>
            <a:r>
              <a:rPr lang="en-US" dirty="0"/>
              <a:t>;</a:t>
            </a:r>
          </a:p>
          <a:p>
            <a:pPr algn="just">
              <a:buFont typeface="Wingdings" panose="05000000000000000000" pitchFamily="2" charset="2"/>
              <a:buChar char="ü"/>
            </a:pPr>
            <a:r>
              <a:rPr lang="en-US" dirty="0"/>
              <a:t>That it was accepted within a reasonable time after being made and </a:t>
            </a:r>
            <a:r>
              <a:rPr lang="en-US" b="1" dirty="0">
                <a:solidFill>
                  <a:srgbClr val="FF0000"/>
                </a:solidFill>
              </a:rPr>
              <a:t>before maturity.</a:t>
            </a:r>
          </a:p>
          <a:p>
            <a:pPr algn="just">
              <a:buFont typeface="Wingdings" panose="05000000000000000000" pitchFamily="2" charset="2"/>
              <a:buChar char="ü"/>
            </a:pPr>
            <a:r>
              <a:rPr lang="en-US" dirty="0"/>
              <a:t>That the </a:t>
            </a:r>
            <a:r>
              <a:rPr lang="en-US" b="1" dirty="0"/>
              <a:t>endorsement</a:t>
            </a:r>
            <a:r>
              <a:rPr lang="en-US" dirty="0"/>
              <a:t> were made in the same order in which they appear.</a:t>
            </a:r>
          </a:p>
        </p:txBody>
      </p:sp>
    </p:spTree>
    <p:extLst>
      <p:ext uri="{BB962C8B-B14F-4D97-AF65-F5344CB8AC3E}">
        <p14:creationId xmlns:p14="http://schemas.microsoft.com/office/powerpoint/2010/main" xmlns="" val="36924037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0525" y="339208"/>
            <a:ext cx="8191500" cy="553998"/>
          </a:xfrm>
          <a:prstGeom prst="rect">
            <a:avLst/>
          </a:prstGeom>
        </p:spPr>
        <p:txBody>
          <a:bodyPr wrap="square">
            <a:spAutoFit/>
          </a:bodyPr>
          <a:lstStyle/>
          <a:p>
            <a:r>
              <a:rPr lang="en-US" sz="3000" b="1" dirty="0">
                <a:solidFill>
                  <a:srgbClr val="9EFF29"/>
                </a:solidFill>
                <a:latin typeface="Rockwell" pitchFamily="18" charset="0"/>
                <a:cs typeface="Times New Roman" panose="02020603050405020304" pitchFamily="18" charset="0"/>
              </a:rPr>
              <a:t>Presumptions as to Negotiable instrument</a:t>
            </a:r>
            <a:endParaRPr lang="en-US" sz="3000" b="1" dirty="0">
              <a:solidFill>
                <a:srgbClr val="9EFF29"/>
              </a:solidFill>
              <a:latin typeface="Rockwell" pitchFamily="18" charset="0"/>
            </a:endParaRPr>
          </a:p>
        </p:txBody>
      </p:sp>
      <p:sp>
        <p:nvSpPr>
          <p:cNvPr id="8" name="Flowchart: Terminator 7"/>
          <p:cNvSpPr/>
          <p:nvPr/>
        </p:nvSpPr>
        <p:spPr>
          <a:xfrm>
            <a:off x="3152775" y="1352550"/>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Section-118</a:t>
            </a:r>
            <a:endParaRPr lang="en-US" sz="2400" dirty="0">
              <a:latin typeface="Aharoni" pitchFamily="2" charset="-79"/>
              <a:cs typeface="Aharoni" pitchFamily="2" charset="-79"/>
            </a:endParaRPr>
          </a:p>
        </p:txBody>
      </p:sp>
      <p:sp>
        <p:nvSpPr>
          <p:cNvPr id="7" name="Content Placeholder 6">
            <a:extLst>
              <a:ext uri="{FF2B5EF4-FFF2-40B4-BE49-F238E27FC236}">
                <a16:creationId xmlns:a16="http://schemas.microsoft.com/office/drawing/2014/main" xmlns="" id="{BAE31047-6E89-7006-E03D-2903A2E5F561}"/>
              </a:ext>
            </a:extLst>
          </p:cNvPr>
          <p:cNvSpPr>
            <a:spLocks noGrp="1"/>
          </p:cNvSpPr>
          <p:nvPr>
            <p:ph idx="1"/>
          </p:nvPr>
        </p:nvSpPr>
        <p:spPr>
          <a:xfrm>
            <a:off x="390525" y="1777767"/>
            <a:ext cx="8319259" cy="3000709"/>
          </a:xfrm>
        </p:spPr>
        <p:txBody>
          <a:bodyPr>
            <a:normAutofit fontScale="92500" lnSpcReduction="20000"/>
          </a:bodyPr>
          <a:lstStyle/>
          <a:p>
            <a:pPr algn="just"/>
            <a:r>
              <a:rPr lang="en-US" dirty="0"/>
              <a:t>Following legal presumption are made in respect of a negotiable instrument until the contrary is proved;</a:t>
            </a:r>
          </a:p>
          <a:p>
            <a:pPr algn="just">
              <a:buFont typeface="Wingdings" panose="05000000000000000000" pitchFamily="2" charset="2"/>
              <a:buChar char="ü"/>
            </a:pPr>
            <a:r>
              <a:rPr lang="en-US" dirty="0"/>
              <a:t>That every </a:t>
            </a:r>
            <a:r>
              <a:rPr lang="en-US" b="1" dirty="0">
                <a:solidFill>
                  <a:srgbClr val="FF0000"/>
                </a:solidFill>
              </a:rPr>
              <a:t>transaction</a:t>
            </a:r>
            <a:r>
              <a:rPr lang="en-US" dirty="0"/>
              <a:t> was made before maturity.</a:t>
            </a:r>
          </a:p>
          <a:p>
            <a:pPr algn="just">
              <a:buFont typeface="Wingdings" panose="05000000000000000000" pitchFamily="2" charset="2"/>
              <a:buChar char="ü"/>
            </a:pPr>
            <a:r>
              <a:rPr lang="en-US" dirty="0"/>
              <a:t>That the lost instrument was </a:t>
            </a:r>
            <a:r>
              <a:rPr lang="en-US" b="1" dirty="0">
                <a:solidFill>
                  <a:srgbClr val="0000CC"/>
                </a:solidFill>
              </a:rPr>
              <a:t>duly signed and stamped;</a:t>
            </a:r>
          </a:p>
          <a:p>
            <a:pPr algn="just">
              <a:buFont typeface="Wingdings" panose="05000000000000000000" pitchFamily="2" charset="2"/>
              <a:buChar char="ü"/>
            </a:pPr>
            <a:r>
              <a:rPr lang="en-US" b="1" i="1" dirty="0"/>
              <a:t>That </a:t>
            </a:r>
            <a:r>
              <a:rPr lang="en-US" b="1" i="1" dirty="0">
                <a:solidFill>
                  <a:srgbClr val="0000CC"/>
                </a:solidFill>
              </a:rPr>
              <a:t>every holder of N.I is a holder in due course unless</a:t>
            </a:r>
            <a:r>
              <a:rPr lang="en-US" b="1" i="1" dirty="0"/>
              <a:t> it is proved that the holder has taken it from the true owner either </a:t>
            </a:r>
            <a:r>
              <a:rPr lang="en-US" b="1" i="1" dirty="0">
                <a:solidFill>
                  <a:srgbClr val="FF0000"/>
                </a:solidFill>
              </a:rPr>
              <a:t>without his free consent or without consideration.</a:t>
            </a:r>
          </a:p>
        </p:txBody>
      </p:sp>
    </p:spTree>
    <p:extLst>
      <p:ext uri="{BB962C8B-B14F-4D97-AF65-F5344CB8AC3E}">
        <p14:creationId xmlns:p14="http://schemas.microsoft.com/office/powerpoint/2010/main" xmlns="" val="4595366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Library\Jahir class\Jahir's class\N I Act 1881\types-of-negotiable-instruments.jpg"/>
          <p:cNvPicPr>
            <a:picLocks noGrp="1" noChangeAspect="1" noChangeArrowheads="1"/>
          </p:cNvPicPr>
          <p:nvPr>
            <p:ph sz="half" idx="4294967295"/>
          </p:nvPr>
        </p:nvPicPr>
        <p:blipFill>
          <a:blip r:embed="rId2"/>
          <a:srcRect/>
          <a:stretch>
            <a:fillRect/>
          </a:stretch>
        </p:blipFill>
        <p:spPr bwMode="auto">
          <a:xfrm>
            <a:off x="1990725" y="1209675"/>
            <a:ext cx="4389438" cy="35623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0" y="354307"/>
            <a:ext cx="8472949" cy="763526"/>
          </a:xfrm>
        </p:spPr>
        <p:txBody>
          <a:bodyPr>
            <a:normAutofit/>
          </a:bodyPr>
          <a:lstStyle/>
          <a:p>
            <a:pPr lvl="0"/>
            <a:r>
              <a:rPr lang="en-US" dirty="0">
                <a:solidFill>
                  <a:srgbClr val="FFFF00"/>
                </a:solidFill>
                <a:latin typeface="a Anti Corona" pitchFamily="2" charset="0"/>
              </a:rPr>
              <a:t>Classification of Negotiable Instrument</a:t>
            </a:r>
            <a:endParaRPr lang="en-US" dirty="0"/>
          </a:p>
        </p:txBody>
      </p:sp>
      <p:sp>
        <p:nvSpPr>
          <p:cNvPr id="6" name="Content Placeholder 5"/>
          <p:cNvSpPr>
            <a:spLocks noGrp="1"/>
          </p:cNvSpPr>
          <p:nvPr>
            <p:ph idx="1"/>
          </p:nvPr>
        </p:nvSpPr>
        <p:spPr/>
        <p:txBody>
          <a:bodyPr/>
          <a:lstStyle/>
          <a:p>
            <a:endParaRPr lang="en-US" dirty="0"/>
          </a:p>
        </p:txBody>
      </p:sp>
      <p:sp>
        <p:nvSpPr>
          <p:cNvPr id="5" name="Rounded Rectangle 4"/>
          <p:cNvSpPr/>
          <p:nvPr/>
        </p:nvSpPr>
        <p:spPr>
          <a:xfrm>
            <a:off x="2619376" y="1400175"/>
            <a:ext cx="3419476"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 Anti Corona" pitchFamily="2" charset="0"/>
              </a:rPr>
              <a:t>Negotiable Instrument</a:t>
            </a:r>
          </a:p>
        </p:txBody>
      </p:sp>
      <p:cxnSp>
        <p:nvCxnSpPr>
          <p:cNvPr id="8" name="Straight Arrow Connector 7"/>
          <p:cNvCxnSpPr/>
          <p:nvPr/>
        </p:nvCxnSpPr>
        <p:spPr>
          <a:xfrm rot="5400000">
            <a:off x="4110038" y="2081213"/>
            <a:ext cx="400050"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295525" y="2276475"/>
            <a:ext cx="40767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7224715" y="2424114"/>
            <a:ext cx="333375"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2676525" y="2495550"/>
            <a:ext cx="381000"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76225" y="2743200"/>
            <a:ext cx="1685925" cy="495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 the basis of location</a:t>
            </a:r>
          </a:p>
        </p:txBody>
      </p:sp>
      <p:sp>
        <p:nvSpPr>
          <p:cNvPr id="17" name="Rounded Rectangle 16"/>
          <p:cNvSpPr/>
          <p:nvPr/>
        </p:nvSpPr>
        <p:spPr>
          <a:xfrm>
            <a:off x="6229350" y="2600325"/>
            <a:ext cx="217170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 the basis of payment</a:t>
            </a:r>
          </a:p>
        </p:txBody>
      </p:sp>
      <p:sp>
        <p:nvSpPr>
          <p:cNvPr id="18" name="Rounded Rectangle 17"/>
          <p:cNvSpPr/>
          <p:nvPr/>
        </p:nvSpPr>
        <p:spPr>
          <a:xfrm>
            <a:off x="1771650" y="3524249"/>
            <a:ext cx="1704975" cy="47625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Foreign instrument</a:t>
            </a:r>
          </a:p>
        </p:txBody>
      </p:sp>
      <p:sp>
        <p:nvSpPr>
          <p:cNvPr id="19" name="Rounded Rectangle 18"/>
          <p:cNvSpPr/>
          <p:nvPr/>
        </p:nvSpPr>
        <p:spPr>
          <a:xfrm>
            <a:off x="6105524" y="3286125"/>
            <a:ext cx="1438275" cy="53339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Demand Instrument</a:t>
            </a:r>
          </a:p>
        </p:txBody>
      </p:sp>
      <p:cxnSp>
        <p:nvCxnSpPr>
          <p:cNvPr id="23" name="Straight Connector 22"/>
          <p:cNvCxnSpPr/>
          <p:nvPr/>
        </p:nvCxnSpPr>
        <p:spPr>
          <a:xfrm flipV="1">
            <a:off x="6381750" y="2266950"/>
            <a:ext cx="1009650"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1114426" y="2324100"/>
            <a:ext cx="1323975"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928688" y="2547937"/>
            <a:ext cx="3714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2247900" y="2705100"/>
            <a:ext cx="145732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 the basis of Payee</a:t>
            </a:r>
          </a:p>
        </p:txBody>
      </p:sp>
      <p:sp>
        <p:nvSpPr>
          <p:cNvPr id="34" name="Rounded Rectangle 33"/>
          <p:cNvSpPr/>
          <p:nvPr/>
        </p:nvSpPr>
        <p:spPr>
          <a:xfrm>
            <a:off x="0" y="3514725"/>
            <a:ext cx="1609725" cy="4762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Inland instrument</a:t>
            </a:r>
          </a:p>
        </p:txBody>
      </p:sp>
      <p:cxnSp>
        <p:nvCxnSpPr>
          <p:cNvPr id="36" name="Straight Arrow Connector 35"/>
          <p:cNvCxnSpPr/>
          <p:nvPr/>
        </p:nvCxnSpPr>
        <p:spPr>
          <a:xfrm>
            <a:off x="1647825" y="3248025"/>
            <a:ext cx="590550"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flipV="1">
            <a:off x="1038226" y="3257549"/>
            <a:ext cx="600075" cy="238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438401" y="4152899"/>
            <a:ext cx="1362076" cy="4476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Bearer Instrument</a:t>
            </a:r>
          </a:p>
        </p:txBody>
      </p:sp>
      <p:sp>
        <p:nvSpPr>
          <p:cNvPr id="40" name="Rounded Rectangle 39"/>
          <p:cNvSpPr/>
          <p:nvPr/>
        </p:nvSpPr>
        <p:spPr>
          <a:xfrm>
            <a:off x="3905251" y="4181474"/>
            <a:ext cx="1485900" cy="4286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Order Instrument</a:t>
            </a:r>
          </a:p>
        </p:txBody>
      </p:sp>
      <p:cxnSp>
        <p:nvCxnSpPr>
          <p:cNvPr id="42" name="Straight Arrow Connector 41"/>
          <p:cNvCxnSpPr/>
          <p:nvPr/>
        </p:nvCxnSpPr>
        <p:spPr>
          <a:xfrm rot="16200000" flipH="1">
            <a:off x="3093244" y="3636169"/>
            <a:ext cx="1000126" cy="33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7677150" y="3295650"/>
            <a:ext cx="1285875" cy="49529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Time Instrument</a:t>
            </a:r>
          </a:p>
        </p:txBody>
      </p:sp>
      <p:cxnSp>
        <p:nvCxnSpPr>
          <p:cNvPr id="47" name="Straight Arrow Connector 46"/>
          <p:cNvCxnSpPr/>
          <p:nvPr/>
        </p:nvCxnSpPr>
        <p:spPr>
          <a:xfrm rot="10800000" flipV="1">
            <a:off x="7248526" y="3114675"/>
            <a:ext cx="29527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45" idx="0"/>
          </p:cNvCxnSpPr>
          <p:nvPr/>
        </p:nvCxnSpPr>
        <p:spPr>
          <a:xfrm>
            <a:off x="7562850" y="3114675"/>
            <a:ext cx="757238" cy="180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flipH="1">
            <a:off x="3567116" y="3186112"/>
            <a:ext cx="1019174" cy="971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4143375" y="2667000"/>
            <a:ext cx="1524000" cy="552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 the basis of validity</a:t>
            </a:r>
          </a:p>
        </p:txBody>
      </p:sp>
      <p:sp>
        <p:nvSpPr>
          <p:cNvPr id="56" name="Rounded Rectangle 55"/>
          <p:cNvSpPr/>
          <p:nvPr/>
        </p:nvSpPr>
        <p:spPr>
          <a:xfrm>
            <a:off x="4410075" y="3533775"/>
            <a:ext cx="1476375" cy="552451"/>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Inchoate  (Incomplete)</a:t>
            </a:r>
          </a:p>
        </p:txBody>
      </p:sp>
      <p:sp>
        <p:nvSpPr>
          <p:cNvPr id="57" name="Rounded Rectangle 56"/>
          <p:cNvSpPr/>
          <p:nvPr/>
        </p:nvSpPr>
        <p:spPr>
          <a:xfrm>
            <a:off x="6276975" y="4000500"/>
            <a:ext cx="1924050" cy="295275"/>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Ambiguous</a:t>
            </a:r>
          </a:p>
        </p:txBody>
      </p:sp>
      <p:cxnSp>
        <p:nvCxnSpPr>
          <p:cNvPr id="61" name="Straight Arrow Connector 60"/>
          <p:cNvCxnSpPr/>
          <p:nvPr/>
        </p:nvCxnSpPr>
        <p:spPr>
          <a:xfrm rot="16200000" flipH="1">
            <a:off x="5562600" y="3314700"/>
            <a:ext cx="819150" cy="59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24488" y="3281363"/>
            <a:ext cx="34290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54" idx="0"/>
          </p:cNvCxnSpPr>
          <p:nvPr/>
        </p:nvCxnSpPr>
        <p:spPr>
          <a:xfrm rot="5400000">
            <a:off x="4724400" y="2486025"/>
            <a:ext cx="3619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sz="4000" b="1" dirty="0">
                <a:solidFill>
                  <a:srgbClr val="FFFF00"/>
                </a:solidFill>
                <a:latin typeface="Rockwell" pitchFamily="18" charset="0"/>
              </a:rPr>
              <a:t/>
            </a:r>
            <a:br>
              <a:rPr lang="en-US" sz="4000" b="1" dirty="0">
                <a:solidFill>
                  <a:srgbClr val="FFFF00"/>
                </a:solidFill>
                <a:latin typeface="Rockwell" pitchFamily="18" charset="0"/>
              </a:rPr>
            </a:br>
            <a:r>
              <a:rPr lang="en-US" sz="4000" b="1" dirty="0">
                <a:solidFill>
                  <a:srgbClr val="FFFF00"/>
                </a:solidFill>
                <a:latin typeface="Rockwell" pitchFamily="18" charset="0"/>
              </a:rPr>
              <a:t>Inland Instrument</a:t>
            </a:r>
            <a:r>
              <a:rPr lang="en-US" b="1" dirty="0">
                <a:solidFill>
                  <a:srgbClr val="FFFF00"/>
                </a:solidFill>
                <a:latin typeface="Rockwell" pitchFamily="18" charset="0"/>
              </a:rPr>
              <a:t/>
            </a:r>
            <a:br>
              <a:rPr lang="en-US" b="1" dirty="0">
                <a:solidFill>
                  <a:srgbClr val="FFFF00"/>
                </a:solidFill>
                <a:latin typeface="Rockwell" pitchFamily="18" charset="0"/>
              </a:rPr>
            </a:br>
            <a:endParaRPr lang="en-US" dirty="0"/>
          </a:p>
        </p:txBody>
      </p:sp>
      <p:sp>
        <p:nvSpPr>
          <p:cNvPr id="4" name="Content Placeholder 3"/>
          <p:cNvSpPr>
            <a:spLocks noGrp="1"/>
          </p:cNvSpPr>
          <p:nvPr>
            <p:ph sz="half" idx="1"/>
          </p:nvPr>
        </p:nvSpPr>
        <p:spPr>
          <a:xfrm>
            <a:off x="1971674" y="1200152"/>
            <a:ext cx="2524125" cy="523874"/>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noAutofit/>
          </a:bodyPr>
          <a:lstStyle/>
          <a:p>
            <a:pPr algn="ctr">
              <a:buNone/>
            </a:pPr>
            <a:r>
              <a:rPr lang="en-US" sz="2400" b="1" dirty="0">
                <a:latin typeface="Aharoni" pitchFamily="2" charset="-79"/>
                <a:cs typeface="Aharoni" pitchFamily="2" charset="-79"/>
              </a:rPr>
              <a:t>Section-11</a:t>
            </a:r>
            <a:endParaRPr lang="en-US" sz="2400" dirty="0">
              <a:latin typeface="Aharoni" pitchFamily="2" charset="-79"/>
              <a:cs typeface="Aharoni" pitchFamily="2" charset="-79"/>
            </a:endParaRPr>
          </a:p>
        </p:txBody>
      </p:sp>
      <p:sp>
        <p:nvSpPr>
          <p:cNvPr id="5" name="Content Placeholder 4"/>
          <p:cNvSpPr>
            <a:spLocks noGrp="1"/>
          </p:cNvSpPr>
          <p:nvPr>
            <p:ph sz="half" idx="2"/>
          </p:nvPr>
        </p:nvSpPr>
        <p:spPr>
          <a:xfrm>
            <a:off x="781050" y="1695450"/>
            <a:ext cx="7839075" cy="2603898"/>
          </a:xfrm>
        </p:spPr>
        <p:txBody>
          <a:bodyPr>
            <a:normAutofit/>
          </a:bodyPr>
          <a:lstStyle/>
          <a:p>
            <a:r>
              <a:rPr lang="en-US" b="1" dirty="0">
                <a:solidFill>
                  <a:srgbClr val="FF0000"/>
                </a:solidFill>
                <a:latin typeface="Aharoni" pitchFamily="2" charset="-79"/>
                <a:cs typeface="Aharoni" pitchFamily="2" charset="-79"/>
              </a:rPr>
              <a:t>Inland Instrument</a:t>
            </a:r>
          </a:p>
          <a:p>
            <a:pPr marL="514350" indent="-514350">
              <a:buNone/>
            </a:pPr>
            <a:endParaRPr lang="en-US" dirty="0"/>
          </a:p>
        </p:txBody>
      </p:sp>
      <p:sp>
        <p:nvSpPr>
          <p:cNvPr id="6" name="Rounded Rectangle 5"/>
          <p:cNvSpPr/>
          <p:nvPr/>
        </p:nvSpPr>
        <p:spPr>
          <a:xfrm>
            <a:off x="704850" y="2200275"/>
            <a:ext cx="7248525" cy="33337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2400" b="1" dirty="0"/>
              <a:t>Instrument which is made or drawn in Bangladesh</a:t>
            </a:r>
            <a:r>
              <a:rPr lang="en-US" sz="2400" dirty="0"/>
              <a:t>.</a:t>
            </a:r>
          </a:p>
        </p:txBody>
      </p:sp>
      <p:sp>
        <p:nvSpPr>
          <p:cNvPr id="7" name="Rounded Rectangle 6"/>
          <p:cNvSpPr/>
          <p:nvPr/>
        </p:nvSpPr>
        <p:spPr>
          <a:xfrm>
            <a:off x="638175" y="2743200"/>
            <a:ext cx="7400925" cy="150494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None/>
            </a:pPr>
            <a:r>
              <a:rPr lang="en-US" sz="2400" b="1" dirty="0">
                <a:latin typeface="Aharoni" pitchFamily="2" charset="-79"/>
                <a:cs typeface="Aharoni" pitchFamily="2" charset="-79"/>
              </a:rPr>
              <a:t>(a) Drawn on a person resident in Bangladesh</a:t>
            </a:r>
          </a:p>
          <a:p>
            <a:pPr marL="514350" indent="-514350" algn="ctr">
              <a:buNone/>
            </a:pPr>
            <a:r>
              <a:rPr lang="en-US" sz="2400" b="1" dirty="0">
                <a:latin typeface="Aharoni" pitchFamily="2" charset="-79"/>
                <a:cs typeface="Aharoni" pitchFamily="2" charset="-79"/>
              </a:rPr>
              <a:t>or</a:t>
            </a:r>
          </a:p>
          <a:p>
            <a:pPr marL="514350" indent="-514350">
              <a:buNone/>
            </a:pPr>
            <a:r>
              <a:rPr lang="en-US" sz="2400" b="1" dirty="0">
                <a:latin typeface="Aharoni" pitchFamily="2" charset="-79"/>
                <a:cs typeface="Aharoni" pitchFamily="2" charset="-79"/>
              </a:rPr>
              <a:t>(b) Payable in Bangladesh.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sz="4000" b="1" dirty="0">
                <a:solidFill>
                  <a:srgbClr val="FFFF00"/>
                </a:solidFill>
                <a:latin typeface="Rockwell" pitchFamily="18" charset="0"/>
              </a:rPr>
              <a:t/>
            </a:r>
            <a:br>
              <a:rPr lang="en-US" sz="4000" b="1" dirty="0">
                <a:solidFill>
                  <a:srgbClr val="FFFF00"/>
                </a:solidFill>
                <a:latin typeface="Rockwell" pitchFamily="18" charset="0"/>
              </a:rPr>
            </a:br>
            <a:r>
              <a:rPr lang="en-US" sz="4000" b="1" dirty="0">
                <a:solidFill>
                  <a:srgbClr val="FFFF00"/>
                </a:solidFill>
                <a:latin typeface="Rockwell" pitchFamily="18" charset="0"/>
              </a:rPr>
              <a:t>Foreign Instrument</a:t>
            </a:r>
            <a:r>
              <a:rPr lang="en-US" b="1" dirty="0">
                <a:solidFill>
                  <a:srgbClr val="FFFF00"/>
                </a:solidFill>
                <a:latin typeface="Rockwell" pitchFamily="18" charset="0"/>
              </a:rPr>
              <a:t/>
            </a:r>
            <a:br>
              <a:rPr lang="en-US" b="1" dirty="0">
                <a:solidFill>
                  <a:srgbClr val="FFFF00"/>
                </a:solidFill>
                <a:latin typeface="Rockwell" pitchFamily="18" charset="0"/>
              </a:rPr>
            </a:br>
            <a:endParaRPr lang="en-US" dirty="0"/>
          </a:p>
        </p:txBody>
      </p:sp>
      <p:sp>
        <p:nvSpPr>
          <p:cNvPr id="4" name="Content Placeholder 3"/>
          <p:cNvSpPr>
            <a:spLocks noGrp="1"/>
          </p:cNvSpPr>
          <p:nvPr>
            <p:ph sz="half" idx="1"/>
          </p:nvPr>
        </p:nvSpPr>
        <p:spPr>
          <a:xfrm>
            <a:off x="1971674" y="1200152"/>
            <a:ext cx="2524125" cy="523874"/>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noAutofit/>
          </a:bodyPr>
          <a:lstStyle/>
          <a:p>
            <a:pPr algn="ctr">
              <a:buNone/>
            </a:pPr>
            <a:r>
              <a:rPr lang="en-US" sz="2400" b="1" dirty="0">
                <a:latin typeface="Aharoni" pitchFamily="2" charset="-79"/>
                <a:cs typeface="Aharoni" pitchFamily="2" charset="-79"/>
              </a:rPr>
              <a:t>Section-12</a:t>
            </a:r>
            <a:endParaRPr lang="en-US" sz="2400" dirty="0">
              <a:latin typeface="Aharoni" pitchFamily="2" charset="-79"/>
              <a:cs typeface="Aharoni" pitchFamily="2" charset="-79"/>
            </a:endParaRPr>
          </a:p>
        </p:txBody>
      </p:sp>
      <p:sp>
        <p:nvSpPr>
          <p:cNvPr id="6" name="Rounded Rectangle 5"/>
          <p:cNvSpPr/>
          <p:nvPr/>
        </p:nvSpPr>
        <p:spPr>
          <a:xfrm>
            <a:off x="704850" y="2200275"/>
            <a:ext cx="3781425" cy="231457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just"/>
            <a:r>
              <a:rPr lang="en-US" sz="2400" b="1" dirty="0"/>
              <a:t>	</a:t>
            </a:r>
            <a:r>
              <a:rPr lang="en-US" sz="2400" b="1" dirty="0">
                <a:solidFill>
                  <a:srgbClr val="FFFF00"/>
                </a:solidFill>
              </a:rPr>
              <a:t>Any such instrument not so drawn, made or made payable shall be deemed to be a foreign instrument</a:t>
            </a:r>
            <a:r>
              <a:rPr lang="en-US" sz="2400" dirty="0"/>
              <a:t>.</a:t>
            </a:r>
          </a:p>
        </p:txBody>
      </p:sp>
      <p:pic>
        <p:nvPicPr>
          <p:cNvPr id="1026" name="Picture 2" descr="C:\Users\RBTA\Downloads\How-LGBTQ-Foreign-Policy-Spurred-A-New-Cold-War.jpg"/>
          <p:cNvPicPr>
            <a:picLocks noGrp="1" noChangeAspect="1" noChangeArrowheads="1"/>
          </p:cNvPicPr>
          <p:nvPr>
            <p:ph sz="half" idx="2"/>
          </p:nvPr>
        </p:nvPicPr>
        <p:blipFill>
          <a:blip r:embed="rId2" cstate="print"/>
          <a:srcRect/>
          <a:stretch>
            <a:fillRect/>
          </a:stretch>
        </p:blipFill>
        <p:spPr bwMode="auto">
          <a:xfrm>
            <a:off x="5305425" y="1952625"/>
            <a:ext cx="3238500" cy="2209800"/>
          </a:xfrm>
          <a:prstGeom prst="rect">
            <a:avLst/>
          </a:prstGeom>
          <a:noFill/>
        </p:spPr>
      </p:pic>
      <p:sp>
        <p:nvSpPr>
          <p:cNvPr id="8" name="Rounded Rectangle 7"/>
          <p:cNvSpPr/>
          <p:nvPr/>
        </p:nvSpPr>
        <p:spPr>
          <a:xfrm>
            <a:off x="3371850" y="1752600"/>
            <a:ext cx="2562225" cy="352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 Anti Corona" pitchFamily="2" charset="0"/>
              </a:rPr>
              <a:t>Foreign Instrument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sz="4000" b="1" dirty="0">
                <a:solidFill>
                  <a:srgbClr val="FFFF00"/>
                </a:solidFill>
                <a:latin typeface="Rockwell" pitchFamily="18" charset="0"/>
              </a:rPr>
              <a:t/>
            </a:r>
            <a:br>
              <a:rPr lang="en-US" sz="4000" b="1" dirty="0">
                <a:solidFill>
                  <a:srgbClr val="FFFF00"/>
                </a:solidFill>
                <a:latin typeface="Rockwell" pitchFamily="18" charset="0"/>
              </a:rPr>
            </a:br>
            <a:r>
              <a:rPr lang="en-US" sz="4000" b="1" dirty="0">
                <a:solidFill>
                  <a:srgbClr val="FFFF00"/>
                </a:solidFill>
                <a:latin typeface="Rockwell" pitchFamily="18" charset="0"/>
              </a:rPr>
              <a:t>Ambiguous Instrument</a:t>
            </a:r>
            <a:r>
              <a:rPr lang="en-US" b="1" dirty="0">
                <a:solidFill>
                  <a:srgbClr val="FFFF00"/>
                </a:solidFill>
                <a:latin typeface="Rockwell" pitchFamily="18" charset="0"/>
              </a:rPr>
              <a:t/>
            </a:r>
            <a:br>
              <a:rPr lang="en-US" b="1" dirty="0">
                <a:solidFill>
                  <a:srgbClr val="FFFF00"/>
                </a:solidFill>
                <a:latin typeface="Rockwell" pitchFamily="18" charset="0"/>
              </a:rPr>
            </a:br>
            <a:endParaRPr lang="en-US" dirty="0"/>
          </a:p>
        </p:txBody>
      </p:sp>
      <p:sp>
        <p:nvSpPr>
          <p:cNvPr id="4" name="Content Placeholder 3"/>
          <p:cNvSpPr>
            <a:spLocks noGrp="1"/>
          </p:cNvSpPr>
          <p:nvPr>
            <p:ph sz="half" idx="1"/>
          </p:nvPr>
        </p:nvSpPr>
        <p:spPr>
          <a:xfrm>
            <a:off x="1971674" y="1200152"/>
            <a:ext cx="2524125" cy="523874"/>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noAutofit/>
          </a:bodyPr>
          <a:lstStyle/>
          <a:p>
            <a:pPr algn="ctr">
              <a:buNone/>
            </a:pPr>
            <a:r>
              <a:rPr lang="en-US" sz="2400" b="1" dirty="0">
                <a:latin typeface="Aharoni" pitchFamily="2" charset="-79"/>
                <a:cs typeface="Aharoni" pitchFamily="2" charset="-79"/>
              </a:rPr>
              <a:t>Section-17</a:t>
            </a:r>
            <a:endParaRPr lang="en-US" sz="2400" dirty="0">
              <a:latin typeface="Aharoni" pitchFamily="2" charset="-79"/>
              <a:cs typeface="Aharoni" pitchFamily="2" charset="-79"/>
            </a:endParaRPr>
          </a:p>
        </p:txBody>
      </p:sp>
      <p:sp>
        <p:nvSpPr>
          <p:cNvPr id="6" name="Rounded Rectangle 5"/>
          <p:cNvSpPr/>
          <p:nvPr/>
        </p:nvSpPr>
        <p:spPr>
          <a:xfrm>
            <a:off x="704850" y="2200275"/>
            <a:ext cx="4084238" cy="288484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just"/>
            <a:r>
              <a:rPr lang="en-US" sz="2000" b="1" dirty="0"/>
              <a:t>	Where a instrument may be construed either as a promissory note or bill of exchange, the holder may at his election treat it at either, and the instrument shall be thenceforward treated accordingly.</a:t>
            </a:r>
            <a:r>
              <a:rPr lang="en-US" sz="2000" dirty="0"/>
              <a:t>.</a:t>
            </a:r>
          </a:p>
        </p:txBody>
      </p:sp>
      <p:pic>
        <p:nvPicPr>
          <p:cNvPr id="1026" name="Picture 2" descr="C:\Users\RBTA\Downloads\How-LGBTQ-Foreign-Policy-Spurred-A-New-Cold-War.jpg"/>
          <p:cNvPicPr>
            <a:picLocks noGrp="1" noChangeAspect="1" noChangeArrowheads="1"/>
          </p:cNvPicPr>
          <p:nvPr>
            <p:ph sz="half" idx="2"/>
          </p:nvPr>
        </p:nvPicPr>
        <p:blipFill>
          <a:blip r:embed="rId2" cstate="print"/>
          <a:srcRect/>
          <a:stretch>
            <a:fillRect/>
          </a:stretch>
        </p:blipFill>
        <p:spPr bwMode="auto">
          <a:xfrm>
            <a:off x="5305425" y="1952625"/>
            <a:ext cx="3238500" cy="2209800"/>
          </a:xfrm>
          <a:prstGeom prst="rect">
            <a:avLst/>
          </a:prstGeom>
          <a:noFill/>
        </p:spPr>
      </p:pic>
      <p:sp>
        <p:nvSpPr>
          <p:cNvPr id="8" name="Rounded Rectangle 7"/>
          <p:cNvSpPr/>
          <p:nvPr/>
        </p:nvSpPr>
        <p:spPr>
          <a:xfrm>
            <a:off x="3371850" y="1752600"/>
            <a:ext cx="2562225" cy="352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 Anti Corona" pitchFamily="2" charset="0"/>
              </a:rPr>
              <a:t>Ambiguous Instrument</a:t>
            </a:r>
          </a:p>
        </p:txBody>
      </p:sp>
    </p:spTree>
    <p:extLst>
      <p:ext uri="{BB962C8B-B14F-4D97-AF65-F5344CB8AC3E}">
        <p14:creationId xmlns:p14="http://schemas.microsoft.com/office/powerpoint/2010/main" xmlns="" val="1864382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01" y="116182"/>
            <a:ext cx="8259098" cy="763526"/>
          </a:xfrm>
          <a:noFill/>
        </p:spPr>
        <p:txBody>
          <a:bodyPr>
            <a:normAutofit/>
          </a:bodyPr>
          <a:lstStyle/>
          <a:p>
            <a:pPr algn="ctr"/>
            <a:r>
              <a:rPr lang="en-US" sz="3200" b="1" dirty="0">
                <a:solidFill>
                  <a:srgbClr val="FFFF00"/>
                </a:solidFill>
                <a:latin typeface="Algerian" pitchFamily="82" charset="0"/>
              </a:rPr>
              <a:t>Negotiable Instrument ACT-1881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92796171"/>
              </p:ext>
            </p:extLst>
          </p:nvPr>
        </p:nvGraphicFramePr>
        <p:xfrm>
          <a:off x="342900" y="1565673"/>
          <a:ext cx="8477250" cy="2488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782420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sz="4000" b="1" dirty="0">
                <a:solidFill>
                  <a:srgbClr val="FFFF00"/>
                </a:solidFill>
                <a:latin typeface="Rockwell" pitchFamily="18" charset="0"/>
              </a:rPr>
              <a:t/>
            </a:r>
            <a:br>
              <a:rPr lang="en-US" sz="4000" b="1" dirty="0">
                <a:solidFill>
                  <a:srgbClr val="FFFF00"/>
                </a:solidFill>
                <a:latin typeface="Rockwell" pitchFamily="18" charset="0"/>
              </a:rPr>
            </a:br>
            <a:r>
              <a:rPr lang="en-US" sz="4000" b="1" dirty="0">
                <a:solidFill>
                  <a:srgbClr val="FFFF00"/>
                </a:solidFill>
                <a:latin typeface="Rockwell" pitchFamily="18" charset="0"/>
              </a:rPr>
              <a:t>Inchoate stamped Instrument</a:t>
            </a:r>
            <a:r>
              <a:rPr lang="en-US" b="1" dirty="0">
                <a:solidFill>
                  <a:srgbClr val="FFFF00"/>
                </a:solidFill>
                <a:latin typeface="Rockwell" pitchFamily="18" charset="0"/>
              </a:rPr>
              <a:t/>
            </a:r>
            <a:br>
              <a:rPr lang="en-US" b="1" dirty="0">
                <a:solidFill>
                  <a:srgbClr val="FFFF00"/>
                </a:solidFill>
                <a:latin typeface="Rockwell" pitchFamily="18" charset="0"/>
              </a:rPr>
            </a:br>
            <a:endParaRPr lang="en-US" dirty="0"/>
          </a:p>
        </p:txBody>
      </p:sp>
      <p:sp>
        <p:nvSpPr>
          <p:cNvPr id="4" name="Content Placeholder 3"/>
          <p:cNvSpPr>
            <a:spLocks noGrp="1"/>
          </p:cNvSpPr>
          <p:nvPr>
            <p:ph sz="half" idx="1"/>
          </p:nvPr>
        </p:nvSpPr>
        <p:spPr>
          <a:xfrm>
            <a:off x="1971674" y="1200152"/>
            <a:ext cx="2524125" cy="523874"/>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noAutofit/>
          </a:bodyPr>
          <a:lstStyle/>
          <a:p>
            <a:pPr algn="ctr">
              <a:buNone/>
            </a:pPr>
            <a:r>
              <a:rPr lang="en-US" sz="2400" b="1" dirty="0">
                <a:latin typeface="Aharoni" pitchFamily="2" charset="-79"/>
                <a:cs typeface="Aharoni" pitchFamily="2" charset="-79"/>
              </a:rPr>
              <a:t>Section-20</a:t>
            </a:r>
            <a:endParaRPr lang="en-US" sz="2400" dirty="0">
              <a:latin typeface="Aharoni" pitchFamily="2" charset="-79"/>
              <a:cs typeface="Aharoni" pitchFamily="2" charset="-79"/>
            </a:endParaRPr>
          </a:p>
        </p:txBody>
      </p:sp>
      <p:sp>
        <p:nvSpPr>
          <p:cNvPr id="6" name="Rounded Rectangle 5"/>
          <p:cNvSpPr/>
          <p:nvPr/>
        </p:nvSpPr>
        <p:spPr>
          <a:xfrm>
            <a:off x="704850" y="2200275"/>
            <a:ext cx="4084238" cy="288484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just"/>
            <a:r>
              <a:rPr lang="en-US" sz="2000" b="1" dirty="0"/>
              <a:t>	Where one person signs and delivers to another a paper stamped in accordance with the law relating to stamp duty chargeable on N I, either wholly blank or having written thereon an incomplete N I…</a:t>
            </a:r>
            <a:endParaRPr lang="en-US" sz="2000" dirty="0"/>
          </a:p>
        </p:txBody>
      </p:sp>
      <p:pic>
        <p:nvPicPr>
          <p:cNvPr id="1026" name="Picture 2" descr="C:\Users\RBTA\Downloads\How-LGBTQ-Foreign-Policy-Spurred-A-New-Cold-War.jpg"/>
          <p:cNvPicPr>
            <a:picLocks noGrp="1" noChangeAspect="1" noChangeArrowheads="1"/>
          </p:cNvPicPr>
          <p:nvPr>
            <p:ph sz="half" idx="2"/>
          </p:nvPr>
        </p:nvPicPr>
        <p:blipFill>
          <a:blip r:embed="rId2" cstate="print"/>
          <a:srcRect/>
          <a:stretch>
            <a:fillRect/>
          </a:stretch>
        </p:blipFill>
        <p:spPr bwMode="auto">
          <a:xfrm>
            <a:off x="5305425" y="1952625"/>
            <a:ext cx="3238500" cy="2209800"/>
          </a:xfrm>
          <a:prstGeom prst="rect">
            <a:avLst/>
          </a:prstGeom>
          <a:noFill/>
        </p:spPr>
      </p:pic>
      <p:sp>
        <p:nvSpPr>
          <p:cNvPr id="8" name="Rounded Rectangle 7"/>
          <p:cNvSpPr/>
          <p:nvPr/>
        </p:nvSpPr>
        <p:spPr>
          <a:xfrm>
            <a:off x="3371850" y="1752600"/>
            <a:ext cx="2562225" cy="352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 Anti Corona" pitchFamily="2" charset="0"/>
              </a:rPr>
              <a:t>Inchoate Instrument</a:t>
            </a:r>
          </a:p>
        </p:txBody>
      </p:sp>
    </p:spTree>
    <p:extLst>
      <p:ext uri="{BB962C8B-B14F-4D97-AF65-F5344CB8AC3E}">
        <p14:creationId xmlns:p14="http://schemas.microsoft.com/office/powerpoint/2010/main" xmlns="" val="1338370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14400" y="1123950"/>
            <a:ext cx="7620000" cy="2351926"/>
          </a:xfrm>
          <a:prstGeom prst="rect">
            <a:avLst/>
          </a:prstGeom>
        </p:spPr>
        <p:txBody>
          <a:bodyPr vert="horz" wrap="square" lIns="0" tIns="134620" rIns="0" bIns="0" rtlCol="0">
            <a:spAutoFit/>
          </a:bodyPr>
          <a:lstStyle/>
          <a:p>
            <a:pPr algn="just">
              <a:buFont typeface="Wingdings" pitchFamily="2" charset="2"/>
              <a:buChar char="Ø"/>
            </a:pPr>
            <a:r>
              <a:rPr lang="en-US" dirty="0">
                <a:solidFill>
                  <a:srgbClr val="0070C0"/>
                </a:solidFill>
                <a:latin typeface="+mn-lt"/>
              </a:rPr>
              <a:t>This cheque is paid to the bearer of the cheque or whose name the cheque carries in the column meant for the name of the drawee.</a:t>
            </a:r>
          </a:p>
          <a:p>
            <a:pPr algn="just">
              <a:buFont typeface="Wingdings" pitchFamily="2" charset="2"/>
              <a:buChar char="Ø"/>
            </a:pPr>
            <a:r>
              <a:rPr lang="en-US" dirty="0">
                <a:latin typeface="+mn-lt"/>
              </a:rPr>
              <a:t>This </a:t>
            </a:r>
            <a:r>
              <a:rPr lang="en-US" dirty="0" err="1">
                <a:latin typeface="+mn-lt"/>
              </a:rPr>
              <a:t>cheque</a:t>
            </a:r>
            <a:r>
              <a:rPr lang="en-US" dirty="0">
                <a:latin typeface="+mn-lt"/>
              </a:rPr>
              <a:t> has </a:t>
            </a:r>
            <a:r>
              <a:rPr lang="en-US" b="1" dirty="0">
                <a:solidFill>
                  <a:srgbClr val="FF0000"/>
                </a:solidFill>
                <a:latin typeface="+mn-lt"/>
              </a:rPr>
              <a:t>“or bearer” </a:t>
            </a:r>
            <a:r>
              <a:rPr lang="en-US" dirty="0">
                <a:latin typeface="+mn-lt"/>
              </a:rPr>
              <a:t>printed at the end of the dotted lines, which is meant to have the name of the </a:t>
            </a:r>
            <a:r>
              <a:rPr lang="en-US" dirty="0" err="1">
                <a:latin typeface="+mn-lt"/>
              </a:rPr>
              <a:t>drawee</a:t>
            </a:r>
            <a:r>
              <a:rPr lang="en-US" dirty="0">
                <a:latin typeface="+mn-lt"/>
              </a:rPr>
              <a:t>.</a:t>
            </a:r>
          </a:p>
          <a:p>
            <a:pPr algn="just">
              <a:buFont typeface="Wingdings" pitchFamily="2" charset="2"/>
              <a:buChar char="Ø"/>
            </a:pPr>
            <a:r>
              <a:rPr lang="en-US" dirty="0">
                <a:solidFill>
                  <a:srgbClr val="7030A0"/>
                </a:solidFill>
                <a:latin typeface="+mn-lt"/>
              </a:rPr>
              <a:t>This </a:t>
            </a:r>
            <a:r>
              <a:rPr lang="en-US" dirty="0" err="1">
                <a:solidFill>
                  <a:srgbClr val="7030A0"/>
                </a:solidFill>
                <a:latin typeface="+mn-lt"/>
              </a:rPr>
              <a:t>cheque</a:t>
            </a:r>
            <a:r>
              <a:rPr lang="en-US" dirty="0">
                <a:solidFill>
                  <a:srgbClr val="7030A0"/>
                </a:solidFill>
                <a:latin typeface="+mn-lt"/>
              </a:rPr>
              <a:t> can be presented over the counter of the </a:t>
            </a:r>
            <a:r>
              <a:rPr lang="en-US" dirty="0" err="1">
                <a:solidFill>
                  <a:srgbClr val="7030A0"/>
                </a:solidFill>
                <a:latin typeface="+mn-lt"/>
              </a:rPr>
              <a:t>drawee’s</a:t>
            </a:r>
            <a:r>
              <a:rPr lang="en-US" dirty="0">
                <a:solidFill>
                  <a:srgbClr val="7030A0"/>
                </a:solidFill>
                <a:latin typeface="+mn-lt"/>
              </a:rPr>
              <a:t> bank and is payable to the one presenting it.</a:t>
            </a:r>
          </a:p>
          <a:p>
            <a:pPr algn="just">
              <a:buFont typeface="Wingdings" pitchFamily="2" charset="2"/>
              <a:buChar char="Ø"/>
            </a:pPr>
            <a:r>
              <a:rPr lang="en-US" dirty="0">
                <a:latin typeface="+mn-lt"/>
              </a:rPr>
              <a:t>It is a transferable instrument and this can be passed on to another by mere delivery, there is no need to endorse this type </a:t>
            </a:r>
            <a:r>
              <a:rPr lang="en-US" dirty="0" err="1">
                <a:latin typeface="+mn-lt"/>
              </a:rPr>
              <a:t>cheque</a:t>
            </a:r>
            <a:endParaRPr lang="en-US" dirty="0">
              <a:latin typeface="+mn-lt"/>
            </a:endParaRPr>
          </a:p>
        </p:txBody>
      </p:sp>
      <p:pic>
        <p:nvPicPr>
          <p:cNvPr id="1026" name="Picture 2" descr="F:\Library\Jahir class\Jahir's class\Cheque\bearer cheque.png"/>
          <p:cNvPicPr>
            <a:picLocks noGrp="1" noChangeAspect="1" noChangeArrowheads="1"/>
          </p:cNvPicPr>
          <p:nvPr>
            <p:ph sz="half" idx="3"/>
          </p:nvPr>
        </p:nvPicPr>
        <p:blipFill>
          <a:blip r:embed="rId2"/>
          <a:srcRect/>
          <a:stretch>
            <a:fillRect/>
          </a:stretch>
        </p:blipFill>
        <p:spPr bwMode="auto">
          <a:xfrm>
            <a:off x="3124200" y="3771900"/>
            <a:ext cx="3657600" cy="1371600"/>
          </a:xfrm>
          <a:prstGeom prst="rect">
            <a:avLst/>
          </a:prstGeom>
          <a:noFill/>
        </p:spPr>
      </p:pic>
      <p:sp>
        <p:nvSpPr>
          <p:cNvPr id="8" name="Title 7">
            <a:extLst>
              <a:ext uri="{FF2B5EF4-FFF2-40B4-BE49-F238E27FC236}">
                <a16:creationId xmlns:a16="http://schemas.microsoft.com/office/drawing/2014/main" xmlns="" id="{A13935EE-E4B1-3FFD-8B9D-D44034361C78}"/>
              </a:ext>
            </a:extLst>
          </p:cNvPr>
          <p:cNvSpPr>
            <a:spLocks noGrp="1"/>
          </p:cNvSpPr>
          <p:nvPr>
            <p:ph type="title"/>
          </p:nvPr>
        </p:nvSpPr>
        <p:spPr/>
        <p:txBody>
          <a:bodyPr>
            <a:normAutofit/>
          </a:bodyPr>
          <a:lstStyle/>
          <a:p>
            <a:r>
              <a:rPr lang="en-US" sz="3600" b="1" dirty="0">
                <a:solidFill>
                  <a:srgbClr val="FFFF00"/>
                </a:solidFill>
                <a:latin typeface="Rockwell" panose="02060603020205020403" pitchFamily="18" charset="0"/>
                <a:cs typeface="Times New Roman"/>
              </a:rPr>
              <a:t>Bearer cheque</a:t>
            </a:r>
            <a:endParaRPr lang="en-US" sz="3600" dirty="0">
              <a:solidFill>
                <a:srgbClr val="FFFF00"/>
              </a:solidFill>
              <a:latin typeface="Rockwell" panose="02060603020205020403"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32731" y="425461"/>
            <a:ext cx="4104931" cy="563616"/>
          </a:xfrm>
          <a:prstGeom prst="rect">
            <a:avLst/>
          </a:prstGeom>
          <a:ln w="9144">
            <a:solidFill>
              <a:srgbClr val="5B9BD4"/>
            </a:solidFill>
          </a:ln>
        </p:spPr>
        <p:txBody>
          <a:bodyPr vert="horz" wrap="square" lIns="0" tIns="9525" rIns="0" bIns="0" rtlCol="0">
            <a:spAutoFit/>
          </a:bodyPr>
          <a:lstStyle/>
          <a:p>
            <a:pPr marL="68580">
              <a:spcBef>
                <a:spcPts val="75"/>
              </a:spcBef>
            </a:pPr>
            <a:r>
              <a:rPr lang="en-US" sz="3600" b="1" spc="-20" dirty="0">
                <a:solidFill>
                  <a:srgbClr val="FFFF00"/>
                </a:solidFill>
                <a:latin typeface="Rockwell" panose="02060603020205020403" pitchFamily="18" charset="0"/>
                <a:cs typeface="Times New Roman"/>
              </a:rPr>
              <a:t>Order Cheque</a:t>
            </a:r>
            <a:endParaRPr lang="en-US" sz="3600" b="1" dirty="0">
              <a:solidFill>
                <a:srgbClr val="FFFF00"/>
              </a:solidFill>
              <a:latin typeface="Rockwell" panose="02060603020205020403" pitchFamily="18" charset="0"/>
              <a:cs typeface="Times New Roman"/>
            </a:endParaRPr>
          </a:p>
        </p:txBody>
      </p:sp>
      <p:sp>
        <p:nvSpPr>
          <p:cNvPr id="4" name="object 4"/>
          <p:cNvSpPr txBox="1"/>
          <p:nvPr/>
        </p:nvSpPr>
        <p:spPr>
          <a:xfrm>
            <a:off x="914400" y="1123950"/>
            <a:ext cx="7620000" cy="1797928"/>
          </a:xfrm>
          <a:prstGeom prst="rect">
            <a:avLst/>
          </a:prstGeom>
        </p:spPr>
        <p:txBody>
          <a:bodyPr vert="horz" wrap="square" lIns="0" tIns="134620" rIns="0" bIns="0" rtlCol="0">
            <a:spAutoFit/>
          </a:bodyPr>
          <a:lstStyle/>
          <a:p>
            <a:pPr algn="just">
              <a:buFont typeface="Wingdings" pitchFamily="2" charset="2"/>
              <a:buChar char="Ø"/>
            </a:pPr>
            <a:r>
              <a:rPr lang="en-US" b="1" dirty="0">
                <a:latin typeface="+mn-lt"/>
              </a:rPr>
              <a:t>In this cheque, the printed word “bearer” is cancelled</a:t>
            </a:r>
            <a:r>
              <a:rPr lang="en-US" dirty="0">
                <a:latin typeface="+mn-lt"/>
              </a:rPr>
              <a:t> thereby making it payable only to the person whose name is written in the place of drawee.</a:t>
            </a:r>
          </a:p>
          <a:p>
            <a:pPr algn="just">
              <a:buFont typeface="Wingdings" pitchFamily="2" charset="2"/>
              <a:buChar char="Ø"/>
            </a:pPr>
            <a:r>
              <a:rPr lang="en-US" dirty="0">
                <a:solidFill>
                  <a:srgbClr val="0070C0"/>
                </a:solidFill>
                <a:latin typeface="+mn-lt"/>
              </a:rPr>
              <a:t>Once “bearer” has been cancelled on the </a:t>
            </a:r>
            <a:r>
              <a:rPr lang="en-US" dirty="0" err="1">
                <a:solidFill>
                  <a:srgbClr val="0070C0"/>
                </a:solidFill>
                <a:latin typeface="+mn-lt"/>
              </a:rPr>
              <a:t>cheque</a:t>
            </a:r>
            <a:r>
              <a:rPr lang="en-US" dirty="0">
                <a:latin typeface="+mn-lt"/>
              </a:rPr>
              <a:t>, it is automatically understood that this is an order </a:t>
            </a:r>
            <a:r>
              <a:rPr lang="en-US" dirty="0" err="1">
                <a:latin typeface="+mn-lt"/>
              </a:rPr>
              <a:t>cheque</a:t>
            </a:r>
            <a:r>
              <a:rPr lang="en-US" dirty="0">
                <a:latin typeface="+mn-lt"/>
              </a:rPr>
              <a:t> and the bank can only complete the transaction once they have identified, to their satisfaction, the bearer of the </a:t>
            </a:r>
            <a:r>
              <a:rPr lang="en-US" dirty="0" err="1">
                <a:latin typeface="+mn-lt"/>
              </a:rPr>
              <a:t>cheque</a:t>
            </a:r>
            <a:r>
              <a:rPr lang="en-US" dirty="0">
                <a:latin typeface="+mn-lt"/>
              </a:rPr>
              <a:t> to be the same person, as named in it.</a:t>
            </a:r>
          </a:p>
        </p:txBody>
      </p:sp>
      <p:pic>
        <p:nvPicPr>
          <p:cNvPr id="2050" name="Picture 2" descr="F:\Library\Jahir class\Jahir's class\Cheque\Order-Cheque.png"/>
          <p:cNvPicPr>
            <a:picLocks noGrp="1" noChangeAspect="1" noChangeArrowheads="1"/>
          </p:cNvPicPr>
          <p:nvPr>
            <p:ph sz="half" idx="3"/>
          </p:nvPr>
        </p:nvPicPr>
        <p:blipFill>
          <a:blip r:embed="rId2"/>
          <a:srcRect/>
          <a:stretch>
            <a:fillRect/>
          </a:stretch>
        </p:blipFill>
        <p:spPr bwMode="auto">
          <a:xfrm>
            <a:off x="2667000" y="3333750"/>
            <a:ext cx="3978275" cy="167740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sz="4000" b="1" dirty="0">
                <a:solidFill>
                  <a:srgbClr val="FFFF00"/>
                </a:solidFill>
                <a:latin typeface="Rockwell" pitchFamily="18" charset="0"/>
              </a:rPr>
              <a:t/>
            </a:r>
            <a:br>
              <a:rPr lang="en-US" sz="4000" b="1" dirty="0">
                <a:solidFill>
                  <a:srgbClr val="FFFF00"/>
                </a:solidFill>
                <a:latin typeface="Rockwell" pitchFamily="18" charset="0"/>
              </a:rPr>
            </a:br>
            <a:r>
              <a:rPr lang="en-US" sz="4000" b="1" dirty="0">
                <a:solidFill>
                  <a:srgbClr val="FFFF00"/>
                </a:solidFill>
                <a:latin typeface="Rockwell" pitchFamily="18" charset="0"/>
              </a:rPr>
              <a:t>Demand Instrument</a:t>
            </a:r>
            <a:r>
              <a:rPr lang="en-US" b="1" dirty="0">
                <a:solidFill>
                  <a:srgbClr val="FFFF00"/>
                </a:solidFill>
                <a:latin typeface="Rockwell" pitchFamily="18" charset="0"/>
              </a:rPr>
              <a:t/>
            </a:r>
            <a:br>
              <a:rPr lang="en-US" b="1" dirty="0">
                <a:solidFill>
                  <a:srgbClr val="FFFF00"/>
                </a:solidFill>
                <a:latin typeface="Rockwell" pitchFamily="18" charset="0"/>
              </a:rPr>
            </a:br>
            <a:endParaRPr lang="en-US" dirty="0"/>
          </a:p>
        </p:txBody>
      </p:sp>
      <p:sp>
        <p:nvSpPr>
          <p:cNvPr id="4" name="Content Placeholder 3"/>
          <p:cNvSpPr>
            <a:spLocks noGrp="1"/>
          </p:cNvSpPr>
          <p:nvPr>
            <p:ph sz="half" idx="1"/>
          </p:nvPr>
        </p:nvSpPr>
        <p:spPr>
          <a:xfrm>
            <a:off x="1971674" y="1200152"/>
            <a:ext cx="2524125" cy="523874"/>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noAutofit/>
          </a:bodyPr>
          <a:lstStyle/>
          <a:p>
            <a:pPr algn="ctr">
              <a:buNone/>
            </a:pPr>
            <a:r>
              <a:rPr lang="en-US" sz="2400" b="1" dirty="0">
                <a:latin typeface="Aharoni" pitchFamily="2" charset="-79"/>
                <a:cs typeface="Aharoni" pitchFamily="2" charset="-79"/>
              </a:rPr>
              <a:t>Section-19</a:t>
            </a:r>
            <a:endParaRPr lang="en-US" sz="2400" dirty="0">
              <a:latin typeface="Aharoni" pitchFamily="2" charset="-79"/>
              <a:cs typeface="Aharoni" pitchFamily="2" charset="-79"/>
            </a:endParaRPr>
          </a:p>
        </p:txBody>
      </p:sp>
      <p:sp>
        <p:nvSpPr>
          <p:cNvPr id="6" name="Rounded Rectangle 5"/>
          <p:cNvSpPr/>
          <p:nvPr/>
        </p:nvSpPr>
        <p:spPr>
          <a:xfrm>
            <a:off x="704849" y="2200275"/>
            <a:ext cx="5401841" cy="288484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just"/>
            <a:r>
              <a:rPr lang="en-US" sz="2000" b="1" dirty="0"/>
              <a:t>A promissory note or bill of exchange is payable on demand-</a:t>
            </a:r>
          </a:p>
          <a:p>
            <a:pPr marL="514350" indent="-514350" algn="just">
              <a:buAutoNum type="alphaLcParenBoth"/>
            </a:pPr>
            <a:r>
              <a:rPr lang="en-US" sz="2000" b="1" dirty="0"/>
              <a:t>Where it is expressed to be so, or to be payable at sight or on presentment; or</a:t>
            </a:r>
          </a:p>
          <a:p>
            <a:pPr marL="514350" indent="-514350" algn="just">
              <a:buAutoNum type="alphaLcParenBoth"/>
            </a:pPr>
            <a:r>
              <a:rPr lang="en-US" sz="2000" b="1" dirty="0"/>
              <a:t>Where no time for payment is specified in it; or</a:t>
            </a:r>
          </a:p>
          <a:p>
            <a:pPr marL="514350" indent="-514350" algn="just">
              <a:buAutoNum type="alphaLcParenBoth"/>
            </a:pPr>
            <a:r>
              <a:rPr lang="en-US" sz="2000" b="1" dirty="0"/>
              <a:t>Where the note or bill accepted or indorsed after it is overdue, as regards the person accepting or indorsing it.</a:t>
            </a:r>
            <a:endParaRPr lang="en-US" sz="2000" dirty="0"/>
          </a:p>
        </p:txBody>
      </p:sp>
      <p:pic>
        <p:nvPicPr>
          <p:cNvPr id="1026" name="Picture 2" descr="C:\Users\RBTA\Downloads\How-LGBTQ-Foreign-Policy-Spurred-A-New-Cold-War.jpg"/>
          <p:cNvPicPr>
            <a:picLocks noGrp="1" noChangeAspect="1" noChangeArrowheads="1"/>
          </p:cNvPicPr>
          <p:nvPr>
            <p:ph sz="half" idx="2"/>
          </p:nvPr>
        </p:nvPicPr>
        <p:blipFill>
          <a:blip r:embed="rId2" cstate="print"/>
          <a:srcRect/>
          <a:stretch>
            <a:fillRect/>
          </a:stretch>
        </p:blipFill>
        <p:spPr bwMode="auto">
          <a:xfrm>
            <a:off x="6295688" y="2459163"/>
            <a:ext cx="2517952" cy="1718132"/>
          </a:xfrm>
          <a:prstGeom prst="rect">
            <a:avLst/>
          </a:prstGeom>
          <a:noFill/>
        </p:spPr>
      </p:pic>
      <p:sp>
        <p:nvSpPr>
          <p:cNvPr id="8" name="Rounded Rectangle 7"/>
          <p:cNvSpPr/>
          <p:nvPr/>
        </p:nvSpPr>
        <p:spPr>
          <a:xfrm>
            <a:off x="2868190" y="1752600"/>
            <a:ext cx="3238500" cy="352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 Anti Corona" pitchFamily="2" charset="0"/>
              </a:rPr>
              <a:t>Instrument Payable on demand</a:t>
            </a:r>
          </a:p>
        </p:txBody>
      </p:sp>
    </p:spTree>
    <p:extLst>
      <p:ext uri="{BB962C8B-B14F-4D97-AF65-F5344CB8AC3E}">
        <p14:creationId xmlns:p14="http://schemas.microsoft.com/office/powerpoint/2010/main" xmlns="" val="3827708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sz="4000" b="1" dirty="0">
                <a:solidFill>
                  <a:srgbClr val="FFFF00"/>
                </a:solidFill>
                <a:latin typeface="Rockwell" pitchFamily="18" charset="0"/>
              </a:rPr>
              <a:t/>
            </a:r>
            <a:br>
              <a:rPr lang="en-US" sz="4000" b="1" dirty="0">
                <a:solidFill>
                  <a:srgbClr val="FFFF00"/>
                </a:solidFill>
                <a:latin typeface="Rockwell" pitchFamily="18" charset="0"/>
              </a:rPr>
            </a:br>
            <a:r>
              <a:rPr lang="en-US" sz="4000" b="1" dirty="0">
                <a:solidFill>
                  <a:srgbClr val="FFFF00"/>
                </a:solidFill>
                <a:latin typeface="Rockwell" pitchFamily="18" charset="0"/>
              </a:rPr>
              <a:t>Time Instrument</a:t>
            </a:r>
            <a:r>
              <a:rPr lang="en-US" b="1" dirty="0">
                <a:solidFill>
                  <a:srgbClr val="FFFF00"/>
                </a:solidFill>
                <a:latin typeface="Rockwell" pitchFamily="18" charset="0"/>
              </a:rPr>
              <a:t/>
            </a:r>
            <a:br>
              <a:rPr lang="en-US" b="1" dirty="0">
                <a:solidFill>
                  <a:srgbClr val="FFFF00"/>
                </a:solidFill>
                <a:latin typeface="Rockwell" pitchFamily="18" charset="0"/>
              </a:rPr>
            </a:br>
            <a:endParaRPr lang="en-US" dirty="0"/>
          </a:p>
        </p:txBody>
      </p:sp>
      <p:sp>
        <p:nvSpPr>
          <p:cNvPr id="4" name="Content Placeholder 3"/>
          <p:cNvSpPr>
            <a:spLocks noGrp="1"/>
          </p:cNvSpPr>
          <p:nvPr>
            <p:ph sz="half" idx="1"/>
          </p:nvPr>
        </p:nvSpPr>
        <p:spPr>
          <a:xfrm>
            <a:off x="1971674" y="1200152"/>
            <a:ext cx="2524125" cy="523874"/>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noAutofit/>
          </a:bodyPr>
          <a:lstStyle/>
          <a:p>
            <a:pPr algn="ctr">
              <a:buNone/>
            </a:pPr>
            <a:r>
              <a:rPr lang="en-US" sz="2400" b="1" dirty="0">
                <a:latin typeface="Aharoni" pitchFamily="2" charset="-79"/>
                <a:cs typeface="Aharoni" pitchFamily="2" charset="-79"/>
              </a:rPr>
              <a:t>Section-21B</a:t>
            </a:r>
            <a:endParaRPr lang="en-US" sz="2400" dirty="0">
              <a:latin typeface="Aharoni" pitchFamily="2" charset="-79"/>
              <a:cs typeface="Aharoni" pitchFamily="2" charset="-79"/>
            </a:endParaRPr>
          </a:p>
        </p:txBody>
      </p:sp>
      <p:sp>
        <p:nvSpPr>
          <p:cNvPr id="6" name="Rounded Rectangle 5"/>
          <p:cNvSpPr/>
          <p:nvPr/>
        </p:nvSpPr>
        <p:spPr>
          <a:xfrm>
            <a:off x="704849" y="2200275"/>
            <a:ext cx="5401841" cy="288484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just"/>
            <a:r>
              <a:rPr lang="en-US" sz="2000" b="1" dirty="0"/>
              <a:t>A promissory note or bill of exchange is payable at a determinable future time-</a:t>
            </a:r>
          </a:p>
          <a:p>
            <a:pPr marL="514350" indent="-514350" algn="just">
              <a:buAutoNum type="alphaLcParenBoth"/>
            </a:pPr>
            <a:r>
              <a:rPr lang="en-US" sz="2000" b="1" dirty="0"/>
              <a:t>At a fixed time after date or sight; or</a:t>
            </a:r>
          </a:p>
          <a:p>
            <a:pPr marL="514350" indent="-514350" algn="just">
              <a:buAutoNum type="alphaLcParenBoth"/>
            </a:pPr>
            <a:r>
              <a:rPr lang="en-US" sz="2000" b="1" dirty="0"/>
              <a:t>On or at a fixed time after the occurrence of a specified event which to happen, though the time of its happening may be uncertain.</a:t>
            </a:r>
          </a:p>
        </p:txBody>
      </p:sp>
      <p:pic>
        <p:nvPicPr>
          <p:cNvPr id="1026" name="Picture 2" descr="C:\Users\RBTA\Downloads\How-LGBTQ-Foreign-Policy-Spurred-A-New-Cold-War.jpg"/>
          <p:cNvPicPr>
            <a:picLocks noGrp="1" noChangeAspect="1" noChangeArrowheads="1"/>
          </p:cNvPicPr>
          <p:nvPr>
            <p:ph sz="half" idx="2"/>
          </p:nvPr>
        </p:nvPicPr>
        <p:blipFill>
          <a:blip r:embed="rId2" cstate="print"/>
          <a:srcRect/>
          <a:stretch>
            <a:fillRect/>
          </a:stretch>
        </p:blipFill>
        <p:spPr bwMode="auto">
          <a:xfrm>
            <a:off x="6295688" y="2459163"/>
            <a:ext cx="2517952" cy="1718132"/>
          </a:xfrm>
          <a:prstGeom prst="rect">
            <a:avLst/>
          </a:prstGeom>
          <a:noFill/>
        </p:spPr>
      </p:pic>
      <p:sp>
        <p:nvSpPr>
          <p:cNvPr id="8" name="Rounded Rectangle 7"/>
          <p:cNvSpPr/>
          <p:nvPr/>
        </p:nvSpPr>
        <p:spPr>
          <a:xfrm>
            <a:off x="2355073" y="1752600"/>
            <a:ext cx="3751617" cy="352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 Anti Corona" pitchFamily="2" charset="0"/>
              </a:rPr>
              <a:t>Instrument Payable at future time</a:t>
            </a:r>
          </a:p>
        </p:txBody>
      </p:sp>
    </p:spTree>
    <p:extLst>
      <p:ext uri="{BB962C8B-B14F-4D97-AF65-F5344CB8AC3E}">
        <p14:creationId xmlns:p14="http://schemas.microsoft.com/office/powerpoint/2010/main" xmlns="" val="419881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01" y="354307"/>
            <a:ext cx="8259098" cy="763526"/>
          </a:xfrm>
        </p:spPr>
        <p:txBody>
          <a:bodyPr>
            <a:normAutofit/>
          </a:bodyPr>
          <a:lstStyle/>
          <a:p>
            <a:pPr algn="ctr"/>
            <a:r>
              <a:rPr lang="en-US" sz="2800" b="1" dirty="0">
                <a:solidFill>
                  <a:srgbClr val="9EFF29"/>
                </a:solidFill>
                <a:latin typeface="Algerian" pitchFamily="82" charset="0"/>
              </a:rPr>
              <a:t>Quasi  Negotiable Instrument</a:t>
            </a:r>
          </a:p>
        </p:txBody>
      </p:sp>
      <p:sp>
        <p:nvSpPr>
          <p:cNvPr id="3" name="Content Placeholder 2"/>
          <p:cNvSpPr>
            <a:spLocks noGrp="1"/>
          </p:cNvSpPr>
          <p:nvPr>
            <p:ph idx="1"/>
          </p:nvPr>
        </p:nvSpPr>
        <p:spPr/>
        <p:txBody>
          <a:bodyPr>
            <a:normAutofit fontScale="47500" lnSpcReduction="20000"/>
          </a:bodyPr>
          <a:lstStyle/>
          <a:p>
            <a:pPr algn="just"/>
            <a:r>
              <a:rPr lang="en-US" sz="3300" b="1" dirty="0">
                <a:solidFill>
                  <a:schemeClr val="tx1"/>
                </a:solidFill>
              </a:rPr>
              <a:t>Quasi Negotiable Instruments are those Instruments which can be transferred by endorsement and delivery </a:t>
            </a:r>
            <a:r>
              <a:rPr lang="en-US" sz="3300" b="1" dirty="0">
                <a:solidFill>
                  <a:srgbClr val="C33A1F"/>
                </a:solidFill>
              </a:rPr>
              <a:t>but the transferee does not get a better title that of the transferor.</a:t>
            </a:r>
            <a:r>
              <a:rPr lang="en-US" sz="3300" b="1" dirty="0">
                <a:solidFill>
                  <a:schemeClr val="tx1"/>
                </a:solidFill>
              </a:rPr>
              <a:t> Therefore they cannot be classified as negotiable instruments and hence the negotiable Instruments act is not applicable to them. </a:t>
            </a:r>
          </a:p>
          <a:p>
            <a:pPr algn="just"/>
            <a:r>
              <a:rPr lang="en-US" sz="3300" b="1" u="sng" dirty="0">
                <a:solidFill>
                  <a:srgbClr val="FF2549"/>
                </a:solidFill>
              </a:rPr>
              <a:t>Some of examples of quasi negotiable instruments are:</a:t>
            </a:r>
          </a:p>
          <a:p>
            <a:pPr algn="just"/>
            <a:r>
              <a:rPr lang="en-US" sz="3300" b="1" dirty="0">
                <a:solidFill>
                  <a:srgbClr val="0070C0"/>
                </a:solidFill>
              </a:rPr>
              <a:t>Bill of Lading</a:t>
            </a:r>
          </a:p>
          <a:p>
            <a:pPr algn="just"/>
            <a:r>
              <a:rPr lang="en-US" sz="3300" b="1" dirty="0">
                <a:solidFill>
                  <a:schemeClr val="accent6">
                    <a:lumMod val="50000"/>
                  </a:schemeClr>
                </a:solidFill>
              </a:rPr>
              <a:t>Dividend warrants</a:t>
            </a:r>
          </a:p>
          <a:p>
            <a:pPr algn="just"/>
            <a:r>
              <a:rPr lang="en-US" sz="3300" b="1" dirty="0"/>
              <a:t>Dock Warrant</a:t>
            </a:r>
          </a:p>
          <a:p>
            <a:pPr algn="just"/>
            <a:r>
              <a:rPr lang="en-US" sz="3300" b="1" dirty="0">
                <a:solidFill>
                  <a:srgbClr val="0070C0"/>
                </a:solidFill>
              </a:rPr>
              <a:t>Share warrants</a:t>
            </a:r>
          </a:p>
          <a:p>
            <a:pPr algn="just"/>
            <a:r>
              <a:rPr lang="en-US" sz="3300" b="1" dirty="0">
                <a:solidFill>
                  <a:srgbClr val="C33A1F"/>
                </a:solidFill>
              </a:rPr>
              <a:t>Carriers Receipt</a:t>
            </a:r>
          </a:p>
          <a:p>
            <a:pPr algn="just"/>
            <a:r>
              <a:rPr lang="en-US" sz="3300" b="1" dirty="0"/>
              <a:t>Letters of Credit</a:t>
            </a:r>
          </a:p>
          <a:p>
            <a:pPr algn="just"/>
            <a:r>
              <a:rPr lang="en-US" sz="3300" b="1" dirty="0">
                <a:solidFill>
                  <a:srgbClr val="0070C0"/>
                </a:solidFill>
              </a:rPr>
              <a:t>Debentures</a:t>
            </a:r>
          </a:p>
          <a:p>
            <a:pPr algn="just"/>
            <a:r>
              <a:rPr lang="en-US" sz="3300" b="1" dirty="0">
                <a:solidFill>
                  <a:srgbClr val="C33A1F"/>
                </a:solidFill>
              </a:rPr>
              <a:t>Railway receipts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09575" y="139304"/>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Rockwell" pitchFamily="18" charset="0"/>
                <a:ea typeface="+mj-ea"/>
                <a:cs typeface="+mj-cs"/>
              </a:rPr>
              <a:t>Promissory note</a:t>
            </a:r>
          </a:p>
        </p:txBody>
      </p:sp>
      <p:sp>
        <p:nvSpPr>
          <p:cNvPr id="8" name="Content Placeholder 7"/>
          <p:cNvSpPr>
            <a:spLocks noGrp="1"/>
          </p:cNvSpPr>
          <p:nvPr>
            <p:ph sz="half" idx="1"/>
          </p:nvPr>
        </p:nvSpPr>
        <p:spPr>
          <a:xfrm>
            <a:off x="447675" y="1438276"/>
            <a:ext cx="4038600" cy="3394472"/>
          </a:xfrm>
        </p:spPr>
        <p:txBody>
          <a:bodyPr>
            <a:normAutofit fontScale="92500" lnSpcReduction="20000"/>
          </a:bodyPr>
          <a:lstStyle/>
          <a:p>
            <a:pPr algn="just"/>
            <a:r>
              <a:rPr lang="en-US" b="1" dirty="0"/>
              <a:t>A promissory note is a debt instrument that contains a written promise by one party (the note's issuer or maker) to pay another party (the note's payee) a definite sum of money, either on-demand or at a specified future date.</a:t>
            </a:r>
          </a:p>
        </p:txBody>
      </p:sp>
      <p:pic>
        <p:nvPicPr>
          <p:cNvPr id="6" name="Picture 2" descr="F:\Library\Jahir class\Jahir's class\N I Act 1881\promissory note.jpg"/>
          <p:cNvPicPr>
            <a:picLocks noGrp="1" noChangeAspect="1" noChangeArrowheads="1"/>
          </p:cNvPicPr>
          <p:nvPr>
            <p:ph sz="half" idx="2"/>
          </p:nvPr>
        </p:nvPicPr>
        <p:blipFill>
          <a:blip r:embed="rId2"/>
          <a:srcRect/>
          <a:stretch>
            <a:fillRect/>
          </a:stretch>
        </p:blipFill>
        <p:spPr bwMode="auto">
          <a:xfrm>
            <a:off x="4648200" y="1466726"/>
            <a:ext cx="4038600" cy="2860923"/>
          </a:xfrm>
          <a:prstGeom prst="rect">
            <a:avLst/>
          </a:prstGeom>
          <a:noFill/>
        </p:spPr>
      </p:pic>
    </p:spTree>
    <p:extLst>
      <p:ext uri="{BB962C8B-B14F-4D97-AF65-F5344CB8AC3E}">
        <p14:creationId xmlns:p14="http://schemas.microsoft.com/office/powerpoint/2010/main" xmlns="" val="15273592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rgbClr val="9EFF29"/>
                </a:solidFill>
                <a:latin typeface="Rockwell" pitchFamily="18" charset="0"/>
              </a:rPr>
              <a:t>Promissory note</a:t>
            </a:r>
          </a:p>
        </p:txBody>
      </p:sp>
      <p:sp>
        <p:nvSpPr>
          <p:cNvPr id="5" name="Content Placeholder 4"/>
          <p:cNvSpPr>
            <a:spLocks noGrp="1"/>
          </p:cNvSpPr>
          <p:nvPr>
            <p:ph sz="half" idx="1"/>
          </p:nvPr>
        </p:nvSpPr>
        <p:spPr>
          <a:xfrm>
            <a:off x="114300" y="1749028"/>
            <a:ext cx="4619625" cy="3394472"/>
          </a:xfrm>
        </p:spPr>
        <p:txBody>
          <a:bodyPr>
            <a:normAutofit/>
          </a:bodyPr>
          <a:lstStyle/>
          <a:p>
            <a:pPr marL="171450" indent="0" algn="just">
              <a:buNone/>
            </a:pPr>
            <a:r>
              <a:rPr lang="en-US" sz="2000" b="1" dirty="0"/>
              <a:t>A “promissory note” is an instrument in writing (not being a bank-note) containing an unconditional undertaking, signed by the maker, to pay [ on demand or at a fixed or determinable future time] a certain sum of money only to or to the order of  a certain person, or to bearer of the instrument.</a:t>
            </a:r>
          </a:p>
          <a:p>
            <a:endParaRPr lang="en-US" dirty="0"/>
          </a:p>
        </p:txBody>
      </p:sp>
      <p:pic>
        <p:nvPicPr>
          <p:cNvPr id="6146" name="Picture 2" descr="F:\Library\Jahir class\Jahir's class\N I Act 1881\promissory note.jpg"/>
          <p:cNvPicPr>
            <a:picLocks noGrp="1" noChangeAspect="1" noChangeArrowheads="1"/>
          </p:cNvPicPr>
          <p:nvPr>
            <p:ph sz="half" idx="2"/>
          </p:nvPr>
        </p:nvPicPr>
        <p:blipFill>
          <a:blip r:embed="rId2"/>
          <a:srcRect/>
          <a:stretch>
            <a:fillRect/>
          </a:stretch>
        </p:blipFill>
        <p:spPr bwMode="auto">
          <a:xfrm>
            <a:off x="4991100" y="1781051"/>
            <a:ext cx="4038600" cy="2860923"/>
          </a:xfrm>
          <a:prstGeom prst="rect">
            <a:avLst/>
          </a:prstGeom>
          <a:noFill/>
        </p:spPr>
      </p:pic>
      <p:sp>
        <p:nvSpPr>
          <p:cNvPr id="9" name="Flowchart: Terminator 8"/>
          <p:cNvSpPr/>
          <p:nvPr/>
        </p:nvSpPr>
        <p:spPr>
          <a:xfrm>
            <a:off x="3228975" y="1257300"/>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Section-4</a:t>
            </a:r>
            <a:endParaRPr lang="en-US" sz="2400" dirty="0">
              <a:latin typeface="Aharoni" pitchFamily="2" charset="-79"/>
              <a:cs typeface="Aharoni" pitchFamily="2" charset="-79"/>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xmlns="" val="3885581410"/>
              </p:ext>
            </p:extLst>
          </p:nvPr>
        </p:nvGraphicFramePr>
        <p:xfrm>
          <a:off x="979884" y="2282824"/>
          <a:ext cx="2788841" cy="1828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120254"/>
            <a:ext cx="8229600" cy="857250"/>
          </a:xfrm>
        </p:spPr>
        <p:txBody>
          <a:bodyPr>
            <a:normAutofit fontScale="90000"/>
          </a:bodyPr>
          <a:lstStyle/>
          <a:p>
            <a:pPr lvl="0"/>
            <a:r>
              <a:rPr lang="en-US" b="1" dirty="0">
                <a:solidFill>
                  <a:srgbClr val="9EFF29"/>
                </a:solidFill>
                <a:effectLst>
                  <a:outerShdw blurRad="50800" dist="38100" dir="2700000" algn="tl" rotWithShape="0">
                    <a:prstClr val="black">
                      <a:alpha val="40000"/>
                    </a:prstClr>
                  </a:outerShdw>
                </a:effectLst>
                <a:latin typeface="a Anti Corona" pitchFamily="2" charset="0"/>
              </a:rPr>
              <a:t/>
            </a:r>
            <a:br>
              <a:rPr lang="en-US" b="1" dirty="0">
                <a:solidFill>
                  <a:srgbClr val="9EFF29"/>
                </a:solidFill>
                <a:effectLst>
                  <a:outerShdw blurRad="50800" dist="38100" dir="2700000" algn="tl" rotWithShape="0">
                    <a:prstClr val="black">
                      <a:alpha val="40000"/>
                    </a:prstClr>
                  </a:outerShdw>
                </a:effectLst>
                <a:latin typeface="a Anti Corona" pitchFamily="2" charset="0"/>
              </a:rPr>
            </a:br>
            <a:r>
              <a:rPr lang="en-US" sz="4900" b="1" dirty="0">
                <a:solidFill>
                  <a:srgbClr val="9EFF29"/>
                </a:solidFill>
                <a:effectLst>
                  <a:outerShdw blurRad="38100" dist="38100" dir="2700000" algn="tl">
                    <a:srgbClr val="000000">
                      <a:alpha val="43137"/>
                    </a:srgbClr>
                  </a:outerShdw>
                </a:effectLst>
                <a:latin typeface="Rockwell" pitchFamily="18" charset="0"/>
              </a:rPr>
              <a:t>Promissory</a:t>
            </a:r>
            <a:r>
              <a:rPr lang="en-US" sz="4900" b="1" dirty="0">
                <a:solidFill>
                  <a:srgbClr val="9EFF29"/>
                </a:solidFill>
                <a:effectLst>
                  <a:outerShdw blurRad="50800" dist="38100" dir="2700000" algn="tl" rotWithShape="0">
                    <a:prstClr val="black">
                      <a:alpha val="40000"/>
                    </a:prstClr>
                  </a:outerShdw>
                </a:effectLst>
                <a:latin typeface="Rockwell" pitchFamily="18" charset="0"/>
              </a:rPr>
              <a:t> note</a:t>
            </a:r>
            <a:br>
              <a:rPr lang="en-US" sz="4900" b="1" dirty="0">
                <a:solidFill>
                  <a:srgbClr val="9EFF29"/>
                </a:solidFill>
                <a:effectLst>
                  <a:outerShdw blurRad="50800" dist="38100" dir="2700000" algn="tl" rotWithShape="0">
                    <a:prstClr val="black">
                      <a:alpha val="40000"/>
                    </a:prstClr>
                  </a:outerShdw>
                </a:effectLst>
                <a:latin typeface="Rockwell" pitchFamily="18" charset="0"/>
              </a:rPr>
            </a:br>
            <a:endParaRPr lang="en-US" sz="4900" dirty="0">
              <a:latin typeface="Rockwell" pitchFamily="18" charset="0"/>
            </a:endParaRPr>
          </a:p>
        </p:txBody>
      </p:sp>
      <p:sp>
        <p:nvSpPr>
          <p:cNvPr id="7" name="Content Placeholder 6"/>
          <p:cNvSpPr>
            <a:spLocks noGrp="1"/>
          </p:cNvSpPr>
          <p:nvPr>
            <p:ph sz="half" idx="1"/>
          </p:nvPr>
        </p:nvSpPr>
        <p:spPr>
          <a:xfrm>
            <a:off x="466725" y="1524001"/>
            <a:ext cx="4038600" cy="3394472"/>
          </a:xfrm>
        </p:spPr>
        <p:txBody>
          <a:bodyPr/>
          <a:lstStyle/>
          <a:p>
            <a:r>
              <a:rPr lang="en-US" dirty="0"/>
              <a:t> </a:t>
            </a:r>
          </a:p>
        </p:txBody>
      </p:sp>
      <p:pic>
        <p:nvPicPr>
          <p:cNvPr id="8" name="Content Placeholder 8"/>
          <p:cNvPicPr>
            <a:picLocks noGrp="1" noChangeAspect="1"/>
          </p:cNvPicPr>
          <p:nvPr>
            <p:ph sz="half" idx="2"/>
          </p:nvPr>
        </p:nvPicPr>
        <p:blipFill>
          <a:blip r:embed="rId6">
            <a:extLst>
              <a:ext uri="{28A0092B-C50C-407E-A947-70E740481C1C}">
                <a14:useLocalDpi xmlns:a14="http://schemas.microsoft.com/office/drawing/2010/main" xmlns="" val="0"/>
              </a:ext>
            </a:extLst>
          </a:blip>
          <a:stretch>
            <a:fillRect/>
          </a:stretch>
        </p:blipFill>
        <p:spPr>
          <a:xfrm>
            <a:off x="4638675" y="1533530"/>
            <a:ext cx="4038600" cy="303211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20534483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0050" y="1334526"/>
            <a:ext cx="8297141" cy="3647049"/>
          </a:xfrm>
          <a:prstGeom prst="rect">
            <a:avLst/>
          </a:prstGeom>
          <a:ln>
            <a:noFill/>
          </a:ln>
          <a:effectLst>
            <a:softEdge rad="112500"/>
          </a:effectLst>
        </p:spPr>
      </p:pic>
      <p:sp>
        <p:nvSpPr>
          <p:cNvPr id="4" name="Title 3"/>
          <p:cNvSpPr>
            <a:spLocks noGrp="1"/>
          </p:cNvSpPr>
          <p:nvPr>
            <p:ph type="title"/>
          </p:nvPr>
        </p:nvSpPr>
        <p:spPr>
          <a:xfrm>
            <a:off x="457200" y="120254"/>
            <a:ext cx="8229600" cy="857250"/>
          </a:xfrm>
        </p:spPr>
        <p:txBody>
          <a:bodyPr>
            <a:normAutofit fontScale="90000"/>
          </a:bodyPr>
          <a:lstStyle/>
          <a:p>
            <a:r>
              <a:rPr lang="en-US" b="1" dirty="0">
                <a:solidFill>
                  <a:srgbClr val="9EFF29"/>
                </a:solidFill>
                <a:effectLst>
                  <a:outerShdw blurRad="50800" dist="38100" dir="2700000" algn="tl" rotWithShape="0">
                    <a:prstClr val="black">
                      <a:alpha val="40000"/>
                    </a:prstClr>
                  </a:outerShdw>
                </a:effectLst>
                <a:latin typeface="a Anti Corona" pitchFamily="2" charset="0"/>
              </a:rPr>
              <a:t/>
            </a:r>
            <a:br>
              <a:rPr lang="en-US" b="1" dirty="0">
                <a:solidFill>
                  <a:srgbClr val="9EFF29"/>
                </a:solidFill>
                <a:effectLst>
                  <a:outerShdw blurRad="50800" dist="38100" dir="2700000" algn="tl" rotWithShape="0">
                    <a:prstClr val="black">
                      <a:alpha val="40000"/>
                    </a:prstClr>
                  </a:outerShdw>
                </a:effectLst>
                <a:latin typeface="a Anti Corona" pitchFamily="2" charset="0"/>
              </a:rPr>
            </a:br>
            <a:r>
              <a:rPr lang="en-US" b="1" dirty="0">
                <a:solidFill>
                  <a:srgbClr val="9EFF29"/>
                </a:solidFill>
                <a:effectLst>
                  <a:outerShdw blurRad="50800" dist="38100" dir="2700000" algn="tl" rotWithShape="0">
                    <a:prstClr val="black">
                      <a:alpha val="40000"/>
                    </a:prstClr>
                  </a:outerShdw>
                </a:effectLst>
                <a:latin typeface="Rockwell" pitchFamily="18" charset="0"/>
              </a:rPr>
              <a:t>Promissory note</a:t>
            </a:r>
            <a:br>
              <a:rPr lang="en-US" b="1" dirty="0">
                <a:solidFill>
                  <a:srgbClr val="9EFF29"/>
                </a:solidFill>
                <a:effectLst>
                  <a:outerShdw blurRad="50800" dist="38100" dir="2700000" algn="tl" rotWithShape="0">
                    <a:prstClr val="black">
                      <a:alpha val="40000"/>
                    </a:prstClr>
                  </a:outerShdw>
                </a:effectLst>
                <a:latin typeface="Rockwell" pitchFamily="18" charset="0"/>
              </a:rPr>
            </a:br>
            <a:endParaRPr lang="en-US" dirty="0">
              <a:latin typeface="Rockwell" pitchFamily="18" charset="0"/>
            </a:endParaRPr>
          </a:p>
        </p:txBody>
      </p:sp>
    </p:spTree>
    <p:extLst>
      <p:ext uri="{BB962C8B-B14F-4D97-AF65-F5344CB8AC3E}">
        <p14:creationId xmlns:p14="http://schemas.microsoft.com/office/powerpoint/2010/main" xmlns="" val="12208920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23824" y="1314451"/>
            <a:ext cx="5876925" cy="3394472"/>
          </a:xfrm>
        </p:spPr>
        <p:txBody>
          <a:bodyPr>
            <a:normAutofit fontScale="25000" lnSpcReduction="20000"/>
          </a:bodyPr>
          <a:lstStyle/>
          <a:p>
            <a:pPr algn="just">
              <a:lnSpc>
                <a:spcPct val="120000"/>
              </a:lnSpc>
              <a:buFont typeface="Courier New" pitchFamily="49" charset="0"/>
              <a:buChar char="o"/>
            </a:pPr>
            <a:r>
              <a:rPr lang="en-US" sz="8000" b="1" dirty="0">
                <a:solidFill>
                  <a:srgbClr val="FF0000"/>
                </a:solidFill>
                <a:cs typeface="Times New Roman" panose="02020603050405020304" pitchFamily="18" charset="0"/>
              </a:rPr>
              <a:t>Negotiable Instrument Act-1881 is an important part of Mercantile Law.</a:t>
            </a:r>
          </a:p>
          <a:p>
            <a:pPr algn="just">
              <a:lnSpc>
                <a:spcPct val="120000"/>
              </a:lnSpc>
              <a:buFont typeface="Courier New" pitchFamily="49" charset="0"/>
              <a:buChar char="o"/>
            </a:pPr>
            <a:r>
              <a:rPr lang="en-US" sz="8000" b="1" dirty="0">
                <a:solidFill>
                  <a:srgbClr val="00B0F0"/>
                </a:solidFill>
                <a:cs typeface="Times New Roman" panose="02020603050405020304" pitchFamily="18" charset="0"/>
              </a:rPr>
              <a:t>At the starting this law consist of 17 Chapter and 139 sections ( 9</a:t>
            </a:r>
            <a:r>
              <a:rPr lang="en-US" sz="8000" b="1" baseline="30000" dirty="0">
                <a:solidFill>
                  <a:srgbClr val="00B0F0"/>
                </a:solidFill>
                <a:cs typeface="Times New Roman" panose="02020603050405020304" pitchFamily="18" charset="0"/>
              </a:rPr>
              <a:t>th</a:t>
            </a:r>
            <a:r>
              <a:rPr lang="en-US" sz="8000" b="1" dirty="0">
                <a:solidFill>
                  <a:srgbClr val="00B0F0"/>
                </a:solidFill>
                <a:cs typeface="Times New Roman" panose="02020603050405020304" pitchFamily="18" charset="0"/>
              </a:rPr>
              <a:t> December 1881)</a:t>
            </a:r>
          </a:p>
          <a:p>
            <a:pPr algn="just">
              <a:lnSpc>
                <a:spcPct val="120000"/>
              </a:lnSpc>
              <a:buFont typeface="Courier New" pitchFamily="49" charset="0"/>
              <a:buChar char="o"/>
            </a:pPr>
            <a:r>
              <a:rPr lang="en-US" sz="8000" b="1" dirty="0">
                <a:solidFill>
                  <a:srgbClr val="FF0000"/>
                </a:solidFill>
                <a:cs typeface="Times New Roman" panose="02020603050405020304" pitchFamily="18" charset="0"/>
              </a:rPr>
              <a:t>The Law has been amended several times(1885,1920,1930,1947,1962,1994,2000,2002, 2006).</a:t>
            </a:r>
          </a:p>
          <a:p>
            <a:pPr algn="just">
              <a:lnSpc>
                <a:spcPct val="120000"/>
              </a:lnSpc>
              <a:buFont typeface="Courier New" pitchFamily="49" charset="0"/>
              <a:buChar char="o"/>
            </a:pPr>
            <a:r>
              <a:rPr lang="en-US" sz="8000" b="1" dirty="0">
                <a:solidFill>
                  <a:schemeClr val="accent6">
                    <a:lumMod val="50000"/>
                  </a:schemeClr>
                </a:solidFill>
                <a:cs typeface="Times New Roman" panose="02020603050405020304" pitchFamily="18" charset="0"/>
              </a:rPr>
              <a:t>Section 2 &amp; 139 annulment and section-140,141 Added.</a:t>
            </a:r>
          </a:p>
          <a:p>
            <a:endParaRPr lang="en-US" dirty="0"/>
          </a:p>
        </p:txBody>
      </p:sp>
      <p:sp>
        <p:nvSpPr>
          <p:cNvPr id="9" name="Title 1"/>
          <p:cNvSpPr txBox="1">
            <a:spLocks/>
          </p:cNvSpPr>
          <p:nvPr/>
        </p:nvSpPr>
        <p:spPr>
          <a:xfrm>
            <a:off x="118601" y="116182"/>
            <a:ext cx="8259098" cy="763526"/>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Algerian" pitchFamily="82" charset="0"/>
                <a:ea typeface="+mj-ea"/>
                <a:cs typeface="+mj-cs"/>
              </a:rPr>
              <a:t>Negotiable Instrument ACT-1881</a:t>
            </a:r>
          </a:p>
        </p:txBody>
      </p:sp>
      <p:pic>
        <p:nvPicPr>
          <p:cNvPr id="1026" name="Picture 2" descr="F:\Library\Jahir class\Jahir's class\N I Act 1881\Negotiable-Instruments.jpg"/>
          <p:cNvPicPr>
            <a:picLocks noGrp="1" noChangeAspect="1" noChangeArrowheads="1"/>
          </p:cNvPicPr>
          <p:nvPr>
            <p:ph sz="half" idx="2"/>
          </p:nvPr>
        </p:nvPicPr>
        <p:blipFill>
          <a:blip r:embed="rId2"/>
          <a:srcRect/>
          <a:stretch>
            <a:fillRect/>
          </a:stretch>
        </p:blipFill>
        <p:spPr bwMode="auto">
          <a:xfrm>
            <a:off x="6057900" y="1857375"/>
            <a:ext cx="2905125" cy="1613959"/>
          </a:xfrm>
          <a:prstGeom prst="rect">
            <a:avLst/>
          </a:prstGeom>
          <a:ln>
            <a:noFill/>
          </a:ln>
          <a:effectLst>
            <a:softEdge rad="112500"/>
          </a:effectLst>
        </p:spPr>
      </p:pic>
    </p:spTree>
    <p:extLst>
      <p:ext uri="{BB962C8B-B14F-4D97-AF65-F5344CB8AC3E}">
        <p14:creationId xmlns:p14="http://schemas.microsoft.com/office/powerpoint/2010/main" xmlns="" val="5827569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3824" y="230482"/>
            <a:ext cx="9020175" cy="763526"/>
          </a:xfrm>
        </p:spPr>
        <p:txBody>
          <a:bodyPr>
            <a:normAutofit/>
          </a:bodyPr>
          <a:lstStyle/>
          <a:p>
            <a:pPr algn="ctr"/>
            <a:r>
              <a:rPr lang="en-US" sz="3000" b="1" dirty="0">
                <a:solidFill>
                  <a:srgbClr val="FFFF00"/>
                </a:solidFill>
                <a:latin typeface="Rockwell" pitchFamily="18" charset="0"/>
              </a:rPr>
              <a:t>Characteristics of a Promissory Note</a:t>
            </a:r>
          </a:p>
        </p:txBody>
      </p:sp>
      <p:sp>
        <p:nvSpPr>
          <p:cNvPr id="9" name="Rectangle 8"/>
          <p:cNvSpPr/>
          <p:nvPr/>
        </p:nvSpPr>
        <p:spPr>
          <a:xfrm>
            <a:off x="133350" y="1377939"/>
            <a:ext cx="8848725" cy="3416320"/>
          </a:xfrm>
          <a:prstGeom prst="rect">
            <a:avLst/>
          </a:prstGeom>
        </p:spPr>
        <p:txBody>
          <a:bodyPr wrap="square">
            <a:spAutoFit/>
          </a:bodyPr>
          <a:lstStyle/>
          <a:p>
            <a:pPr>
              <a:buFont typeface="Courier New" pitchFamily="49" charset="0"/>
              <a:buChar char="o"/>
            </a:pPr>
            <a:r>
              <a:rPr lang="en-US" sz="2400" b="1" dirty="0">
                <a:solidFill>
                  <a:srgbClr val="FF0000"/>
                </a:solidFill>
              </a:rPr>
              <a:t>It is a written document.</a:t>
            </a:r>
            <a:endParaRPr lang="en-US" sz="2400" b="1" dirty="0">
              <a:solidFill>
                <a:srgbClr val="0070C0"/>
              </a:solidFill>
            </a:endParaRPr>
          </a:p>
          <a:p>
            <a:pPr>
              <a:buFont typeface="Courier New" pitchFamily="49" charset="0"/>
              <a:buChar char="o"/>
            </a:pPr>
            <a:r>
              <a:rPr lang="en-US" sz="2400" b="1" dirty="0">
                <a:solidFill>
                  <a:srgbClr val="0070C0"/>
                </a:solidFill>
              </a:rPr>
              <a:t>There must be a clear and unconditional promise to pay a certain    sum to a specified person or on-demand.</a:t>
            </a:r>
          </a:p>
          <a:p>
            <a:pPr>
              <a:buFont typeface="Courier New" pitchFamily="49" charset="0"/>
              <a:buChar char="o"/>
            </a:pPr>
            <a:r>
              <a:rPr lang="en-US" sz="2400" b="1" dirty="0"/>
              <a:t>It must be drawn and duly signed by the maker.</a:t>
            </a:r>
          </a:p>
          <a:p>
            <a:pPr>
              <a:buFont typeface="Courier New" pitchFamily="49" charset="0"/>
              <a:buChar char="o"/>
            </a:pPr>
            <a:r>
              <a:rPr lang="en-US" sz="2400" b="1" dirty="0">
                <a:solidFill>
                  <a:srgbClr val="00B050"/>
                </a:solidFill>
              </a:rPr>
              <a:t>It must be properly stamped.</a:t>
            </a:r>
          </a:p>
          <a:p>
            <a:pPr>
              <a:buFont typeface="Courier New" pitchFamily="49" charset="0"/>
              <a:buChar char="o"/>
            </a:pPr>
            <a:r>
              <a:rPr lang="en-US" sz="2400" b="1" dirty="0">
                <a:solidFill>
                  <a:srgbClr val="FF0000"/>
                </a:solidFill>
              </a:rPr>
              <a:t>It specifies the name of the maker and payee</a:t>
            </a:r>
          </a:p>
          <a:p>
            <a:pPr>
              <a:buFont typeface="Courier New" pitchFamily="49" charset="0"/>
              <a:buChar char="o"/>
            </a:pPr>
            <a:r>
              <a:rPr lang="en-US" sz="2400" b="1" dirty="0">
                <a:solidFill>
                  <a:srgbClr val="0070C0"/>
                </a:solidFill>
              </a:rPr>
              <a:t>The amount to be paid must be certain, given in both figures and words.</a:t>
            </a:r>
          </a:p>
          <a:p>
            <a:pPr>
              <a:buFont typeface="Courier New" pitchFamily="49" charset="0"/>
              <a:buChar char="o"/>
            </a:pPr>
            <a:r>
              <a:rPr lang="en-US" sz="2400" b="1" dirty="0">
                <a:solidFill>
                  <a:srgbClr val="FF0000"/>
                </a:solidFill>
              </a:rPr>
              <a:t>Payment is to be made in the country’s legal currency.</a:t>
            </a:r>
          </a:p>
        </p:txBody>
      </p:sp>
    </p:spTree>
    <p:extLst>
      <p:ext uri="{BB962C8B-B14F-4D97-AF65-F5344CB8AC3E}">
        <p14:creationId xmlns:p14="http://schemas.microsoft.com/office/powerpoint/2010/main" xmlns="" val="21768027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Jahir\N I Act 1881\parties in promissory note.png"/>
          <p:cNvPicPr>
            <a:picLocks noGrp="1" noChangeAspect="1" noChangeArrowheads="1"/>
          </p:cNvPicPr>
          <p:nvPr>
            <p:ph sz="half" idx="2"/>
          </p:nvPr>
        </p:nvPicPr>
        <p:blipFill>
          <a:blip r:embed="rId2"/>
          <a:srcRect/>
          <a:stretch>
            <a:fillRect/>
          </a:stretch>
        </p:blipFill>
        <p:spPr bwMode="auto">
          <a:xfrm>
            <a:off x="5238749" y="1468437"/>
            <a:ext cx="3581401" cy="3227388"/>
          </a:xfrm>
          <a:prstGeom prst="rect">
            <a:avLst/>
          </a:prstGeom>
          <a:noFill/>
        </p:spPr>
      </p:pic>
      <p:sp>
        <p:nvSpPr>
          <p:cNvPr id="6" name="Content Placeholder 5"/>
          <p:cNvSpPr>
            <a:spLocks noGrp="1"/>
          </p:cNvSpPr>
          <p:nvPr>
            <p:ph sz="half" idx="1"/>
          </p:nvPr>
        </p:nvSpPr>
        <p:spPr>
          <a:xfrm>
            <a:off x="457199" y="1400176"/>
            <a:ext cx="4762501" cy="3394472"/>
          </a:xfrm>
        </p:spPr>
        <p:txBody>
          <a:bodyPr>
            <a:normAutofit fontScale="70000" lnSpcReduction="20000"/>
          </a:bodyPr>
          <a:lstStyle/>
          <a:p>
            <a:pPr algn="just"/>
            <a:r>
              <a:rPr lang="en-US" b="1" dirty="0">
                <a:solidFill>
                  <a:srgbClr val="FF0000"/>
                </a:solidFill>
              </a:rPr>
              <a:t>Drawer</a:t>
            </a:r>
            <a:r>
              <a:rPr lang="en-US" dirty="0">
                <a:solidFill>
                  <a:srgbClr val="FF0000"/>
                </a:solidFill>
              </a:rPr>
              <a:t>: </a:t>
            </a:r>
            <a:r>
              <a:rPr lang="en-US" dirty="0">
                <a:solidFill>
                  <a:srgbClr val="0070C0"/>
                </a:solidFill>
              </a:rPr>
              <a:t>The one who makes the promise to another, to pay the debt is the drawer of the instrument. </a:t>
            </a:r>
            <a:r>
              <a:rPr lang="en-US" dirty="0" err="1">
                <a:solidFill>
                  <a:srgbClr val="0070C0"/>
                </a:solidFill>
              </a:rPr>
              <a:t>He/She</a:t>
            </a:r>
            <a:r>
              <a:rPr lang="en-US" dirty="0">
                <a:solidFill>
                  <a:srgbClr val="0070C0"/>
                </a:solidFill>
              </a:rPr>
              <a:t> is the debtor or borrower.</a:t>
            </a:r>
          </a:p>
          <a:p>
            <a:pPr algn="just"/>
            <a:r>
              <a:rPr lang="en-US" b="1" dirty="0" err="1">
                <a:solidFill>
                  <a:srgbClr val="FF0000"/>
                </a:solidFill>
              </a:rPr>
              <a:t>Drawee</a:t>
            </a:r>
            <a:r>
              <a:rPr lang="en-US" dirty="0">
                <a:solidFill>
                  <a:srgbClr val="FF0000"/>
                </a:solidFill>
              </a:rPr>
              <a:t>: </a:t>
            </a:r>
            <a:r>
              <a:rPr lang="en-US" dirty="0"/>
              <a:t>The one, in whose </a:t>
            </a:r>
            <a:r>
              <a:rPr lang="en-US" dirty="0" err="1"/>
              <a:t>favour</a:t>
            </a:r>
            <a:r>
              <a:rPr lang="en-US" dirty="0"/>
              <a:t> the note is drawn is the </a:t>
            </a:r>
            <a:r>
              <a:rPr lang="en-US" dirty="0" err="1"/>
              <a:t>drawee</a:t>
            </a:r>
            <a:r>
              <a:rPr lang="en-US" dirty="0"/>
              <a:t>. </a:t>
            </a:r>
            <a:r>
              <a:rPr lang="en-US" dirty="0" err="1"/>
              <a:t>He/She</a:t>
            </a:r>
            <a:r>
              <a:rPr lang="en-US" dirty="0"/>
              <a:t> is the creditor who provides goods on credit or lender, who lends money.</a:t>
            </a:r>
          </a:p>
          <a:p>
            <a:pPr algn="just"/>
            <a:r>
              <a:rPr lang="en-US" b="1" dirty="0">
                <a:solidFill>
                  <a:srgbClr val="FF0000"/>
                </a:solidFill>
              </a:rPr>
              <a:t>Payee</a:t>
            </a:r>
            <a:r>
              <a:rPr lang="en-US" dirty="0">
                <a:solidFill>
                  <a:srgbClr val="FF0000"/>
                </a:solidFill>
              </a:rPr>
              <a:t>: </a:t>
            </a:r>
            <a:r>
              <a:rPr lang="en-US" dirty="0">
                <a:solidFill>
                  <a:srgbClr val="7030A0"/>
                </a:solidFill>
              </a:rPr>
              <a:t>The one, to whom payment is to be made is the payee of the negotiable instrument.</a:t>
            </a:r>
          </a:p>
          <a:p>
            <a:endParaRPr lang="en-US" dirty="0"/>
          </a:p>
        </p:txBody>
      </p:sp>
      <p:sp>
        <p:nvSpPr>
          <p:cNvPr id="7" name="Title 6"/>
          <p:cNvSpPr>
            <a:spLocks noGrp="1"/>
          </p:cNvSpPr>
          <p:nvPr>
            <p:ph type="title"/>
          </p:nvPr>
        </p:nvSpPr>
        <p:spPr>
          <a:xfrm>
            <a:off x="457200" y="0"/>
            <a:ext cx="8229600" cy="857250"/>
          </a:xfrm>
        </p:spPr>
        <p:txBody>
          <a:bodyPr>
            <a:normAutofit fontScale="90000"/>
          </a:bodyPr>
          <a:lstStyle/>
          <a:p>
            <a:r>
              <a:rPr lang="en-US" b="1" dirty="0">
                <a:solidFill>
                  <a:srgbClr val="FFFF00"/>
                </a:solidFill>
                <a:latin typeface="a Anti Corona"/>
              </a:rPr>
              <a:t/>
            </a:r>
            <a:br>
              <a:rPr lang="en-US" b="1" dirty="0">
                <a:solidFill>
                  <a:srgbClr val="FFFF00"/>
                </a:solidFill>
                <a:latin typeface="a Anti Corona"/>
              </a:rPr>
            </a:br>
            <a:r>
              <a:rPr lang="en-US" sz="4900" b="1" dirty="0">
                <a:solidFill>
                  <a:srgbClr val="FFFF00"/>
                </a:solidFill>
                <a:latin typeface="Rockwell" pitchFamily="18" charset="0"/>
              </a:rPr>
              <a:t>Parties to Promissory Note</a:t>
            </a:r>
            <a:br>
              <a:rPr lang="en-US" sz="4900" b="1" dirty="0">
                <a:solidFill>
                  <a:srgbClr val="FFFF00"/>
                </a:solidFill>
                <a:latin typeface="Rockwell" pitchFamily="18" charset="0"/>
              </a:rPr>
            </a:br>
            <a:endParaRPr lang="en-US" sz="4900" dirty="0">
              <a:solidFill>
                <a:srgbClr val="FFFF00"/>
              </a:solidFill>
              <a:latin typeface="Rockwell" pitchFamily="18" charset="0"/>
            </a:endParaRPr>
          </a:p>
        </p:txBody>
      </p:sp>
    </p:spTree>
    <p:extLst>
      <p:ext uri="{BB962C8B-B14F-4D97-AF65-F5344CB8AC3E}">
        <p14:creationId xmlns:p14="http://schemas.microsoft.com/office/powerpoint/2010/main" xmlns="" val="23805787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n-US" b="1" dirty="0">
                <a:solidFill>
                  <a:srgbClr val="FFFF00"/>
                </a:solidFill>
                <a:latin typeface="a Anti Corona"/>
              </a:rPr>
              <a:t/>
            </a:r>
            <a:br>
              <a:rPr lang="en-US" b="1" dirty="0">
                <a:solidFill>
                  <a:srgbClr val="FFFF00"/>
                </a:solidFill>
                <a:latin typeface="a Anti Corona"/>
              </a:rPr>
            </a:br>
            <a:r>
              <a:rPr lang="en-US" sz="4900" b="1" dirty="0">
                <a:solidFill>
                  <a:srgbClr val="FFFF00"/>
                </a:solidFill>
                <a:latin typeface="Rockwell" pitchFamily="18" charset="0"/>
              </a:rPr>
              <a:t>Bill Of Exchange</a:t>
            </a:r>
            <a:r>
              <a:rPr lang="en-US" sz="4900" b="1" dirty="0">
                <a:latin typeface="Rockwell" pitchFamily="18" charset="0"/>
              </a:rPr>
              <a:t/>
            </a:r>
            <a:br>
              <a:rPr lang="en-US" sz="4900" b="1" dirty="0">
                <a:latin typeface="Rockwell" pitchFamily="18" charset="0"/>
              </a:rPr>
            </a:br>
            <a:endParaRPr lang="en-US" sz="4900" b="1" dirty="0">
              <a:latin typeface="Rockwell" pitchFamily="18" charset="0"/>
            </a:endParaRPr>
          </a:p>
        </p:txBody>
      </p:sp>
      <p:sp>
        <p:nvSpPr>
          <p:cNvPr id="8" name="Content Placeholder 7"/>
          <p:cNvSpPr>
            <a:spLocks noGrp="1"/>
          </p:cNvSpPr>
          <p:nvPr>
            <p:ph sz="half" idx="1"/>
          </p:nvPr>
        </p:nvSpPr>
        <p:spPr>
          <a:xfrm>
            <a:off x="428624" y="1434703"/>
            <a:ext cx="4295775" cy="3394472"/>
          </a:xfrm>
        </p:spPr>
        <p:txBody>
          <a:bodyPr>
            <a:normAutofit/>
          </a:bodyPr>
          <a:lstStyle/>
          <a:p>
            <a:pPr algn="just">
              <a:buNone/>
            </a:pPr>
            <a:endParaRPr lang="en-US" sz="1200" b="1" dirty="0"/>
          </a:p>
          <a:p>
            <a:pPr algn="just"/>
            <a:r>
              <a:rPr lang="en-US" sz="2400" b="1" dirty="0"/>
              <a:t>A bill of exchange is a written order used primarily in international trade that binds one party to pay a fixed sum of money to another party on demand or at a predetermined date. </a:t>
            </a:r>
          </a:p>
        </p:txBody>
      </p:sp>
      <p:pic>
        <p:nvPicPr>
          <p:cNvPr id="2050" name="Picture 2" descr="C:\Users\USER\Desktop\Jahir\N I Act 1881\Bill-of-Exchang-2.jpg"/>
          <p:cNvPicPr>
            <a:picLocks noGrp="1" noChangeAspect="1" noChangeArrowheads="1"/>
          </p:cNvPicPr>
          <p:nvPr>
            <p:ph sz="half" idx="2"/>
          </p:nvPr>
        </p:nvPicPr>
        <p:blipFill>
          <a:blip r:embed="rId2"/>
          <a:srcRect/>
          <a:stretch>
            <a:fillRect/>
          </a:stretch>
        </p:blipFill>
        <p:spPr bwMode="auto">
          <a:xfrm>
            <a:off x="4838700" y="1646237"/>
            <a:ext cx="4038600" cy="2692400"/>
          </a:xfrm>
          <a:prstGeom prst="rect">
            <a:avLst/>
          </a:prstGeom>
          <a:noFill/>
        </p:spPr>
      </p:pic>
    </p:spTree>
    <p:extLst>
      <p:ext uri="{BB962C8B-B14F-4D97-AF65-F5344CB8AC3E}">
        <p14:creationId xmlns:p14="http://schemas.microsoft.com/office/powerpoint/2010/main" xmlns="" val="33491135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n-US" b="1" dirty="0">
                <a:solidFill>
                  <a:srgbClr val="FFFF00"/>
                </a:solidFill>
                <a:latin typeface="a Anti Corona"/>
              </a:rPr>
              <a:t/>
            </a:r>
            <a:br>
              <a:rPr lang="en-US" b="1" dirty="0">
                <a:solidFill>
                  <a:srgbClr val="FFFF00"/>
                </a:solidFill>
                <a:latin typeface="a Anti Corona"/>
              </a:rPr>
            </a:br>
            <a:r>
              <a:rPr lang="en-US" sz="4900" b="1" dirty="0">
                <a:solidFill>
                  <a:srgbClr val="FFFF00"/>
                </a:solidFill>
                <a:latin typeface="Rockwell" pitchFamily="18" charset="0"/>
              </a:rPr>
              <a:t>Bill Of Exchange</a:t>
            </a:r>
            <a:r>
              <a:rPr lang="en-US" sz="4900" b="1" dirty="0">
                <a:latin typeface="Rockwell" pitchFamily="18" charset="0"/>
              </a:rPr>
              <a:t/>
            </a:r>
            <a:br>
              <a:rPr lang="en-US" sz="4900" b="1" dirty="0">
                <a:latin typeface="Rockwell" pitchFamily="18" charset="0"/>
              </a:rPr>
            </a:br>
            <a:endParaRPr lang="en-US" sz="4900" b="1" dirty="0">
              <a:latin typeface="Rockwell" pitchFamily="18" charset="0"/>
            </a:endParaRPr>
          </a:p>
        </p:txBody>
      </p:sp>
      <p:sp>
        <p:nvSpPr>
          <p:cNvPr id="7" name="Flowchart: Terminator 6"/>
          <p:cNvSpPr/>
          <p:nvPr/>
        </p:nvSpPr>
        <p:spPr>
          <a:xfrm>
            <a:off x="3362325" y="1323975"/>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Section-5</a:t>
            </a:r>
            <a:endParaRPr lang="en-US" sz="2400" dirty="0">
              <a:latin typeface="Aharoni" pitchFamily="2" charset="-79"/>
              <a:cs typeface="Aharoni" pitchFamily="2" charset="-79"/>
            </a:endParaRPr>
          </a:p>
        </p:txBody>
      </p:sp>
      <p:sp>
        <p:nvSpPr>
          <p:cNvPr id="8" name="Content Placeholder 7"/>
          <p:cNvSpPr>
            <a:spLocks noGrp="1"/>
          </p:cNvSpPr>
          <p:nvPr>
            <p:ph sz="half" idx="1"/>
          </p:nvPr>
        </p:nvSpPr>
        <p:spPr>
          <a:xfrm>
            <a:off x="428624" y="1625203"/>
            <a:ext cx="4295775" cy="3394472"/>
          </a:xfrm>
        </p:spPr>
        <p:txBody>
          <a:bodyPr>
            <a:normAutofit fontScale="85000" lnSpcReduction="20000"/>
          </a:bodyPr>
          <a:lstStyle/>
          <a:p>
            <a:pPr lvl="0" algn="just"/>
            <a:r>
              <a:rPr lang="en-US" b="1" dirty="0"/>
              <a:t>A “ Bill of Exchange” is an instrument in writing containing an unconditional order, signed by the maker directing a certain person to pay [ on demand or at a fixed or determinable future time] a certain sum of money only to , or to the order of , a certain person or to the bearer of the instrument.</a:t>
            </a:r>
          </a:p>
          <a:p>
            <a:endParaRPr lang="en-US" b="1" dirty="0"/>
          </a:p>
        </p:txBody>
      </p:sp>
      <p:pic>
        <p:nvPicPr>
          <p:cNvPr id="2050" name="Picture 2" descr="C:\Users\USER\Desktop\Jahir\N I Act 1881\Bill-of-Exchang-2.jpg"/>
          <p:cNvPicPr>
            <a:picLocks noGrp="1" noChangeAspect="1" noChangeArrowheads="1"/>
          </p:cNvPicPr>
          <p:nvPr>
            <p:ph sz="half" idx="2"/>
          </p:nvPr>
        </p:nvPicPr>
        <p:blipFill>
          <a:blip r:embed="rId2"/>
          <a:srcRect/>
          <a:stretch>
            <a:fillRect/>
          </a:stretch>
        </p:blipFill>
        <p:spPr bwMode="auto">
          <a:xfrm>
            <a:off x="4838700" y="1741487"/>
            <a:ext cx="4038600" cy="2692400"/>
          </a:xfrm>
          <a:prstGeom prst="rect">
            <a:avLst/>
          </a:prstGeom>
          <a:noFill/>
        </p:spPr>
      </p:pic>
    </p:spTree>
    <p:extLst>
      <p:ext uri="{BB962C8B-B14F-4D97-AF65-F5344CB8AC3E}">
        <p14:creationId xmlns:p14="http://schemas.microsoft.com/office/powerpoint/2010/main" xmlns="" val="33491135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126" y="201907"/>
            <a:ext cx="8882524" cy="763526"/>
          </a:xfrm>
        </p:spPr>
        <p:txBody>
          <a:bodyPr>
            <a:normAutofit/>
          </a:bodyPr>
          <a:lstStyle/>
          <a:p>
            <a:pPr algn="ctr"/>
            <a:r>
              <a:rPr lang="en-US" b="1" dirty="0">
                <a:solidFill>
                  <a:srgbClr val="FFFF00"/>
                </a:solidFill>
                <a:latin typeface="Rockwell" pitchFamily="18" charset="0"/>
                <a:cs typeface="Times New Roman" panose="02020603050405020304" pitchFamily="18" charset="0"/>
              </a:rPr>
              <a:t>Characteristics of a Bill of Exchange</a:t>
            </a:r>
            <a:endParaRPr lang="en-US" dirty="0">
              <a:latin typeface="Rockwell" pitchFamily="18" charset="0"/>
            </a:endParaRPr>
          </a:p>
        </p:txBody>
      </p:sp>
      <p:sp>
        <p:nvSpPr>
          <p:cNvPr id="5" name="Content Placeholder 4"/>
          <p:cNvSpPr>
            <a:spLocks noGrp="1"/>
          </p:cNvSpPr>
          <p:nvPr>
            <p:ph idx="1"/>
          </p:nvPr>
        </p:nvSpPr>
        <p:spPr>
          <a:xfrm>
            <a:off x="463714" y="1425677"/>
            <a:ext cx="8375486" cy="3428999"/>
          </a:xfrm>
        </p:spPr>
        <p:txBody>
          <a:bodyPr>
            <a:normAutofit fontScale="70000" lnSpcReduction="20000"/>
          </a:bodyPr>
          <a:lstStyle/>
          <a:p>
            <a:pPr algn="just">
              <a:buFont typeface="Courier New" pitchFamily="49" charset="0"/>
              <a:buChar char="o"/>
            </a:pPr>
            <a:r>
              <a:rPr lang="en-US" dirty="0">
                <a:solidFill>
                  <a:srgbClr val="FF0000"/>
                </a:solidFill>
              </a:rPr>
              <a:t>It is important to have a bill of exchange in writing</a:t>
            </a:r>
          </a:p>
          <a:p>
            <a:pPr algn="just">
              <a:buFont typeface="Courier New" pitchFamily="49" charset="0"/>
              <a:buChar char="o"/>
            </a:pPr>
            <a:r>
              <a:rPr lang="en-US" dirty="0">
                <a:solidFill>
                  <a:schemeClr val="accent3">
                    <a:lumMod val="50000"/>
                  </a:schemeClr>
                </a:solidFill>
              </a:rPr>
              <a:t>It must contain a confirm order to make a payment and not just the request</a:t>
            </a:r>
          </a:p>
          <a:p>
            <a:pPr algn="just">
              <a:buFont typeface="Courier New" pitchFamily="49" charset="0"/>
              <a:buChar char="o"/>
            </a:pPr>
            <a:r>
              <a:rPr lang="en-US" dirty="0"/>
              <a:t>The order should not have any condition</a:t>
            </a:r>
            <a:endParaRPr lang="en-US" dirty="0">
              <a:solidFill>
                <a:srgbClr val="0070C0"/>
              </a:solidFill>
            </a:endParaRPr>
          </a:p>
          <a:p>
            <a:pPr algn="just">
              <a:buFont typeface="Courier New" pitchFamily="49" charset="0"/>
              <a:buChar char="o"/>
            </a:pPr>
            <a:r>
              <a:rPr lang="en-US" dirty="0">
                <a:solidFill>
                  <a:srgbClr val="0070C0"/>
                </a:solidFill>
              </a:rPr>
              <a:t>The bill of exchange amount should be definite</a:t>
            </a:r>
          </a:p>
          <a:p>
            <a:pPr algn="just">
              <a:buFont typeface="Courier New" pitchFamily="49" charset="0"/>
              <a:buChar char="o"/>
            </a:pPr>
            <a:r>
              <a:rPr lang="en-US" dirty="0">
                <a:solidFill>
                  <a:srgbClr val="FF0000"/>
                </a:solidFill>
              </a:rPr>
              <a:t>Fixed date for the amount to be paid</a:t>
            </a:r>
            <a:endParaRPr lang="en-US" dirty="0">
              <a:solidFill>
                <a:schemeClr val="accent3">
                  <a:lumMod val="50000"/>
                </a:schemeClr>
              </a:solidFill>
            </a:endParaRPr>
          </a:p>
          <a:p>
            <a:pPr algn="just">
              <a:buFont typeface="Courier New" pitchFamily="49" charset="0"/>
              <a:buChar char="o"/>
            </a:pPr>
            <a:r>
              <a:rPr lang="en-US" dirty="0">
                <a:solidFill>
                  <a:schemeClr val="accent3">
                    <a:lumMod val="50000"/>
                  </a:schemeClr>
                </a:solidFill>
              </a:rPr>
              <a:t>The bill must be signed by both the </a:t>
            </a:r>
            <a:r>
              <a:rPr lang="en-US" dirty="0" err="1">
                <a:solidFill>
                  <a:schemeClr val="accent3">
                    <a:lumMod val="50000"/>
                  </a:schemeClr>
                </a:solidFill>
              </a:rPr>
              <a:t>drawee</a:t>
            </a:r>
            <a:r>
              <a:rPr lang="en-US" dirty="0">
                <a:solidFill>
                  <a:schemeClr val="accent3">
                    <a:lumMod val="50000"/>
                  </a:schemeClr>
                </a:solidFill>
              </a:rPr>
              <a:t> and the drawer</a:t>
            </a:r>
          </a:p>
          <a:p>
            <a:pPr algn="just">
              <a:buFont typeface="Courier New" pitchFamily="49" charset="0"/>
              <a:buChar char="o"/>
            </a:pPr>
            <a:r>
              <a:rPr lang="en-US" dirty="0"/>
              <a:t>The amount stated on the bill should be paid on-demand or on the expiry of a fixed time</a:t>
            </a:r>
          </a:p>
          <a:p>
            <a:pPr algn="just">
              <a:buFont typeface="Courier New" pitchFamily="49" charset="0"/>
              <a:buChar char="o"/>
            </a:pPr>
            <a:r>
              <a:rPr lang="en-US" dirty="0">
                <a:solidFill>
                  <a:srgbClr val="FF0000"/>
                </a:solidFill>
              </a:rPr>
              <a:t>The amount is paid to the beneficiary of the bill, specific person, or against a definite order</a:t>
            </a:r>
          </a:p>
          <a:p>
            <a:endParaRPr lang="en-US" dirty="0"/>
          </a:p>
        </p:txBody>
      </p:sp>
    </p:spTree>
    <p:extLst>
      <p:ext uri="{BB962C8B-B14F-4D97-AF65-F5344CB8AC3E}">
        <p14:creationId xmlns:p14="http://schemas.microsoft.com/office/powerpoint/2010/main" xmlns="" val="40894790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01" y="230482"/>
            <a:ext cx="8259098" cy="763526"/>
          </a:xfrm>
        </p:spPr>
        <p:txBody>
          <a:bodyPr>
            <a:normAutofit fontScale="90000"/>
          </a:bodyPr>
          <a:lstStyle/>
          <a:p>
            <a:pPr algn="ctr"/>
            <a:r>
              <a:rPr lang="en-US" b="1" dirty="0">
                <a:solidFill>
                  <a:srgbClr val="FFFF00"/>
                </a:solidFill>
                <a:latin typeface="Rockwell" pitchFamily="18" charset="0"/>
              </a:rPr>
              <a:t>Parties involved in Bills of Exchange</a:t>
            </a:r>
          </a:p>
        </p:txBody>
      </p:sp>
      <p:sp>
        <p:nvSpPr>
          <p:cNvPr id="3" name="Content Placeholder 2"/>
          <p:cNvSpPr>
            <a:spLocks noGrp="1"/>
          </p:cNvSpPr>
          <p:nvPr>
            <p:ph idx="1"/>
          </p:nvPr>
        </p:nvSpPr>
        <p:spPr>
          <a:xfrm>
            <a:off x="247649" y="1349477"/>
            <a:ext cx="8715375" cy="3428999"/>
          </a:xfrm>
        </p:spPr>
        <p:txBody>
          <a:bodyPr>
            <a:normAutofit fontScale="40000" lnSpcReduction="20000"/>
          </a:bodyPr>
          <a:lstStyle/>
          <a:p>
            <a:pPr algn="just"/>
            <a:r>
              <a:rPr lang="en-US" sz="4600" dirty="0"/>
              <a:t>A bill of exchange may involve the following parties</a:t>
            </a:r>
          </a:p>
          <a:p>
            <a:pPr algn="just"/>
            <a:r>
              <a:rPr lang="en-US" sz="4600" b="1" u="sng" dirty="0">
                <a:solidFill>
                  <a:srgbClr val="FF0000"/>
                </a:solidFill>
              </a:rPr>
              <a:t>Drawer</a:t>
            </a:r>
            <a:r>
              <a:rPr lang="en-US" sz="4600" dirty="0">
                <a:solidFill>
                  <a:srgbClr val="FF0000"/>
                </a:solidFill>
              </a:rPr>
              <a:t> </a:t>
            </a:r>
            <a:r>
              <a:rPr lang="en-US" sz="4600" dirty="0"/>
              <a:t>This is the person who writes and signs the bill.</a:t>
            </a:r>
          </a:p>
          <a:p>
            <a:pPr algn="just"/>
            <a:r>
              <a:rPr lang="en-US" sz="4600" b="1" u="sng" dirty="0" err="1">
                <a:solidFill>
                  <a:srgbClr val="7030A0"/>
                </a:solidFill>
              </a:rPr>
              <a:t>Drawee</a:t>
            </a:r>
            <a:r>
              <a:rPr lang="en-US" sz="4600" dirty="0"/>
              <a:t> This is the person on whom the bill is drawn.</a:t>
            </a:r>
          </a:p>
          <a:p>
            <a:pPr algn="just"/>
            <a:r>
              <a:rPr lang="en-US" sz="4600" b="1" u="sng" dirty="0">
                <a:solidFill>
                  <a:srgbClr val="007033"/>
                </a:solidFill>
              </a:rPr>
              <a:t>Acceptor</a:t>
            </a:r>
            <a:r>
              <a:rPr lang="en-US" sz="4600" dirty="0"/>
              <a:t> This is the person who accepts the bill. In practice, the </a:t>
            </a:r>
            <a:r>
              <a:rPr lang="en-US" sz="4600" dirty="0" err="1"/>
              <a:t>drawee</a:t>
            </a:r>
            <a:r>
              <a:rPr lang="en-US" sz="4600" dirty="0"/>
              <a:t> is the acceptor but a third person may accept a bill on behalf of the </a:t>
            </a:r>
            <a:r>
              <a:rPr lang="en-US" sz="4600" dirty="0" err="1"/>
              <a:t>drawee</a:t>
            </a:r>
            <a:r>
              <a:rPr lang="en-US" sz="4600" dirty="0"/>
              <a:t>.</a:t>
            </a:r>
          </a:p>
          <a:p>
            <a:pPr algn="just"/>
            <a:r>
              <a:rPr lang="en-US" sz="4600" b="1" u="sng" dirty="0">
                <a:solidFill>
                  <a:srgbClr val="0000CC"/>
                </a:solidFill>
              </a:rPr>
              <a:t>Payee</a:t>
            </a:r>
            <a:r>
              <a:rPr lang="en-US" sz="4600" dirty="0"/>
              <a:t> This is the person to whom the money stated in the bill is payable. He may be the drawer or any other person to whom the bill has been endorsed.</a:t>
            </a:r>
          </a:p>
          <a:p>
            <a:pPr algn="just"/>
            <a:r>
              <a:rPr lang="en-US" sz="4600" b="1" u="sng" dirty="0">
                <a:solidFill>
                  <a:srgbClr val="FF0000"/>
                </a:solidFill>
              </a:rPr>
              <a:t>Holder</a:t>
            </a:r>
            <a:r>
              <a:rPr lang="en-US" sz="4600" dirty="0"/>
              <a:t> This is the person who is in the possession of the bill, after being drawn. </a:t>
            </a:r>
            <a:r>
              <a:rPr lang="en-US" sz="4600" dirty="0" err="1"/>
              <a:t>He/She</a:t>
            </a:r>
            <a:r>
              <a:rPr lang="en-US" sz="4600" dirty="0"/>
              <a:t> may be the original payee, endorsee and bearer in case of a bearer bill.</a:t>
            </a:r>
          </a:p>
          <a:p>
            <a:pPr algn="just"/>
            <a:r>
              <a:rPr lang="en-US" sz="4600" b="1" u="sng" dirty="0">
                <a:solidFill>
                  <a:srgbClr val="7030A0"/>
                </a:solidFill>
              </a:rPr>
              <a:t>Endorser</a:t>
            </a:r>
            <a:r>
              <a:rPr lang="en-US" sz="4600" dirty="0"/>
              <a:t> The person, either the drawer or holder, who endorses the bill to any one by signing on the back of it is called an endorser.</a:t>
            </a:r>
          </a:p>
          <a:p>
            <a:pPr algn="just"/>
            <a:r>
              <a:rPr lang="en-US" sz="4600" b="1" u="sng" dirty="0">
                <a:solidFill>
                  <a:srgbClr val="007033"/>
                </a:solidFill>
              </a:rPr>
              <a:t>Endorsee</a:t>
            </a:r>
            <a:r>
              <a:rPr lang="en-US" sz="4600" dirty="0"/>
              <a:t> </a:t>
            </a:r>
            <a:r>
              <a:rPr lang="en-US" sz="4600" dirty="0" err="1"/>
              <a:t>He/She</a:t>
            </a:r>
            <a:r>
              <a:rPr lang="en-US" sz="4600" dirty="0"/>
              <a:t> is the person in whose favor the bill is endorsed.</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926" y="230482"/>
            <a:ext cx="8259098" cy="763526"/>
          </a:xfrm>
        </p:spPr>
        <p:txBody>
          <a:bodyPr>
            <a:normAutofit fontScale="90000"/>
          </a:bodyPr>
          <a:lstStyle/>
          <a:p>
            <a:pPr algn="ctr"/>
            <a:r>
              <a:rPr lang="en-US" b="1" dirty="0">
                <a:solidFill>
                  <a:srgbClr val="FFFF00"/>
                </a:solidFill>
                <a:latin typeface="Rockwell" pitchFamily="18" charset="0"/>
              </a:rPr>
              <a:t>Parties involved in Bills of Exchange</a:t>
            </a:r>
          </a:p>
        </p:txBody>
      </p:sp>
      <p:sp>
        <p:nvSpPr>
          <p:cNvPr id="3" name="Content Placeholder 2"/>
          <p:cNvSpPr>
            <a:spLocks noGrp="1"/>
          </p:cNvSpPr>
          <p:nvPr>
            <p:ph idx="1"/>
          </p:nvPr>
        </p:nvSpPr>
        <p:spPr/>
        <p:txBody>
          <a:bodyPr>
            <a:normAutofit fontScale="62500" lnSpcReduction="20000"/>
          </a:bodyPr>
          <a:lstStyle/>
          <a:p>
            <a:pPr algn="just"/>
            <a:r>
              <a:rPr lang="en-US" b="1" u="sng" dirty="0" err="1">
                <a:solidFill>
                  <a:srgbClr val="FF0000"/>
                </a:solidFill>
              </a:rPr>
              <a:t>Drawee</a:t>
            </a:r>
            <a:r>
              <a:rPr lang="en-US" b="1" u="sng" dirty="0">
                <a:solidFill>
                  <a:srgbClr val="FF0000"/>
                </a:solidFill>
              </a:rPr>
              <a:t> in case of need</a:t>
            </a:r>
            <a:r>
              <a:rPr lang="en-US" dirty="0">
                <a:solidFill>
                  <a:srgbClr val="FF0000"/>
                </a:solidFill>
              </a:rPr>
              <a:t> </a:t>
            </a:r>
            <a:r>
              <a:rPr lang="en-US" dirty="0"/>
              <a:t>This is a person who is introduced at the option of the drawer. Any endorser may insert the name of such person, and the effect of it is that a resort may be had to him in case the bill is dishonored for non-acceptance or non-payment or in any other need.</a:t>
            </a:r>
          </a:p>
          <a:p>
            <a:pPr algn="just"/>
            <a:r>
              <a:rPr lang="en-US" b="1" u="sng" dirty="0">
                <a:solidFill>
                  <a:srgbClr val="7030A0"/>
                </a:solidFill>
              </a:rPr>
              <a:t>Acceptor for </a:t>
            </a:r>
            <a:r>
              <a:rPr lang="en-US" b="1" u="sng" dirty="0" err="1">
                <a:solidFill>
                  <a:srgbClr val="7030A0"/>
                </a:solidFill>
              </a:rPr>
              <a:t>honour</a:t>
            </a:r>
            <a:r>
              <a:rPr lang="en-US" dirty="0"/>
              <a:t> The person who may voluntarily become a party to a bill as acceptor in the event of the refusal by original </a:t>
            </a:r>
            <a:r>
              <a:rPr lang="en-US" dirty="0" err="1"/>
              <a:t>drawee</a:t>
            </a:r>
            <a:r>
              <a:rPr lang="en-US" dirty="0"/>
              <a:t> to accept the bill if demanded by the notary. The acceptor for honor offers to accept the bill </a:t>
            </a:r>
            <a:r>
              <a:rPr lang="en-US" i="1" u="sng" dirty="0"/>
              <a:t>supra protest</a:t>
            </a:r>
            <a:r>
              <a:rPr lang="en-US" i="1" dirty="0"/>
              <a:t>*</a:t>
            </a:r>
            <a:r>
              <a:rPr lang="en-US" dirty="0"/>
              <a:t>  with a view to safeguard the honor or prestige of the original drawer or any other endorser, as the case may be. This happens when the bill gets dishonored and a formal certificate of dishonor, known as protest, is issued by the Notary Public to the holder of a bill in question. Hence the term supra protest.</a:t>
            </a:r>
          </a:p>
          <a:p>
            <a:pPr algn="just"/>
            <a:r>
              <a:rPr lang="en-US" dirty="0"/>
              <a:t>* This happens when the bill gets dishonored and a formal certificate of dishonor, known as protest, is issued by the Notary Public to the holder of a bill in question. Hence the term supra protest.</a:t>
            </a:r>
          </a:p>
          <a:p>
            <a:pPr algn="just"/>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1" y="182857"/>
            <a:ext cx="8259098" cy="763526"/>
          </a:xfrm>
        </p:spPr>
        <p:txBody>
          <a:bodyPr>
            <a:normAutofit fontScale="90000"/>
          </a:bodyPr>
          <a:lstStyle/>
          <a:p>
            <a:pPr algn="ctr"/>
            <a:r>
              <a:rPr lang="en-US" b="1" dirty="0">
                <a:solidFill>
                  <a:srgbClr val="FFFF00"/>
                </a:solidFill>
                <a:latin typeface="Rockwell" pitchFamily="18" charset="0"/>
              </a:rPr>
              <a:t>Parties involved in Bills of Exchange</a:t>
            </a:r>
          </a:p>
        </p:txBody>
      </p:sp>
      <p:sp>
        <p:nvSpPr>
          <p:cNvPr id="3" name="Content Placeholder 2"/>
          <p:cNvSpPr>
            <a:spLocks noGrp="1"/>
          </p:cNvSpPr>
          <p:nvPr>
            <p:ph idx="1"/>
          </p:nvPr>
        </p:nvSpPr>
        <p:spPr/>
        <p:txBody>
          <a:bodyPr>
            <a:noAutofit/>
          </a:bodyPr>
          <a:lstStyle/>
          <a:p>
            <a:pPr algn="just"/>
            <a:r>
              <a:rPr lang="en-US" sz="1800" dirty="0"/>
              <a:t>It is not necessary that all the above mentioned parties are involved in one bill of exchange. </a:t>
            </a:r>
            <a:r>
              <a:rPr lang="en-US" sz="1800" dirty="0">
                <a:solidFill>
                  <a:srgbClr val="0070C0"/>
                </a:solidFill>
              </a:rPr>
              <a:t>Usually there are three parties to a bill of exchange.</a:t>
            </a:r>
            <a:r>
              <a:rPr lang="en-US" sz="1800" dirty="0"/>
              <a:t> They are</a:t>
            </a:r>
          </a:p>
          <a:p>
            <a:pPr algn="just"/>
            <a:r>
              <a:rPr lang="en-US" sz="1800" dirty="0"/>
              <a:t>Drawer,</a:t>
            </a:r>
          </a:p>
          <a:p>
            <a:pPr algn="just"/>
            <a:r>
              <a:rPr lang="en-US" sz="1800" dirty="0" err="1"/>
              <a:t>Drawee</a:t>
            </a:r>
            <a:r>
              <a:rPr lang="en-US" sz="1800" dirty="0"/>
              <a:t>, and;</a:t>
            </a:r>
          </a:p>
          <a:p>
            <a:pPr algn="just"/>
            <a:r>
              <a:rPr lang="en-US" sz="1800" dirty="0"/>
              <a:t>Payee.</a:t>
            </a:r>
          </a:p>
          <a:p>
            <a:pPr algn="just"/>
            <a:r>
              <a:rPr lang="en-US" sz="1800" dirty="0"/>
              <a:t>It is also not necessary that three separate persons should answer to the description of drawer, </a:t>
            </a:r>
            <a:r>
              <a:rPr lang="en-US" sz="1800" dirty="0" err="1"/>
              <a:t>drawee</a:t>
            </a:r>
            <a:r>
              <a:rPr lang="en-US" sz="1800" dirty="0"/>
              <a:t>, and payee. Depending upon the situation one person may fill any two of three positions. Accordingly, drawer and payee may be the same person. For instance, when the bill is drawn as </a:t>
            </a:r>
            <a:r>
              <a:rPr lang="en-US" sz="1800" dirty="0">
                <a:solidFill>
                  <a:srgbClr val="FF0000"/>
                </a:solidFill>
              </a:rPr>
              <a:t>‘</a:t>
            </a:r>
            <a:r>
              <a:rPr lang="en-US" sz="1800" b="1" i="1" dirty="0">
                <a:solidFill>
                  <a:srgbClr val="FF0000"/>
                </a:solidFill>
              </a:rPr>
              <a:t>pay to me or my order</a:t>
            </a:r>
            <a:r>
              <a:rPr lang="en-US" sz="1800" dirty="0">
                <a:solidFill>
                  <a:srgbClr val="FF0000"/>
                </a:solidFill>
              </a:rPr>
              <a:t>‘</a:t>
            </a:r>
            <a:r>
              <a:rPr lang="en-US" sz="1800" dirty="0"/>
              <a:t>, drawer and </a:t>
            </a:r>
            <a:r>
              <a:rPr lang="en-US" sz="1800" dirty="0" err="1"/>
              <a:t>drawee</a:t>
            </a:r>
            <a:r>
              <a:rPr lang="en-US" sz="1800" dirty="0"/>
              <a:t> may be the same person. Similarly, when a principal draws a bill on his agent or upon himself, </a:t>
            </a:r>
            <a:r>
              <a:rPr lang="en-US" sz="1800" dirty="0" err="1"/>
              <a:t>drawee</a:t>
            </a:r>
            <a:r>
              <a:rPr lang="en-US" sz="1800" dirty="0"/>
              <a:t> and payee may be the same person.</a:t>
            </a:r>
          </a:p>
          <a:p>
            <a:pPr algn="just"/>
            <a:r>
              <a:rPr lang="en-US" sz="1800" dirty="0"/>
              <a:t/>
            </a:r>
            <a:br>
              <a:rPr lang="en-US" sz="1800" dirty="0"/>
            </a:br>
            <a:endParaRPr lang="en-US"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lvl="0"/>
            <a:r>
              <a:rPr lang="en-US" b="1" dirty="0">
                <a:solidFill>
                  <a:srgbClr val="FFFF00"/>
                </a:solidFill>
                <a:latin typeface="Rockwell" pitchFamily="18" charset="0"/>
              </a:rPr>
              <a:t>Bill Of Exchange</a:t>
            </a:r>
          </a:p>
        </p:txBody>
      </p:sp>
      <p:graphicFrame>
        <p:nvGraphicFramePr>
          <p:cNvPr id="6" name="Diagram 5"/>
          <p:cNvGraphicFramePr/>
          <p:nvPr/>
        </p:nvGraphicFramePr>
        <p:xfrm>
          <a:off x="656034" y="2028822"/>
          <a:ext cx="2788841" cy="1828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9"/>
          <p:cNvSpPr>
            <a:spLocks noGrp="1"/>
          </p:cNvSpPr>
          <p:nvPr>
            <p:ph sz="half" idx="1"/>
          </p:nvPr>
        </p:nvSpPr>
        <p:spPr/>
        <p:txBody>
          <a:bodyPr/>
          <a:lstStyle/>
          <a:p>
            <a:pPr>
              <a:buNone/>
            </a:pPr>
            <a:r>
              <a:rPr lang="en-US" dirty="0"/>
              <a:t>.</a:t>
            </a:r>
          </a:p>
        </p:txBody>
      </p:sp>
      <p:pic>
        <p:nvPicPr>
          <p:cNvPr id="11" name="Content Placeholder 4"/>
          <p:cNvPicPr>
            <a:picLocks noGrp="1" noChangeAspect="1"/>
          </p:cNvPicPr>
          <p:nvPr>
            <p:ph sz="half" idx="2"/>
          </p:nvPr>
        </p:nvPicPr>
        <p:blipFill>
          <a:blip r:embed="rId6"/>
          <a:stretch>
            <a:fillRect/>
          </a:stretch>
        </p:blipFill>
        <p:spPr>
          <a:xfrm>
            <a:off x="3846223" y="1720850"/>
            <a:ext cx="4833508" cy="2432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1052640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199" y="1272021"/>
            <a:ext cx="8185439" cy="3871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lstStyle/>
          <a:p>
            <a:r>
              <a:rPr lang="en-US" b="1" dirty="0">
                <a:solidFill>
                  <a:srgbClr val="FFFF00"/>
                </a:solidFill>
                <a:latin typeface="Rockwell" pitchFamily="18" charset="0"/>
              </a:rPr>
              <a:t>Bill Of Exchange</a:t>
            </a:r>
            <a:endParaRPr lang="en-US" dirty="0"/>
          </a:p>
        </p:txBody>
      </p:sp>
    </p:spTree>
    <p:extLst>
      <p:ext uri="{BB962C8B-B14F-4D97-AF65-F5344CB8AC3E}">
        <p14:creationId xmlns:p14="http://schemas.microsoft.com/office/powerpoint/2010/main" xmlns="" val="36156139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63550" y="1349375"/>
          <a:ext cx="8245476" cy="3337560"/>
        </p:xfrm>
        <a:graphic>
          <a:graphicData uri="http://schemas.openxmlformats.org/drawingml/2006/table">
            <a:tbl>
              <a:tblPr firstRow="1" bandRow="1">
                <a:tableStyleId>{5C22544A-7EE6-4342-B048-85BDC9FD1C3A}</a:tableStyleId>
              </a:tblPr>
              <a:tblGrid>
                <a:gridCol w="1089025">
                  <a:extLst>
                    <a:ext uri="{9D8B030D-6E8A-4147-A177-3AD203B41FA5}">
                      <a16:colId xmlns:a16="http://schemas.microsoft.com/office/drawing/2014/main" xmlns="" val="20000"/>
                    </a:ext>
                  </a:extLst>
                </a:gridCol>
                <a:gridCol w="4407959">
                  <a:extLst>
                    <a:ext uri="{9D8B030D-6E8A-4147-A177-3AD203B41FA5}">
                      <a16:colId xmlns:a16="http://schemas.microsoft.com/office/drawing/2014/main" xmlns="" val="20001"/>
                    </a:ext>
                  </a:extLst>
                </a:gridCol>
                <a:gridCol w="2748492">
                  <a:extLst>
                    <a:ext uri="{9D8B030D-6E8A-4147-A177-3AD203B41FA5}">
                      <a16:colId xmlns:a16="http://schemas.microsoft.com/office/drawing/2014/main" xmlns="" val="20002"/>
                    </a:ext>
                  </a:extLst>
                </a:gridCol>
              </a:tblGrid>
              <a:tr h="370840">
                <a:tc gridSpan="3">
                  <a:txBody>
                    <a:bodyPr/>
                    <a:lstStyle/>
                    <a:p>
                      <a:pPr algn="ctr"/>
                      <a:r>
                        <a:rPr lang="en-US" dirty="0">
                          <a:solidFill>
                            <a:srgbClr val="0000CC"/>
                          </a:solidFill>
                        </a:rPr>
                        <a:t>Range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pPr algn="ctr"/>
                      <a:r>
                        <a:rPr lang="en-US" b="1" dirty="0">
                          <a:solidFill>
                            <a:srgbClr val="FF0000"/>
                          </a:solidFill>
                        </a:rPr>
                        <a:t>Ch No.</a:t>
                      </a:r>
                    </a:p>
                  </a:txBody>
                  <a:tcPr/>
                </a:tc>
                <a:tc>
                  <a:txBody>
                    <a:bodyPr/>
                    <a:lstStyle/>
                    <a:p>
                      <a:pPr algn="ctr"/>
                      <a:r>
                        <a:rPr lang="en-US" b="1" dirty="0">
                          <a:solidFill>
                            <a:srgbClr val="FF0000"/>
                          </a:solidFill>
                        </a:rPr>
                        <a:t>Name</a:t>
                      </a:r>
                    </a:p>
                  </a:txBody>
                  <a:tcPr/>
                </a:tc>
                <a:tc>
                  <a:txBody>
                    <a:bodyPr/>
                    <a:lstStyle/>
                    <a:p>
                      <a:pPr algn="ctr"/>
                      <a:r>
                        <a:rPr lang="en-US" b="1" dirty="0">
                          <a:solidFill>
                            <a:srgbClr val="FF0000"/>
                          </a:solidFill>
                        </a:rPr>
                        <a:t>Range</a:t>
                      </a:r>
                    </a:p>
                  </a:txBody>
                  <a:tcPr/>
                </a:tc>
                <a:extLst>
                  <a:ext uri="{0D108BD9-81ED-4DB2-BD59-A6C34878D82A}">
                    <a16:rowId xmlns:a16="http://schemas.microsoft.com/office/drawing/2014/main" xmlns="" val="10001"/>
                  </a:ext>
                </a:extLst>
              </a:tr>
              <a:tr h="370840">
                <a:tc>
                  <a:txBody>
                    <a:bodyPr/>
                    <a:lstStyle/>
                    <a:p>
                      <a:r>
                        <a:rPr lang="en-US" dirty="0"/>
                        <a:t>1</a:t>
                      </a:r>
                    </a:p>
                  </a:txBody>
                  <a:tcPr/>
                </a:tc>
                <a:tc>
                  <a:txBody>
                    <a:bodyPr/>
                    <a:lstStyle/>
                    <a:p>
                      <a:r>
                        <a:rPr lang="en-US" dirty="0"/>
                        <a:t>Preliminary</a:t>
                      </a:r>
                    </a:p>
                  </a:txBody>
                  <a:tcPr/>
                </a:tc>
                <a:tc>
                  <a:txBody>
                    <a:bodyPr/>
                    <a:lstStyle/>
                    <a:p>
                      <a:r>
                        <a:rPr lang="en-US" dirty="0"/>
                        <a:t>1-3</a:t>
                      </a:r>
                    </a:p>
                  </a:txBody>
                  <a:tcPr/>
                </a:tc>
                <a:extLst>
                  <a:ext uri="{0D108BD9-81ED-4DB2-BD59-A6C34878D82A}">
                    <a16:rowId xmlns:a16="http://schemas.microsoft.com/office/drawing/2014/main" xmlns="" val="10002"/>
                  </a:ext>
                </a:extLst>
              </a:tr>
              <a:tr h="370840">
                <a:tc>
                  <a:txBody>
                    <a:bodyPr/>
                    <a:lstStyle/>
                    <a:p>
                      <a:r>
                        <a:rPr lang="en-US" dirty="0">
                          <a:solidFill>
                            <a:srgbClr val="0000CC"/>
                          </a:solidFill>
                        </a:rPr>
                        <a:t>2</a:t>
                      </a:r>
                    </a:p>
                  </a:txBody>
                  <a:tcPr/>
                </a:tc>
                <a:tc>
                  <a:txBody>
                    <a:bodyPr/>
                    <a:lstStyle/>
                    <a:p>
                      <a:r>
                        <a:rPr lang="en-US" dirty="0">
                          <a:solidFill>
                            <a:srgbClr val="0000CC"/>
                          </a:solidFill>
                        </a:rPr>
                        <a:t>Notes, Bills &amp; </a:t>
                      </a:r>
                      <a:r>
                        <a:rPr lang="en-US" dirty="0" err="1">
                          <a:solidFill>
                            <a:srgbClr val="0000CC"/>
                          </a:solidFill>
                        </a:rPr>
                        <a:t>Cheques</a:t>
                      </a:r>
                      <a:endParaRPr lang="en-US" dirty="0">
                        <a:solidFill>
                          <a:srgbClr val="0000CC"/>
                        </a:solidFill>
                      </a:endParaRPr>
                    </a:p>
                  </a:txBody>
                  <a:tcPr/>
                </a:tc>
                <a:tc>
                  <a:txBody>
                    <a:bodyPr/>
                    <a:lstStyle/>
                    <a:p>
                      <a:r>
                        <a:rPr lang="en-US" dirty="0">
                          <a:solidFill>
                            <a:srgbClr val="0000CC"/>
                          </a:solidFill>
                        </a:rPr>
                        <a:t>4-25</a:t>
                      </a:r>
                    </a:p>
                  </a:txBody>
                  <a:tcPr/>
                </a:tc>
                <a:extLst>
                  <a:ext uri="{0D108BD9-81ED-4DB2-BD59-A6C34878D82A}">
                    <a16:rowId xmlns:a16="http://schemas.microsoft.com/office/drawing/2014/main" xmlns="" val="10003"/>
                  </a:ext>
                </a:extLst>
              </a:tr>
              <a:tr h="370840">
                <a:tc>
                  <a:txBody>
                    <a:bodyPr/>
                    <a:lstStyle/>
                    <a:p>
                      <a:r>
                        <a:rPr lang="en-US" dirty="0"/>
                        <a:t>3</a:t>
                      </a:r>
                    </a:p>
                  </a:txBody>
                  <a:tcPr/>
                </a:tc>
                <a:tc>
                  <a:txBody>
                    <a:bodyPr/>
                    <a:lstStyle/>
                    <a:p>
                      <a:r>
                        <a:rPr lang="en-US" dirty="0"/>
                        <a:t>Parties</a:t>
                      </a:r>
                    </a:p>
                  </a:txBody>
                  <a:tcPr/>
                </a:tc>
                <a:tc>
                  <a:txBody>
                    <a:bodyPr/>
                    <a:lstStyle/>
                    <a:p>
                      <a:r>
                        <a:rPr lang="en-US" dirty="0"/>
                        <a:t>26-45A</a:t>
                      </a:r>
                    </a:p>
                  </a:txBody>
                  <a:tcPr/>
                </a:tc>
                <a:extLst>
                  <a:ext uri="{0D108BD9-81ED-4DB2-BD59-A6C34878D82A}">
                    <a16:rowId xmlns:a16="http://schemas.microsoft.com/office/drawing/2014/main" xmlns="" val="10004"/>
                  </a:ext>
                </a:extLst>
              </a:tr>
              <a:tr h="370840">
                <a:tc>
                  <a:txBody>
                    <a:bodyPr/>
                    <a:lstStyle/>
                    <a:p>
                      <a:r>
                        <a:rPr lang="en-US" dirty="0">
                          <a:solidFill>
                            <a:srgbClr val="7030A0"/>
                          </a:solidFill>
                        </a:rPr>
                        <a:t>4</a:t>
                      </a:r>
                    </a:p>
                  </a:txBody>
                  <a:tcPr/>
                </a:tc>
                <a:tc>
                  <a:txBody>
                    <a:bodyPr/>
                    <a:lstStyle/>
                    <a:p>
                      <a:r>
                        <a:rPr lang="en-US" dirty="0">
                          <a:solidFill>
                            <a:srgbClr val="7030A0"/>
                          </a:solidFill>
                        </a:rPr>
                        <a:t>Negotiation</a:t>
                      </a:r>
                    </a:p>
                  </a:txBody>
                  <a:tcPr/>
                </a:tc>
                <a:tc>
                  <a:txBody>
                    <a:bodyPr/>
                    <a:lstStyle/>
                    <a:p>
                      <a:r>
                        <a:rPr lang="en-US" dirty="0">
                          <a:solidFill>
                            <a:srgbClr val="7030A0"/>
                          </a:solidFill>
                        </a:rPr>
                        <a:t>46-60</a:t>
                      </a:r>
                    </a:p>
                  </a:txBody>
                  <a:tcPr/>
                </a:tc>
                <a:extLst>
                  <a:ext uri="{0D108BD9-81ED-4DB2-BD59-A6C34878D82A}">
                    <a16:rowId xmlns:a16="http://schemas.microsoft.com/office/drawing/2014/main" xmlns="" val="10005"/>
                  </a:ext>
                </a:extLst>
              </a:tr>
              <a:tr h="370840">
                <a:tc>
                  <a:txBody>
                    <a:bodyPr/>
                    <a:lstStyle/>
                    <a:p>
                      <a:r>
                        <a:rPr lang="en-US" dirty="0">
                          <a:solidFill>
                            <a:srgbClr val="FF0000"/>
                          </a:solidFill>
                        </a:rPr>
                        <a:t>5</a:t>
                      </a:r>
                    </a:p>
                  </a:txBody>
                  <a:tcPr/>
                </a:tc>
                <a:tc>
                  <a:txBody>
                    <a:bodyPr/>
                    <a:lstStyle/>
                    <a:p>
                      <a:r>
                        <a:rPr lang="en-US" dirty="0">
                          <a:solidFill>
                            <a:srgbClr val="FF0000"/>
                          </a:solidFill>
                        </a:rPr>
                        <a:t>Presentment</a:t>
                      </a:r>
                    </a:p>
                  </a:txBody>
                  <a:tcPr/>
                </a:tc>
                <a:tc>
                  <a:txBody>
                    <a:bodyPr/>
                    <a:lstStyle/>
                    <a:p>
                      <a:r>
                        <a:rPr lang="en-US" dirty="0">
                          <a:solidFill>
                            <a:srgbClr val="FF0000"/>
                          </a:solidFill>
                        </a:rPr>
                        <a:t>61-77</a:t>
                      </a:r>
                    </a:p>
                  </a:txBody>
                  <a:tcPr/>
                </a:tc>
                <a:extLst>
                  <a:ext uri="{0D108BD9-81ED-4DB2-BD59-A6C34878D82A}">
                    <a16:rowId xmlns:a16="http://schemas.microsoft.com/office/drawing/2014/main" xmlns="" val="10006"/>
                  </a:ext>
                </a:extLst>
              </a:tr>
              <a:tr h="370840">
                <a:tc>
                  <a:txBody>
                    <a:bodyPr/>
                    <a:lstStyle/>
                    <a:p>
                      <a:r>
                        <a:rPr lang="en-US" dirty="0"/>
                        <a:t>6</a:t>
                      </a:r>
                    </a:p>
                  </a:txBody>
                  <a:tcPr/>
                </a:tc>
                <a:tc>
                  <a:txBody>
                    <a:bodyPr/>
                    <a:lstStyle/>
                    <a:p>
                      <a:r>
                        <a:rPr lang="en-US" dirty="0"/>
                        <a:t>Payment &amp; Interest</a:t>
                      </a:r>
                    </a:p>
                  </a:txBody>
                  <a:tcPr/>
                </a:tc>
                <a:tc>
                  <a:txBody>
                    <a:bodyPr/>
                    <a:lstStyle/>
                    <a:p>
                      <a:r>
                        <a:rPr lang="en-US" dirty="0"/>
                        <a:t>78-81</a:t>
                      </a:r>
                    </a:p>
                  </a:txBody>
                  <a:tcPr/>
                </a:tc>
                <a:extLst>
                  <a:ext uri="{0D108BD9-81ED-4DB2-BD59-A6C34878D82A}">
                    <a16:rowId xmlns:a16="http://schemas.microsoft.com/office/drawing/2014/main" xmlns="" val="10007"/>
                  </a:ext>
                </a:extLst>
              </a:tr>
              <a:tr h="370840">
                <a:tc>
                  <a:txBody>
                    <a:bodyPr/>
                    <a:lstStyle/>
                    <a:p>
                      <a:r>
                        <a:rPr lang="en-US" dirty="0">
                          <a:solidFill>
                            <a:srgbClr val="0000CC"/>
                          </a:solidFill>
                        </a:rPr>
                        <a:t>7</a:t>
                      </a:r>
                    </a:p>
                  </a:txBody>
                  <a:tcPr/>
                </a:tc>
                <a:tc>
                  <a:txBody>
                    <a:bodyPr/>
                    <a:lstStyle/>
                    <a:p>
                      <a:r>
                        <a:rPr lang="en-US" dirty="0">
                          <a:solidFill>
                            <a:srgbClr val="0000CC"/>
                          </a:solidFill>
                        </a:rPr>
                        <a:t>Discharge from liability-of ch-2</a:t>
                      </a:r>
                    </a:p>
                  </a:txBody>
                  <a:tcPr/>
                </a:tc>
                <a:tc>
                  <a:txBody>
                    <a:bodyPr/>
                    <a:lstStyle/>
                    <a:p>
                      <a:r>
                        <a:rPr lang="en-US" dirty="0">
                          <a:solidFill>
                            <a:srgbClr val="0000CC"/>
                          </a:solidFill>
                        </a:rPr>
                        <a:t>82-90</a:t>
                      </a:r>
                    </a:p>
                  </a:txBody>
                  <a:tcPr/>
                </a:tc>
                <a:extLst>
                  <a:ext uri="{0D108BD9-81ED-4DB2-BD59-A6C34878D82A}">
                    <a16:rowId xmlns:a16="http://schemas.microsoft.com/office/drawing/2014/main" xmlns="" val="10008"/>
                  </a:ext>
                </a:extLst>
              </a:tr>
            </a:tbl>
          </a:graphicData>
        </a:graphic>
      </p:graphicFrame>
      <p:sp>
        <p:nvSpPr>
          <p:cNvPr id="5" name="Title 1"/>
          <p:cNvSpPr txBox="1">
            <a:spLocks noGrp="1"/>
          </p:cNvSpPr>
          <p:nvPr>
            <p:ph type="title"/>
          </p:nvPr>
        </p:nvSpPr>
        <p:spPr>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Algerian" pitchFamily="82" charset="0"/>
                <a:ea typeface="+mj-ea"/>
                <a:cs typeface="+mj-cs"/>
              </a:rPr>
              <a:t>Negotiable Instrument ACT-1881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err="1">
                <a:solidFill>
                  <a:srgbClr val="FFFF00"/>
                </a:solidFill>
                <a:latin typeface="Rockwell" pitchFamily="18" charset="0"/>
              </a:rPr>
              <a:t>Cheque</a:t>
            </a:r>
            <a:endParaRPr lang="en-US" b="1" dirty="0">
              <a:solidFill>
                <a:srgbClr val="FFFF00"/>
              </a:solidFill>
              <a:latin typeface="Rockwell" pitchFamily="18" charset="0"/>
            </a:endParaRPr>
          </a:p>
        </p:txBody>
      </p:sp>
      <p:sp>
        <p:nvSpPr>
          <p:cNvPr id="4" name="Content Placeholder 3"/>
          <p:cNvSpPr>
            <a:spLocks noGrp="1"/>
          </p:cNvSpPr>
          <p:nvPr>
            <p:ph sz="half" idx="1"/>
          </p:nvPr>
        </p:nvSpPr>
        <p:spPr>
          <a:xfrm>
            <a:off x="457200" y="1381126"/>
            <a:ext cx="4038600" cy="3394472"/>
          </a:xfrm>
        </p:spPr>
        <p:txBody>
          <a:bodyPr>
            <a:normAutofit fontScale="77500" lnSpcReduction="20000"/>
          </a:bodyPr>
          <a:lstStyle/>
          <a:p>
            <a:pPr algn="just"/>
            <a:r>
              <a:rPr lang="en-US" dirty="0" err="1">
                <a:solidFill>
                  <a:srgbClr val="0070C0"/>
                </a:solidFill>
              </a:rPr>
              <a:t>Cheques</a:t>
            </a:r>
            <a:r>
              <a:rPr lang="en-US" dirty="0">
                <a:solidFill>
                  <a:srgbClr val="0070C0"/>
                </a:solidFill>
              </a:rPr>
              <a:t> are the backbone of the banking industry and is still a very important negotiable instrument in the country.</a:t>
            </a:r>
          </a:p>
          <a:p>
            <a:pPr algn="just"/>
            <a:r>
              <a:rPr lang="en-US" dirty="0"/>
              <a:t>A </a:t>
            </a:r>
            <a:r>
              <a:rPr lang="en-US" b="1" dirty="0" err="1"/>
              <a:t>cheque</a:t>
            </a:r>
            <a:r>
              <a:rPr lang="en-US" dirty="0"/>
              <a:t>, or </a:t>
            </a:r>
            <a:r>
              <a:rPr lang="en-US" b="1" dirty="0"/>
              <a:t>check</a:t>
            </a:r>
            <a:r>
              <a:rPr lang="en-US" dirty="0"/>
              <a:t> (American English), is a document that orders a bank to pay a specific amount of money from a person's account to the person in whose name the </a:t>
            </a:r>
            <a:r>
              <a:rPr lang="en-US" dirty="0" err="1"/>
              <a:t>cheque</a:t>
            </a:r>
            <a:r>
              <a:rPr lang="en-US" dirty="0"/>
              <a:t> has been issued.</a:t>
            </a:r>
          </a:p>
        </p:txBody>
      </p:sp>
      <p:pic>
        <p:nvPicPr>
          <p:cNvPr id="3074" name="Picture 2" descr="C:\Users\USER\Desktop\Jahir\N I Act 1881\cheque.jpg"/>
          <p:cNvPicPr>
            <a:picLocks noGrp="1" noChangeAspect="1" noChangeArrowheads="1"/>
          </p:cNvPicPr>
          <p:nvPr>
            <p:ph sz="half" idx="2"/>
          </p:nvPr>
        </p:nvPicPr>
        <p:blipFill>
          <a:blip r:embed="rId2" cstate="print"/>
          <a:srcRect/>
          <a:stretch>
            <a:fillRect/>
          </a:stretch>
        </p:blipFill>
        <p:spPr bwMode="auto">
          <a:xfrm>
            <a:off x="4648200" y="1760321"/>
            <a:ext cx="4038600" cy="227373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err="1">
                <a:solidFill>
                  <a:srgbClr val="FFFF00"/>
                </a:solidFill>
                <a:latin typeface="Rockwell" pitchFamily="18" charset="0"/>
              </a:rPr>
              <a:t>Cheque</a:t>
            </a:r>
            <a:endParaRPr lang="en-US" b="1" dirty="0">
              <a:solidFill>
                <a:srgbClr val="FFFF00"/>
              </a:solidFill>
              <a:latin typeface="Rockwell" pitchFamily="18" charset="0"/>
            </a:endParaRPr>
          </a:p>
        </p:txBody>
      </p:sp>
      <p:sp>
        <p:nvSpPr>
          <p:cNvPr id="4" name="Content Placeholder 3"/>
          <p:cNvSpPr>
            <a:spLocks noGrp="1"/>
          </p:cNvSpPr>
          <p:nvPr>
            <p:ph sz="half" idx="1"/>
          </p:nvPr>
        </p:nvSpPr>
        <p:spPr>
          <a:xfrm>
            <a:off x="457200" y="1381126"/>
            <a:ext cx="4038600" cy="3394472"/>
          </a:xfrm>
        </p:spPr>
        <p:txBody>
          <a:bodyPr>
            <a:normAutofit/>
          </a:bodyPr>
          <a:lstStyle/>
          <a:p>
            <a:pPr lvl="0" algn="just"/>
            <a:endParaRPr lang="en-US" sz="2400" b="1" dirty="0"/>
          </a:p>
          <a:p>
            <a:pPr lvl="0" algn="just"/>
            <a:r>
              <a:rPr lang="en-US" sz="2400" b="1" dirty="0"/>
              <a:t>A “ </a:t>
            </a:r>
            <a:r>
              <a:rPr lang="en-US" sz="2400" b="1" dirty="0" err="1"/>
              <a:t>cheque</a:t>
            </a:r>
            <a:r>
              <a:rPr lang="en-US" sz="2400" b="1" dirty="0"/>
              <a:t>” is a bill of exchange drawn on a specified banker and not expressed to be payable otherwise than  on demand.</a:t>
            </a:r>
            <a:endParaRPr lang="en-US" sz="2400" dirty="0"/>
          </a:p>
        </p:txBody>
      </p:sp>
      <p:pic>
        <p:nvPicPr>
          <p:cNvPr id="3074" name="Picture 2" descr="C:\Users\USER\Desktop\Jahir\N I Act 1881\cheque.jpg"/>
          <p:cNvPicPr>
            <a:picLocks noGrp="1" noChangeAspect="1" noChangeArrowheads="1"/>
          </p:cNvPicPr>
          <p:nvPr>
            <p:ph sz="half" idx="2"/>
          </p:nvPr>
        </p:nvPicPr>
        <p:blipFill>
          <a:blip r:embed="rId2" cstate="print"/>
          <a:srcRect/>
          <a:stretch>
            <a:fillRect/>
          </a:stretch>
        </p:blipFill>
        <p:spPr bwMode="auto">
          <a:xfrm>
            <a:off x="4648200" y="1836521"/>
            <a:ext cx="4038600" cy="2273732"/>
          </a:xfrm>
          <a:prstGeom prst="rect">
            <a:avLst/>
          </a:prstGeom>
          <a:noFill/>
        </p:spPr>
      </p:pic>
      <p:sp>
        <p:nvSpPr>
          <p:cNvPr id="5" name="Flowchart: Terminator 4"/>
          <p:cNvSpPr/>
          <p:nvPr/>
        </p:nvSpPr>
        <p:spPr>
          <a:xfrm>
            <a:off x="3362325" y="1323975"/>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Section-6</a:t>
            </a:r>
            <a:endParaRPr lang="en-US" sz="2400" dirty="0">
              <a:latin typeface="Aharoni" pitchFamily="2" charset="-79"/>
              <a:cs typeface="Aharoni" pitchFamily="2" charset="-79"/>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3401" y="125707"/>
            <a:ext cx="8259098" cy="763526"/>
          </a:xfrm>
        </p:spPr>
        <p:txBody>
          <a:bodyPr>
            <a:noAutofit/>
          </a:bodyPr>
          <a:lstStyle/>
          <a:p>
            <a:pPr algn="ctr"/>
            <a:r>
              <a:rPr lang="en-US" sz="4000" b="1" dirty="0">
                <a:solidFill>
                  <a:srgbClr val="FFFF00"/>
                </a:solidFill>
                <a:latin typeface="Rockwell" pitchFamily="18" charset="0"/>
              </a:rPr>
              <a:t>Characteristics of a </a:t>
            </a:r>
            <a:r>
              <a:rPr lang="en-US" sz="4000" b="1" dirty="0" err="1">
                <a:solidFill>
                  <a:srgbClr val="FFFF00"/>
                </a:solidFill>
                <a:latin typeface="Rockwell" pitchFamily="18" charset="0"/>
              </a:rPr>
              <a:t>Cheque</a:t>
            </a:r>
            <a:endParaRPr lang="en-US" sz="4000" dirty="0">
              <a:solidFill>
                <a:srgbClr val="FFFF00"/>
              </a:solidFill>
              <a:latin typeface="Rockwell" pitchFamily="18" charset="0"/>
            </a:endParaRPr>
          </a:p>
        </p:txBody>
      </p:sp>
      <p:sp>
        <p:nvSpPr>
          <p:cNvPr id="3" name="Content Placeholder 2"/>
          <p:cNvSpPr>
            <a:spLocks noGrp="1"/>
          </p:cNvSpPr>
          <p:nvPr>
            <p:ph idx="1"/>
          </p:nvPr>
        </p:nvSpPr>
        <p:spPr/>
        <p:txBody>
          <a:bodyPr>
            <a:normAutofit fontScale="85000" lnSpcReduction="20000"/>
          </a:bodyPr>
          <a:lstStyle/>
          <a:p>
            <a:pPr algn="just" fontAlgn="base">
              <a:buFont typeface="Courier New" pitchFamily="49" charset="0"/>
              <a:buChar char="o"/>
            </a:pPr>
            <a:r>
              <a:rPr lang="en-US" dirty="0"/>
              <a:t>It must be </a:t>
            </a:r>
            <a:r>
              <a:rPr lang="en-US" b="1" dirty="0"/>
              <a:t>in writing</a:t>
            </a:r>
            <a:r>
              <a:rPr lang="en-US" dirty="0"/>
              <a:t>.</a:t>
            </a:r>
          </a:p>
          <a:p>
            <a:pPr algn="just" fontAlgn="base">
              <a:buFont typeface="Courier New" pitchFamily="49" charset="0"/>
              <a:buChar char="o"/>
            </a:pPr>
            <a:r>
              <a:rPr lang="en-US" b="1" dirty="0">
                <a:solidFill>
                  <a:srgbClr val="FF0000"/>
                </a:solidFill>
              </a:rPr>
              <a:t>It must contain an express order to pay.</a:t>
            </a:r>
          </a:p>
          <a:p>
            <a:pPr algn="just" fontAlgn="base">
              <a:buFont typeface="Courier New" pitchFamily="49" charset="0"/>
              <a:buChar char="o"/>
            </a:pPr>
            <a:r>
              <a:rPr lang="en-US" dirty="0"/>
              <a:t>The order to pay must be </a:t>
            </a:r>
            <a:r>
              <a:rPr lang="en-US" b="1" dirty="0"/>
              <a:t>definite and unconditional</a:t>
            </a:r>
            <a:r>
              <a:rPr lang="en-US" dirty="0"/>
              <a:t>.</a:t>
            </a:r>
          </a:p>
          <a:p>
            <a:pPr algn="just" fontAlgn="base">
              <a:buFont typeface="Courier New" pitchFamily="49" charset="0"/>
              <a:buChar char="o"/>
            </a:pPr>
            <a:r>
              <a:rPr lang="en-US" dirty="0">
                <a:solidFill>
                  <a:srgbClr val="0000CC"/>
                </a:solidFill>
              </a:rPr>
              <a:t>It must be </a:t>
            </a:r>
            <a:r>
              <a:rPr lang="en-US" b="1" dirty="0">
                <a:solidFill>
                  <a:srgbClr val="0000CC"/>
                </a:solidFill>
              </a:rPr>
              <a:t>signed by the drawer</a:t>
            </a:r>
            <a:r>
              <a:rPr lang="en-US" dirty="0">
                <a:solidFill>
                  <a:srgbClr val="0000CC"/>
                </a:solidFill>
              </a:rPr>
              <a:t>.</a:t>
            </a:r>
          </a:p>
          <a:p>
            <a:pPr algn="just" fontAlgn="base">
              <a:buFont typeface="Courier New" pitchFamily="49" charset="0"/>
              <a:buChar char="o"/>
            </a:pPr>
            <a:r>
              <a:rPr lang="en-US" dirty="0"/>
              <a:t>The sum contained in the </a:t>
            </a:r>
            <a:r>
              <a:rPr lang="en-US" b="1" dirty="0"/>
              <a:t>order must be certain sum</a:t>
            </a:r>
            <a:r>
              <a:rPr lang="en-US" dirty="0"/>
              <a:t>.</a:t>
            </a:r>
          </a:p>
          <a:p>
            <a:pPr algn="just" fontAlgn="base">
              <a:buFont typeface="Courier New" pitchFamily="49" charset="0"/>
              <a:buChar char="o"/>
            </a:pPr>
            <a:r>
              <a:rPr lang="en-US" dirty="0">
                <a:solidFill>
                  <a:srgbClr val="00B050"/>
                </a:solidFill>
              </a:rPr>
              <a:t>The order must be to </a:t>
            </a:r>
            <a:r>
              <a:rPr lang="en-US" b="1" dirty="0">
                <a:solidFill>
                  <a:srgbClr val="00B050"/>
                </a:solidFill>
              </a:rPr>
              <a:t>pay money only</a:t>
            </a:r>
            <a:r>
              <a:rPr lang="en-US" dirty="0">
                <a:solidFill>
                  <a:srgbClr val="00B050"/>
                </a:solidFill>
              </a:rPr>
              <a:t>.</a:t>
            </a:r>
          </a:p>
          <a:p>
            <a:pPr algn="just" fontAlgn="base">
              <a:buFont typeface="Courier New" pitchFamily="49" charset="0"/>
              <a:buChar char="o"/>
            </a:pPr>
            <a:r>
              <a:rPr lang="en-US" b="1" dirty="0">
                <a:solidFill>
                  <a:srgbClr val="0000CC"/>
                </a:solidFill>
              </a:rPr>
              <a:t>Three parties</a:t>
            </a:r>
            <a:r>
              <a:rPr lang="en-US" dirty="0">
                <a:solidFill>
                  <a:srgbClr val="0000CC"/>
                </a:solidFill>
              </a:rPr>
              <a:t> (drawer, </a:t>
            </a:r>
            <a:r>
              <a:rPr lang="en-US" dirty="0" err="1">
                <a:solidFill>
                  <a:srgbClr val="0000CC"/>
                </a:solidFill>
              </a:rPr>
              <a:t>drawee</a:t>
            </a:r>
            <a:r>
              <a:rPr lang="en-US" dirty="0">
                <a:solidFill>
                  <a:srgbClr val="0000CC"/>
                </a:solidFill>
              </a:rPr>
              <a:t> and payee) must be certain.</a:t>
            </a:r>
          </a:p>
          <a:p>
            <a:pPr algn="just" fontAlgn="base">
              <a:buFont typeface="Courier New" pitchFamily="49" charset="0"/>
              <a:buChar char="o"/>
            </a:pPr>
            <a:r>
              <a:rPr lang="en-US" b="1" dirty="0">
                <a:solidFill>
                  <a:srgbClr val="FF0000"/>
                </a:solidFill>
              </a:rPr>
              <a:t>It is always drawn upon a specified banker.</a:t>
            </a:r>
          </a:p>
          <a:p>
            <a:pPr algn="just" fontAlgn="base">
              <a:buFont typeface="Courier New" pitchFamily="49" charset="0"/>
              <a:buChar char="o"/>
            </a:pPr>
            <a:r>
              <a:rPr lang="en-US" dirty="0"/>
              <a:t>It is always </a:t>
            </a:r>
            <a:r>
              <a:rPr lang="en-US" b="1" dirty="0"/>
              <a:t>payable on demand</a:t>
            </a:r>
            <a:r>
              <a:rPr lang="en-US" dirty="0"/>
              <a:t>.</a:t>
            </a:r>
          </a:p>
          <a:p>
            <a:pPr algn="just">
              <a:buFont typeface="Courier New" pitchFamily="49" charset="0"/>
              <a:buChar char="o"/>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b="1" dirty="0">
                <a:solidFill>
                  <a:srgbClr val="FFFF00"/>
                </a:solidFill>
                <a:latin typeface="Rockwell" pitchFamily="18" charset="0"/>
              </a:rPr>
              <a:t>Parties to a ‘</a:t>
            </a:r>
            <a:r>
              <a:rPr lang="en-US" b="1" dirty="0" err="1">
                <a:solidFill>
                  <a:srgbClr val="FFFF00"/>
                </a:solidFill>
                <a:latin typeface="Rockwell" pitchFamily="18" charset="0"/>
              </a:rPr>
              <a:t>Cheque</a:t>
            </a:r>
            <a:r>
              <a:rPr lang="en-US" b="1" dirty="0">
                <a:solidFill>
                  <a:srgbClr val="FFFF00"/>
                </a:solidFill>
                <a:latin typeface="Rockwell" pitchFamily="18" charset="0"/>
              </a:rPr>
              <a:t>’</a:t>
            </a:r>
            <a:endParaRPr lang="en-US" dirty="0">
              <a:solidFill>
                <a:srgbClr val="FFFF00"/>
              </a:solidFill>
              <a:latin typeface="Rockwell" pitchFamily="18" charset="0"/>
            </a:endParaRPr>
          </a:p>
        </p:txBody>
      </p:sp>
      <p:pic>
        <p:nvPicPr>
          <p:cNvPr id="4098" name="Picture 2" descr="C:\Users\USER\Desktop\Jahir\N I Act 1881\cheque related parties.jpg"/>
          <p:cNvPicPr>
            <a:picLocks noGrp="1" noChangeAspect="1" noChangeArrowheads="1"/>
          </p:cNvPicPr>
          <p:nvPr>
            <p:ph sz="half" idx="2"/>
          </p:nvPr>
        </p:nvPicPr>
        <p:blipFill>
          <a:blip r:embed="rId2"/>
          <a:srcRect/>
          <a:stretch>
            <a:fillRect/>
          </a:stretch>
        </p:blipFill>
        <p:spPr bwMode="auto">
          <a:xfrm>
            <a:off x="4999418" y="1787525"/>
            <a:ext cx="3473069" cy="2117725"/>
          </a:xfrm>
          <a:prstGeom prst="rect">
            <a:avLst/>
          </a:prstGeom>
          <a:noFill/>
        </p:spPr>
      </p:pic>
      <p:sp>
        <p:nvSpPr>
          <p:cNvPr id="8" name="Content Placeholder 7"/>
          <p:cNvSpPr>
            <a:spLocks noGrp="1"/>
          </p:cNvSpPr>
          <p:nvPr>
            <p:ph sz="half" idx="1"/>
          </p:nvPr>
        </p:nvSpPr>
        <p:spPr>
          <a:xfrm>
            <a:off x="428625" y="1543051"/>
            <a:ext cx="4038600" cy="3394472"/>
          </a:xfrm>
        </p:spPr>
        <p:txBody>
          <a:bodyPr>
            <a:normAutofit fontScale="77500" lnSpcReduction="20000"/>
          </a:bodyPr>
          <a:lstStyle/>
          <a:p>
            <a:pPr lvl="0" algn="just"/>
            <a:r>
              <a:rPr lang="en-US" b="1" dirty="0">
                <a:solidFill>
                  <a:srgbClr val="FF0000"/>
                </a:solidFill>
              </a:rPr>
              <a:t>Drawer:</a:t>
            </a:r>
            <a:r>
              <a:rPr lang="en-US" dirty="0"/>
              <a:t> Drawer is person who draws the </a:t>
            </a:r>
            <a:r>
              <a:rPr lang="en-US" dirty="0" err="1"/>
              <a:t>cheque</a:t>
            </a:r>
            <a:r>
              <a:rPr lang="en-US" dirty="0"/>
              <a:t> that is the account holder of the bank. </a:t>
            </a:r>
          </a:p>
          <a:p>
            <a:pPr lvl="0" algn="just"/>
            <a:r>
              <a:rPr lang="en-US" b="1" dirty="0" err="1">
                <a:solidFill>
                  <a:srgbClr val="FF0000"/>
                </a:solidFill>
              </a:rPr>
              <a:t>Drawee</a:t>
            </a:r>
            <a:r>
              <a:rPr lang="en-US" b="1" dirty="0">
                <a:solidFill>
                  <a:srgbClr val="FF0000"/>
                </a:solidFill>
              </a:rPr>
              <a:t>:</a:t>
            </a:r>
            <a:r>
              <a:rPr lang="en-US" dirty="0"/>
              <a:t> </a:t>
            </a:r>
            <a:r>
              <a:rPr lang="en-US" dirty="0" err="1"/>
              <a:t>Drawee</a:t>
            </a:r>
            <a:r>
              <a:rPr lang="en-US" dirty="0"/>
              <a:t> is the drawer’s banker on whom the </a:t>
            </a:r>
            <a:r>
              <a:rPr lang="en-US" dirty="0" err="1"/>
              <a:t>cheque</a:t>
            </a:r>
            <a:r>
              <a:rPr lang="en-US" dirty="0"/>
              <a:t> is drawn.</a:t>
            </a:r>
          </a:p>
          <a:p>
            <a:pPr lvl="0" algn="just"/>
            <a:r>
              <a:rPr lang="en-US" b="1" dirty="0">
                <a:solidFill>
                  <a:srgbClr val="FF0000"/>
                </a:solidFill>
              </a:rPr>
              <a:t>Payee:</a:t>
            </a:r>
            <a:r>
              <a:rPr lang="en-US" b="1" dirty="0"/>
              <a:t> </a:t>
            </a:r>
            <a:r>
              <a:rPr lang="en-US" dirty="0"/>
              <a:t>The person who is entitled to receive the payment of money of a </a:t>
            </a:r>
            <a:r>
              <a:rPr lang="en-US" dirty="0" err="1"/>
              <a:t>cheque</a:t>
            </a:r>
            <a:r>
              <a:rPr lang="en-US" dirty="0"/>
              <a:t>. </a:t>
            </a:r>
          </a:p>
          <a:p>
            <a:pPr algn="just"/>
            <a:endParaRPr lang="en-US" dirty="0"/>
          </a:p>
        </p:txBody>
      </p:sp>
    </p:spTree>
    <p:extLst>
      <p:ext uri="{BB962C8B-B14F-4D97-AF65-F5344CB8AC3E}">
        <p14:creationId xmlns:p14="http://schemas.microsoft.com/office/powerpoint/2010/main" xmlns="" val="14587176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1976" y="220957"/>
            <a:ext cx="8259098" cy="763526"/>
          </a:xfrm>
        </p:spPr>
        <p:txBody>
          <a:bodyPr>
            <a:normAutofit/>
          </a:bodyPr>
          <a:lstStyle/>
          <a:p>
            <a:pPr lvl="0" algn="ctr"/>
            <a:r>
              <a:rPr lang="en-US" b="1" dirty="0">
                <a:solidFill>
                  <a:srgbClr val="FFFF00"/>
                </a:solidFill>
                <a:latin typeface="Rockwell" pitchFamily="18" charset="0"/>
              </a:rPr>
              <a:t>Parties to a ‘</a:t>
            </a:r>
            <a:r>
              <a:rPr lang="en-US" b="1" dirty="0" err="1">
                <a:solidFill>
                  <a:srgbClr val="FFFF00"/>
                </a:solidFill>
                <a:latin typeface="Rockwell" pitchFamily="18" charset="0"/>
              </a:rPr>
              <a:t>Cheque</a:t>
            </a:r>
            <a:r>
              <a:rPr lang="en-US" b="1" dirty="0">
                <a:solidFill>
                  <a:srgbClr val="FFFF00"/>
                </a:solidFill>
                <a:latin typeface="Rockwell" pitchFamily="18" charset="0"/>
              </a:rPr>
              <a:t>’</a:t>
            </a:r>
            <a:endParaRPr lang="en-US" dirty="0">
              <a:solidFill>
                <a:srgbClr val="FFFF00"/>
              </a:solidFill>
              <a:latin typeface="Rockwell" pitchFamily="18" charset="0"/>
            </a:endParaRPr>
          </a:p>
        </p:txBody>
      </p:sp>
      <p:sp>
        <p:nvSpPr>
          <p:cNvPr id="8" name="Content Placeholder 7"/>
          <p:cNvSpPr>
            <a:spLocks noGrp="1"/>
          </p:cNvSpPr>
          <p:nvPr>
            <p:ph idx="1"/>
          </p:nvPr>
        </p:nvSpPr>
        <p:spPr>
          <a:xfrm>
            <a:off x="463714" y="1714501"/>
            <a:ext cx="8246070" cy="3428999"/>
          </a:xfrm>
        </p:spPr>
        <p:txBody>
          <a:bodyPr>
            <a:normAutofit fontScale="70000" lnSpcReduction="20000"/>
          </a:bodyPr>
          <a:lstStyle/>
          <a:p>
            <a:pPr lvl="0" algn="just"/>
            <a:r>
              <a:rPr lang="en-US" b="1" dirty="0">
                <a:solidFill>
                  <a:srgbClr val="FF0000"/>
                </a:solidFill>
              </a:rPr>
              <a:t>“Drawer”, “</a:t>
            </a:r>
            <a:r>
              <a:rPr lang="en-US" b="1" dirty="0" err="1">
                <a:solidFill>
                  <a:srgbClr val="FF0000"/>
                </a:solidFill>
              </a:rPr>
              <a:t>Drawee</a:t>
            </a:r>
            <a:r>
              <a:rPr lang="en-US" b="1" dirty="0">
                <a:solidFill>
                  <a:srgbClr val="FF0000"/>
                </a:solidFill>
              </a:rPr>
              <a:t>”:</a:t>
            </a:r>
            <a:r>
              <a:rPr lang="en-US" dirty="0"/>
              <a:t> The maker of a bill of exchange or </a:t>
            </a:r>
            <a:r>
              <a:rPr lang="en-US" dirty="0" err="1"/>
              <a:t>cheque</a:t>
            </a:r>
            <a:r>
              <a:rPr lang="en-US" dirty="0"/>
              <a:t> is called the “Drawer.” The person directed to pay is called the “</a:t>
            </a:r>
            <a:r>
              <a:rPr lang="en-US" dirty="0" err="1"/>
              <a:t>Drawee</a:t>
            </a:r>
            <a:r>
              <a:rPr lang="en-US" dirty="0"/>
              <a:t>.”</a:t>
            </a:r>
          </a:p>
          <a:p>
            <a:pPr lvl="0" algn="just"/>
            <a:r>
              <a:rPr lang="en-US" b="1" dirty="0">
                <a:solidFill>
                  <a:srgbClr val="FF0000"/>
                </a:solidFill>
              </a:rPr>
              <a:t>“</a:t>
            </a:r>
            <a:r>
              <a:rPr lang="en-US" b="1" dirty="0" err="1">
                <a:solidFill>
                  <a:srgbClr val="FF0000"/>
                </a:solidFill>
              </a:rPr>
              <a:t>Drawee</a:t>
            </a:r>
            <a:r>
              <a:rPr lang="en-US" b="1" dirty="0">
                <a:solidFill>
                  <a:srgbClr val="FF0000"/>
                </a:solidFill>
              </a:rPr>
              <a:t> in case of need,”- </a:t>
            </a:r>
            <a:r>
              <a:rPr lang="en-US" dirty="0"/>
              <a:t>When in the bill or in any endorsement thereon the name of any person is given in addition to the </a:t>
            </a:r>
            <a:r>
              <a:rPr lang="en-US" dirty="0" err="1"/>
              <a:t>drawee</a:t>
            </a:r>
            <a:r>
              <a:rPr lang="en-US" dirty="0"/>
              <a:t> to  be resorted to in case of need, such person is called a “</a:t>
            </a:r>
            <a:r>
              <a:rPr lang="en-US" dirty="0" err="1"/>
              <a:t>drawee</a:t>
            </a:r>
            <a:r>
              <a:rPr lang="en-US" dirty="0"/>
              <a:t> in case of need”.</a:t>
            </a:r>
          </a:p>
          <a:p>
            <a:pPr lvl="0" algn="just"/>
            <a:r>
              <a:rPr lang="en-US" b="1" dirty="0">
                <a:solidFill>
                  <a:srgbClr val="FF0000"/>
                </a:solidFill>
              </a:rPr>
              <a:t>“Acceptor”-</a:t>
            </a:r>
            <a:r>
              <a:rPr lang="en-US" dirty="0"/>
              <a:t> After the </a:t>
            </a:r>
            <a:r>
              <a:rPr lang="en-US" dirty="0" err="1"/>
              <a:t>drawee</a:t>
            </a:r>
            <a:r>
              <a:rPr lang="en-US" dirty="0"/>
              <a:t> of a bill has signed his assent upon the bill, or, if there are more parts </a:t>
            </a:r>
            <a:r>
              <a:rPr lang="en-US" dirty="0" err="1"/>
              <a:t>therof</a:t>
            </a:r>
            <a:r>
              <a:rPr lang="en-US" dirty="0"/>
              <a:t> than one, upon one </a:t>
            </a:r>
            <a:r>
              <a:rPr lang="en-US" dirty="0" err="1"/>
              <a:t>os</a:t>
            </a:r>
            <a:r>
              <a:rPr lang="en-US" dirty="0"/>
              <a:t> such parts, and delivered the same, or given notice of such signing to the holder or to some person on his behalf, he is called the “acceptor”.</a:t>
            </a:r>
          </a:p>
          <a:p>
            <a:pPr lvl="0" algn="just"/>
            <a:r>
              <a:rPr lang="en-US" b="1" dirty="0">
                <a:solidFill>
                  <a:srgbClr val="FF0000"/>
                </a:solidFill>
              </a:rPr>
              <a:t>Payee:</a:t>
            </a:r>
            <a:r>
              <a:rPr lang="en-US" b="1" dirty="0"/>
              <a:t> </a:t>
            </a:r>
            <a:r>
              <a:rPr lang="en-US" dirty="0"/>
              <a:t>The person who is entitled to receive the payment of money of a </a:t>
            </a:r>
            <a:r>
              <a:rPr lang="en-US" dirty="0" err="1"/>
              <a:t>cheque</a:t>
            </a:r>
            <a:r>
              <a:rPr lang="en-US" dirty="0"/>
              <a:t>. </a:t>
            </a:r>
          </a:p>
          <a:p>
            <a:pPr algn="just"/>
            <a:endParaRPr lang="en-US" dirty="0"/>
          </a:p>
        </p:txBody>
      </p:sp>
      <p:sp>
        <p:nvSpPr>
          <p:cNvPr id="6" name="Flowchart: Terminator 5"/>
          <p:cNvSpPr/>
          <p:nvPr/>
        </p:nvSpPr>
        <p:spPr>
          <a:xfrm>
            <a:off x="3362325" y="1323975"/>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Section-7</a:t>
            </a:r>
            <a:endParaRPr lang="en-US" sz="2400" dirty="0">
              <a:latin typeface="Aharoni" pitchFamily="2" charset="-79"/>
              <a:cs typeface="Aharoni" pitchFamily="2" charset="-79"/>
            </a:endParaRPr>
          </a:p>
        </p:txBody>
      </p:sp>
    </p:spTree>
    <p:extLst>
      <p:ext uri="{BB962C8B-B14F-4D97-AF65-F5344CB8AC3E}">
        <p14:creationId xmlns:p14="http://schemas.microsoft.com/office/powerpoint/2010/main" xmlns="" val="14587176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2926" y="230482"/>
            <a:ext cx="8259098" cy="763526"/>
          </a:xfrm>
        </p:spPr>
        <p:txBody>
          <a:bodyPr>
            <a:normAutofit/>
          </a:bodyPr>
          <a:lstStyle/>
          <a:p>
            <a:pPr lvl="0" algn="ctr"/>
            <a:r>
              <a:rPr lang="en-US" b="1" dirty="0">
                <a:solidFill>
                  <a:srgbClr val="FFFF00"/>
                </a:solidFill>
                <a:latin typeface="Rockwell" pitchFamily="18" charset="0"/>
              </a:rPr>
              <a:t>Parties to a ‘</a:t>
            </a:r>
            <a:r>
              <a:rPr lang="en-US" b="1" dirty="0" err="1">
                <a:solidFill>
                  <a:srgbClr val="FFFF00"/>
                </a:solidFill>
                <a:latin typeface="Rockwell" pitchFamily="18" charset="0"/>
              </a:rPr>
              <a:t>Cheque</a:t>
            </a:r>
            <a:r>
              <a:rPr lang="en-US" b="1" dirty="0">
                <a:solidFill>
                  <a:srgbClr val="FFFF00"/>
                </a:solidFill>
                <a:latin typeface="Rockwell" pitchFamily="18" charset="0"/>
              </a:rPr>
              <a:t>’</a:t>
            </a:r>
            <a:endParaRPr lang="en-US" dirty="0">
              <a:solidFill>
                <a:srgbClr val="FFFF00"/>
              </a:solidFill>
              <a:latin typeface="Rockwell" pitchFamily="18" charset="0"/>
            </a:endParaRPr>
          </a:p>
        </p:txBody>
      </p:sp>
      <p:sp>
        <p:nvSpPr>
          <p:cNvPr id="8" name="Content Placeholder 7"/>
          <p:cNvSpPr>
            <a:spLocks noGrp="1"/>
          </p:cNvSpPr>
          <p:nvPr>
            <p:ph idx="1"/>
          </p:nvPr>
        </p:nvSpPr>
        <p:spPr>
          <a:xfrm>
            <a:off x="463714" y="1714501"/>
            <a:ext cx="8246070" cy="3428999"/>
          </a:xfrm>
        </p:spPr>
        <p:txBody>
          <a:bodyPr>
            <a:normAutofit fontScale="92500" lnSpcReduction="10000"/>
          </a:bodyPr>
          <a:lstStyle/>
          <a:p>
            <a:pPr lvl="0" algn="just"/>
            <a:r>
              <a:rPr lang="en-US" b="1" dirty="0">
                <a:solidFill>
                  <a:srgbClr val="FF0000"/>
                </a:solidFill>
              </a:rPr>
              <a:t>“Acceptor for </a:t>
            </a:r>
            <a:r>
              <a:rPr lang="en-US" b="1" dirty="0" err="1">
                <a:solidFill>
                  <a:srgbClr val="FF0000"/>
                </a:solidFill>
              </a:rPr>
              <a:t>honour</a:t>
            </a:r>
            <a:r>
              <a:rPr lang="en-US" b="1" dirty="0">
                <a:solidFill>
                  <a:srgbClr val="FF0000"/>
                </a:solidFill>
              </a:rPr>
              <a:t>”-</a:t>
            </a:r>
            <a:r>
              <a:rPr lang="en-US" dirty="0"/>
              <a:t> When a bill of exchange has been noted or protested for non-acceptance or for better security after the </a:t>
            </a:r>
            <a:r>
              <a:rPr lang="en-US" dirty="0" err="1"/>
              <a:t>drawee</a:t>
            </a:r>
            <a:r>
              <a:rPr lang="en-US" dirty="0"/>
              <a:t> of a bill has signed his assent upon, and any person accepts it supra protest for </a:t>
            </a:r>
            <a:r>
              <a:rPr lang="en-US" dirty="0" err="1"/>
              <a:t>honour</a:t>
            </a:r>
            <a:r>
              <a:rPr lang="en-US" dirty="0"/>
              <a:t> of the drawer or of any one of the endorsers, such person is called an “acceptor for </a:t>
            </a:r>
            <a:r>
              <a:rPr lang="en-US" dirty="0" err="1"/>
              <a:t>honour</a:t>
            </a:r>
            <a:r>
              <a:rPr lang="en-US" dirty="0"/>
              <a:t>”.</a:t>
            </a:r>
          </a:p>
          <a:p>
            <a:pPr lvl="0" algn="just"/>
            <a:r>
              <a:rPr lang="en-US" b="1" dirty="0">
                <a:solidFill>
                  <a:srgbClr val="FF0000"/>
                </a:solidFill>
              </a:rPr>
              <a:t>Payee:</a:t>
            </a:r>
            <a:r>
              <a:rPr lang="en-US" b="1" dirty="0"/>
              <a:t> </a:t>
            </a:r>
            <a:r>
              <a:rPr lang="en-US" dirty="0"/>
              <a:t>The person named in the instrument, to whom or to whose order the money is by the instrument directed to be paid, is called the “payee.”</a:t>
            </a:r>
          </a:p>
        </p:txBody>
      </p:sp>
      <p:sp>
        <p:nvSpPr>
          <p:cNvPr id="6" name="Flowchart: Terminator 5"/>
          <p:cNvSpPr/>
          <p:nvPr/>
        </p:nvSpPr>
        <p:spPr>
          <a:xfrm>
            <a:off x="3362325" y="1323975"/>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Section-7</a:t>
            </a:r>
            <a:endParaRPr lang="en-US" sz="2400" dirty="0">
              <a:latin typeface="Aharoni" pitchFamily="2" charset="-79"/>
              <a:cs typeface="Aharoni" pitchFamily="2" charset="-79"/>
            </a:endParaRPr>
          </a:p>
        </p:txBody>
      </p:sp>
    </p:spTree>
    <p:extLst>
      <p:ext uri="{BB962C8B-B14F-4D97-AF65-F5344CB8AC3E}">
        <p14:creationId xmlns:p14="http://schemas.microsoft.com/office/powerpoint/2010/main" xmlns="" val="14587176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20254"/>
            <a:ext cx="8229600" cy="857250"/>
          </a:xfrm>
        </p:spPr>
        <p:txBody>
          <a:bodyPr/>
          <a:lstStyle/>
          <a:p>
            <a:r>
              <a:rPr lang="en-US" b="1" dirty="0">
                <a:solidFill>
                  <a:srgbClr val="FFFF00"/>
                </a:solidFill>
                <a:latin typeface="Rockwell" pitchFamily="18" charset="0"/>
              </a:rPr>
              <a:t>Holder</a:t>
            </a:r>
          </a:p>
        </p:txBody>
      </p:sp>
      <p:sp>
        <p:nvSpPr>
          <p:cNvPr id="11" name="Content Placeholder 10"/>
          <p:cNvSpPr>
            <a:spLocks noGrp="1"/>
          </p:cNvSpPr>
          <p:nvPr>
            <p:ph sz="half" idx="1"/>
          </p:nvPr>
        </p:nvSpPr>
        <p:spPr>
          <a:xfrm>
            <a:off x="476250" y="1749028"/>
            <a:ext cx="4038600" cy="3394472"/>
          </a:xfrm>
        </p:spPr>
        <p:txBody>
          <a:bodyPr>
            <a:normAutofit fontScale="92500" lnSpcReduction="20000"/>
          </a:bodyPr>
          <a:lstStyle/>
          <a:p>
            <a:pPr algn="just"/>
            <a:r>
              <a:rPr lang="en-US" dirty="0"/>
              <a:t>The “holder” of a promissory note, bill of exchange or </a:t>
            </a:r>
            <a:r>
              <a:rPr lang="en-US" dirty="0" err="1"/>
              <a:t>cheque</a:t>
            </a:r>
            <a:r>
              <a:rPr lang="en-US" dirty="0"/>
              <a:t> means the payee or endorsee who is in possession of it or the bearer thereof but does not include a beneficial owner claiming through a </a:t>
            </a:r>
            <a:r>
              <a:rPr lang="en-US" dirty="0" err="1"/>
              <a:t>benamidar</a:t>
            </a:r>
            <a:r>
              <a:rPr lang="en-US" dirty="0"/>
              <a:t>. “Holder”</a:t>
            </a:r>
          </a:p>
        </p:txBody>
      </p:sp>
      <p:sp>
        <p:nvSpPr>
          <p:cNvPr id="14" name="Flowchart: Terminator 13"/>
          <p:cNvSpPr/>
          <p:nvPr/>
        </p:nvSpPr>
        <p:spPr>
          <a:xfrm>
            <a:off x="3362325" y="1323975"/>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Section-8</a:t>
            </a:r>
            <a:endParaRPr lang="en-US" sz="2400" dirty="0">
              <a:latin typeface="Aharoni" pitchFamily="2" charset="-79"/>
              <a:cs typeface="Aharoni" pitchFamily="2" charset="-79"/>
            </a:endParaRPr>
          </a:p>
        </p:txBody>
      </p:sp>
      <p:pic>
        <p:nvPicPr>
          <p:cNvPr id="1026" name="Picture 2" descr="C:\Users\USER\Desktop\Jahir\N I Act 1881\holder.jpg"/>
          <p:cNvPicPr>
            <a:picLocks noGrp="1" noChangeAspect="1" noChangeArrowheads="1"/>
          </p:cNvPicPr>
          <p:nvPr>
            <p:ph sz="half" idx="2"/>
          </p:nvPr>
        </p:nvPicPr>
        <p:blipFill>
          <a:blip r:embed="rId2"/>
          <a:srcRect/>
          <a:stretch>
            <a:fillRect/>
          </a:stretch>
        </p:blipFill>
        <p:spPr bwMode="auto">
          <a:xfrm>
            <a:off x="4829175" y="1990835"/>
            <a:ext cx="4038600" cy="2689005"/>
          </a:xfrm>
          <a:prstGeom prst="rect">
            <a:avLst/>
          </a:prstGeom>
          <a:ln>
            <a:noFill/>
          </a:ln>
          <a:effectLst>
            <a:softEdge rad="112500"/>
          </a:effectLst>
        </p:spPr>
      </p:pic>
    </p:spTree>
    <p:extLst>
      <p:ext uri="{BB962C8B-B14F-4D97-AF65-F5344CB8AC3E}">
        <p14:creationId xmlns:p14="http://schemas.microsoft.com/office/powerpoint/2010/main" xmlns="" val="18096177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32926" y="230482"/>
            <a:ext cx="8259098" cy="763526"/>
          </a:xfrm>
        </p:spPr>
        <p:txBody>
          <a:bodyPr>
            <a:normAutofit/>
          </a:bodyPr>
          <a:lstStyle/>
          <a:p>
            <a:pPr lvl="0" algn="ctr"/>
            <a:r>
              <a:rPr lang="en-US" b="1" dirty="0">
                <a:solidFill>
                  <a:srgbClr val="FFFF00"/>
                </a:solidFill>
                <a:latin typeface="Rockwell" pitchFamily="18" charset="0"/>
              </a:rPr>
              <a:t>Having requisites but not a holder</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xmlns="" val="3621467590"/>
              </p:ext>
            </p:extLst>
          </p:nvPr>
        </p:nvGraphicFramePr>
        <p:xfrm>
          <a:off x="463550" y="1349375"/>
          <a:ext cx="8245475"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572000" y="1114235"/>
            <a:ext cx="4572000" cy="341632"/>
          </a:xfrm>
          <a:prstGeom prst="rect">
            <a:avLst/>
          </a:prstGeom>
        </p:spPr>
        <p:txBody>
          <a:bodyPr>
            <a:spAutoFit/>
          </a:bodyPr>
          <a:lstStyle/>
          <a:p>
            <a:pPr lvl="0" algn="ctr" defTabSz="800100">
              <a:lnSpc>
                <a:spcPct val="90000"/>
              </a:lnSpc>
              <a:spcBef>
                <a:spcPct val="0"/>
              </a:spcBef>
              <a:spcAft>
                <a:spcPct val="35000"/>
              </a:spcAft>
            </a:pPr>
            <a:endParaRPr lang="en-US" dirty="0"/>
          </a:p>
        </p:txBody>
      </p:sp>
      <p:sp>
        <p:nvSpPr>
          <p:cNvPr id="13" name="Rounded Rectangle 4"/>
          <p:cNvSpPr/>
          <p:nvPr/>
        </p:nvSpPr>
        <p:spPr>
          <a:xfrm>
            <a:off x="2901448" y="2172733"/>
            <a:ext cx="3341104" cy="79803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US" sz="1800" kern="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38150" y="1749028"/>
            <a:ext cx="4743450" cy="3127772"/>
          </a:xfrm>
        </p:spPr>
        <p:txBody>
          <a:bodyPr>
            <a:normAutofit fontScale="77500" lnSpcReduction="20000"/>
          </a:bodyPr>
          <a:lstStyle/>
          <a:p>
            <a:pPr lvl="0" algn="just"/>
            <a:r>
              <a:rPr lang="en-US" dirty="0"/>
              <a:t>“Holder in due course” means any person who for consideration becomes the possessor of a ‘Promissory Note’, ‘Bill of Exchange’ or ‘</a:t>
            </a:r>
            <a:r>
              <a:rPr lang="en-US" dirty="0" err="1"/>
              <a:t>Cheque</a:t>
            </a:r>
            <a:r>
              <a:rPr lang="en-US" dirty="0"/>
              <a:t>’ if payable to bearer, or the payee or endorsee thereof if payable to order before it become overdue, without notice that the title of the person from whom he derived his own title was defective.”</a:t>
            </a:r>
          </a:p>
        </p:txBody>
      </p:sp>
      <p:pic>
        <p:nvPicPr>
          <p:cNvPr id="5122" name="Picture 2" descr="C:\Users\USER\Desktop\Jahir\N I Act 1881\In due course.jpg"/>
          <p:cNvPicPr>
            <a:picLocks noGrp="1" noChangeAspect="1" noChangeArrowheads="1"/>
          </p:cNvPicPr>
          <p:nvPr>
            <p:ph sz="half" idx="2"/>
          </p:nvPr>
        </p:nvPicPr>
        <p:blipFill>
          <a:blip r:embed="rId2" cstate="print"/>
          <a:srcRect/>
          <a:stretch>
            <a:fillRect/>
          </a:stretch>
        </p:blipFill>
        <p:spPr bwMode="auto">
          <a:xfrm>
            <a:off x="5343524" y="1749425"/>
            <a:ext cx="3194685" cy="3172721"/>
          </a:xfrm>
          <a:prstGeom prst="rect">
            <a:avLst/>
          </a:prstGeom>
          <a:noFill/>
        </p:spPr>
      </p:pic>
      <p:sp>
        <p:nvSpPr>
          <p:cNvPr id="11" name="Title 10"/>
          <p:cNvSpPr>
            <a:spLocks noGrp="1"/>
          </p:cNvSpPr>
          <p:nvPr>
            <p:ph type="title"/>
          </p:nvPr>
        </p:nvSpPr>
        <p:spPr/>
        <p:txBody>
          <a:bodyPr/>
          <a:lstStyle/>
          <a:p>
            <a:r>
              <a:rPr lang="en-US" b="1" dirty="0">
                <a:solidFill>
                  <a:srgbClr val="FFFF00"/>
                </a:solidFill>
                <a:latin typeface="Rockwell" pitchFamily="18" charset="0"/>
              </a:rPr>
              <a:t>Holder in due course</a:t>
            </a:r>
          </a:p>
        </p:txBody>
      </p:sp>
      <p:sp>
        <p:nvSpPr>
          <p:cNvPr id="12" name="Flowchart: Terminator 11"/>
          <p:cNvSpPr/>
          <p:nvPr/>
        </p:nvSpPr>
        <p:spPr>
          <a:xfrm>
            <a:off x="3362325" y="1276350"/>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Section-9</a:t>
            </a:r>
            <a:endParaRPr lang="en-US" sz="2400" dirty="0">
              <a:latin typeface="Aharoni" pitchFamily="2" charset="-79"/>
              <a:cs typeface="Aharoni" pitchFamily="2" charset="-79"/>
            </a:endParaRPr>
          </a:p>
        </p:txBody>
      </p:sp>
    </p:spTree>
    <p:extLst>
      <p:ext uri="{BB962C8B-B14F-4D97-AF65-F5344CB8AC3E}">
        <p14:creationId xmlns:p14="http://schemas.microsoft.com/office/powerpoint/2010/main" xmlns="" val="27547568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r>
              <a:rPr lang="en-US" sz="2800" b="1" dirty="0">
                <a:solidFill>
                  <a:srgbClr val="FFFF00"/>
                </a:solidFill>
              </a:rPr>
              <a:t>Essential Conditions to Constitute a person a holder in due course</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xmlns="" val="2139825850"/>
              </p:ext>
            </p:extLst>
          </p:nvPr>
        </p:nvGraphicFramePr>
        <p:xfrm>
          <a:off x="447675" y="1514475"/>
          <a:ext cx="4743450" cy="351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C:\Users\USER\Desktop\Jahir\N I Act 1881\holder in due course 2.png"/>
          <p:cNvPicPr>
            <a:picLocks noGrp="1" noChangeAspect="1" noChangeArrowheads="1"/>
          </p:cNvPicPr>
          <p:nvPr>
            <p:ph sz="half" idx="2"/>
          </p:nvPr>
        </p:nvPicPr>
        <p:blipFill>
          <a:blip r:embed="rId6" cstate="print"/>
          <a:srcRect/>
          <a:stretch>
            <a:fillRect/>
          </a:stretch>
        </p:blipFill>
        <p:spPr bwMode="auto">
          <a:xfrm>
            <a:off x="5448300" y="1695451"/>
            <a:ext cx="3184308" cy="2904796"/>
          </a:xfrm>
          <a:prstGeom prst="rect">
            <a:avLst/>
          </a:prstGeom>
          <a:noFill/>
        </p:spPr>
      </p:pic>
    </p:spTree>
    <p:extLst>
      <p:ext uri="{BB962C8B-B14F-4D97-AF65-F5344CB8AC3E}">
        <p14:creationId xmlns:p14="http://schemas.microsoft.com/office/powerpoint/2010/main" xmlns="" val="9520431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63550" y="1349375"/>
          <a:ext cx="8245476" cy="3337560"/>
        </p:xfrm>
        <a:graphic>
          <a:graphicData uri="http://schemas.openxmlformats.org/drawingml/2006/table">
            <a:tbl>
              <a:tblPr firstRow="1" bandRow="1">
                <a:tableStyleId>{5C22544A-7EE6-4342-B048-85BDC9FD1C3A}</a:tableStyleId>
              </a:tblPr>
              <a:tblGrid>
                <a:gridCol w="1089025">
                  <a:extLst>
                    <a:ext uri="{9D8B030D-6E8A-4147-A177-3AD203B41FA5}">
                      <a16:colId xmlns:a16="http://schemas.microsoft.com/office/drawing/2014/main" xmlns="" val="20000"/>
                    </a:ext>
                  </a:extLst>
                </a:gridCol>
                <a:gridCol w="4407959">
                  <a:extLst>
                    <a:ext uri="{9D8B030D-6E8A-4147-A177-3AD203B41FA5}">
                      <a16:colId xmlns:a16="http://schemas.microsoft.com/office/drawing/2014/main" xmlns="" val="20001"/>
                    </a:ext>
                  </a:extLst>
                </a:gridCol>
                <a:gridCol w="2748492">
                  <a:extLst>
                    <a:ext uri="{9D8B030D-6E8A-4147-A177-3AD203B41FA5}">
                      <a16:colId xmlns:a16="http://schemas.microsoft.com/office/drawing/2014/main" xmlns="" val="20002"/>
                    </a:ext>
                  </a:extLst>
                </a:gridCol>
              </a:tblGrid>
              <a:tr h="370840">
                <a:tc gridSpan="3">
                  <a:txBody>
                    <a:bodyPr/>
                    <a:lstStyle/>
                    <a:p>
                      <a:pPr algn="ctr"/>
                      <a:r>
                        <a:rPr lang="en-US" dirty="0">
                          <a:solidFill>
                            <a:srgbClr val="0000CC"/>
                          </a:solidFill>
                        </a:rPr>
                        <a:t>Range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pPr algn="ctr"/>
                      <a:r>
                        <a:rPr lang="en-US" b="1" dirty="0">
                          <a:solidFill>
                            <a:srgbClr val="FF0000"/>
                          </a:solidFill>
                        </a:rPr>
                        <a:t>Ch No.</a:t>
                      </a:r>
                    </a:p>
                  </a:txBody>
                  <a:tcPr/>
                </a:tc>
                <a:tc>
                  <a:txBody>
                    <a:bodyPr/>
                    <a:lstStyle/>
                    <a:p>
                      <a:pPr algn="ctr"/>
                      <a:r>
                        <a:rPr lang="en-US" b="1" dirty="0">
                          <a:solidFill>
                            <a:srgbClr val="FF0000"/>
                          </a:solidFill>
                        </a:rPr>
                        <a:t>Name</a:t>
                      </a:r>
                    </a:p>
                  </a:txBody>
                  <a:tcPr/>
                </a:tc>
                <a:tc>
                  <a:txBody>
                    <a:bodyPr/>
                    <a:lstStyle/>
                    <a:p>
                      <a:pPr algn="ctr"/>
                      <a:r>
                        <a:rPr lang="en-US" b="1" dirty="0">
                          <a:solidFill>
                            <a:srgbClr val="FF0000"/>
                          </a:solidFill>
                        </a:rPr>
                        <a:t>Range</a:t>
                      </a:r>
                    </a:p>
                  </a:txBody>
                  <a:tcPr/>
                </a:tc>
                <a:extLst>
                  <a:ext uri="{0D108BD9-81ED-4DB2-BD59-A6C34878D82A}">
                    <a16:rowId xmlns:a16="http://schemas.microsoft.com/office/drawing/2014/main" xmlns="" val="10001"/>
                  </a:ext>
                </a:extLst>
              </a:tr>
              <a:tr h="370840">
                <a:tc>
                  <a:txBody>
                    <a:bodyPr/>
                    <a:lstStyle/>
                    <a:p>
                      <a:r>
                        <a:rPr lang="en-US" dirty="0"/>
                        <a:t>8</a:t>
                      </a:r>
                    </a:p>
                  </a:txBody>
                  <a:tcPr/>
                </a:tc>
                <a:tc>
                  <a:txBody>
                    <a:bodyPr/>
                    <a:lstStyle/>
                    <a:p>
                      <a:r>
                        <a:rPr lang="en-US" dirty="0"/>
                        <a:t>Notice of Dishonor</a:t>
                      </a:r>
                    </a:p>
                  </a:txBody>
                  <a:tcPr/>
                </a:tc>
                <a:tc>
                  <a:txBody>
                    <a:bodyPr/>
                    <a:lstStyle/>
                    <a:p>
                      <a:r>
                        <a:rPr lang="en-US" dirty="0"/>
                        <a:t>91-98</a:t>
                      </a:r>
                    </a:p>
                  </a:txBody>
                  <a:tcPr/>
                </a:tc>
                <a:extLst>
                  <a:ext uri="{0D108BD9-81ED-4DB2-BD59-A6C34878D82A}">
                    <a16:rowId xmlns:a16="http://schemas.microsoft.com/office/drawing/2014/main" xmlns="" val="10002"/>
                  </a:ext>
                </a:extLst>
              </a:tr>
              <a:tr h="370840">
                <a:tc>
                  <a:txBody>
                    <a:bodyPr/>
                    <a:lstStyle/>
                    <a:p>
                      <a:r>
                        <a:rPr lang="en-US" dirty="0">
                          <a:solidFill>
                            <a:srgbClr val="0000CC"/>
                          </a:solidFill>
                        </a:rPr>
                        <a:t>9</a:t>
                      </a:r>
                    </a:p>
                  </a:txBody>
                  <a:tcPr/>
                </a:tc>
                <a:tc>
                  <a:txBody>
                    <a:bodyPr/>
                    <a:lstStyle/>
                    <a:p>
                      <a:r>
                        <a:rPr lang="en-US" dirty="0">
                          <a:solidFill>
                            <a:srgbClr val="0000CC"/>
                          </a:solidFill>
                        </a:rPr>
                        <a:t>Notice</a:t>
                      </a:r>
                      <a:r>
                        <a:rPr lang="en-US" baseline="0" dirty="0">
                          <a:solidFill>
                            <a:srgbClr val="0000CC"/>
                          </a:solidFill>
                        </a:rPr>
                        <a:t> &amp; Protest</a:t>
                      </a:r>
                      <a:endParaRPr lang="en-US" dirty="0">
                        <a:solidFill>
                          <a:srgbClr val="0000CC"/>
                        </a:solidFill>
                      </a:endParaRPr>
                    </a:p>
                  </a:txBody>
                  <a:tcPr/>
                </a:tc>
                <a:tc>
                  <a:txBody>
                    <a:bodyPr/>
                    <a:lstStyle/>
                    <a:p>
                      <a:r>
                        <a:rPr lang="en-US" dirty="0">
                          <a:solidFill>
                            <a:srgbClr val="0000CC"/>
                          </a:solidFill>
                        </a:rPr>
                        <a:t>99-104A</a:t>
                      </a:r>
                    </a:p>
                  </a:txBody>
                  <a:tcPr/>
                </a:tc>
                <a:extLst>
                  <a:ext uri="{0D108BD9-81ED-4DB2-BD59-A6C34878D82A}">
                    <a16:rowId xmlns:a16="http://schemas.microsoft.com/office/drawing/2014/main" xmlns="" val="10003"/>
                  </a:ext>
                </a:extLst>
              </a:tr>
              <a:tr h="370840">
                <a:tc>
                  <a:txBody>
                    <a:bodyPr/>
                    <a:lstStyle/>
                    <a:p>
                      <a:r>
                        <a:rPr lang="en-US" dirty="0">
                          <a:solidFill>
                            <a:srgbClr val="7030A0"/>
                          </a:solidFill>
                        </a:rPr>
                        <a:t>10</a:t>
                      </a:r>
                    </a:p>
                  </a:txBody>
                  <a:tcPr/>
                </a:tc>
                <a:tc>
                  <a:txBody>
                    <a:bodyPr/>
                    <a:lstStyle/>
                    <a:p>
                      <a:r>
                        <a:rPr lang="en-US" dirty="0">
                          <a:solidFill>
                            <a:srgbClr val="7030A0"/>
                          </a:solidFill>
                        </a:rPr>
                        <a:t>Reasonable time</a:t>
                      </a:r>
                    </a:p>
                  </a:txBody>
                  <a:tcPr/>
                </a:tc>
                <a:tc>
                  <a:txBody>
                    <a:bodyPr/>
                    <a:lstStyle/>
                    <a:p>
                      <a:r>
                        <a:rPr lang="en-US" dirty="0">
                          <a:solidFill>
                            <a:srgbClr val="7030A0"/>
                          </a:solidFill>
                        </a:rPr>
                        <a:t>105-107</a:t>
                      </a:r>
                    </a:p>
                  </a:txBody>
                  <a:tcPr/>
                </a:tc>
                <a:extLst>
                  <a:ext uri="{0D108BD9-81ED-4DB2-BD59-A6C34878D82A}">
                    <a16:rowId xmlns:a16="http://schemas.microsoft.com/office/drawing/2014/main" xmlns="" val="10004"/>
                  </a:ext>
                </a:extLst>
              </a:tr>
              <a:tr h="370840">
                <a:tc>
                  <a:txBody>
                    <a:bodyPr/>
                    <a:lstStyle/>
                    <a:p>
                      <a:r>
                        <a:rPr lang="en-US" dirty="0"/>
                        <a:t>11</a:t>
                      </a:r>
                    </a:p>
                  </a:txBody>
                  <a:tcPr/>
                </a:tc>
                <a:tc>
                  <a:txBody>
                    <a:bodyPr/>
                    <a:lstStyle/>
                    <a:p>
                      <a:r>
                        <a:rPr lang="en-US" dirty="0"/>
                        <a:t>Acceptance &amp; Payment for </a:t>
                      </a:r>
                      <a:r>
                        <a:rPr lang="en-US" dirty="0" err="1"/>
                        <a:t>honour</a:t>
                      </a:r>
                      <a:endParaRPr lang="en-US" dirty="0"/>
                    </a:p>
                  </a:txBody>
                  <a:tcPr/>
                </a:tc>
                <a:tc>
                  <a:txBody>
                    <a:bodyPr/>
                    <a:lstStyle/>
                    <a:p>
                      <a:r>
                        <a:rPr lang="en-US" dirty="0"/>
                        <a:t>108-116</a:t>
                      </a:r>
                    </a:p>
                  </a:txBody>
                  <a:tcPr/>
                </a:tc>
                <a:extLst>
                  <a:ext uri="{0D108BD9-81ED-4DB2-BD59-A6C34878D82A}">
                    <a16:rowId xmlns:a16="http://schemas.microsoft.com/office/drawing/2014/main" xmlns="" val="10005"/>
                  </a:ext>
                </a:extLst>
              </a:tr>
              <a:tr h="370840">
                <a:tc>
                  <a:txBody>
                    <a:bodyPr/>
                    <a:lstStyle/>
                    <a:p>
                      <a:r>
                        <a:rPr lang="en-US" dirty="0">
                          <a:solidFill>
                            <a:srgbClr val="FF0000"/>
                          </a:solidFill>
                        </a:rPr>
                        <a:t>12</a:t>
                      </a:r>
                    </a:p>
                  </a:txBody>
                  <a:tcPr/>
                </a:tc>
                <a:tc>
                  <a:txBody>
                    <a:bodyPr/>
                    <a:lstStyle/>
                    <a:p>
                      <a:r>
                        <a:rPr lang="en-US" dirty="0">
                          <a:solidFill>
                            <a:srgbClr val="FF0000"/>
                          </a:solidFill>
                        </a:rPr>
                        <a:t>Compensation</a:t>
                      </a:r>
                    </a:p>
                  </a:txBody>
                  <a:tcPr/>
                </a:tc>
                <a:tc>
                  <a:txBody>
                    <a:bodyPr/>
                    <a:lstStyle/>
                    <a:p>
                      <a:r>
                        <a:rPr lang="en-US" dirty="0">
                          <a:solidFill>
                            <a:srgbClr val="FF0000"/>
                          </a:solidFill>
                        </a:rPr>
                        <a:t>117</a:t>
                      </a:r>
                    </a:p>
                  </a:txBody>
                  <a:tcPr/>
                </a:tc>
                <a:extLst>
                  <a:ext uri="{0D108BD9-81ED-4DB2-BD59-A6C34878D82A}">
                    <a16:rowId xmlns:a16="http://schemas.microsoft.com/office/drawing/2014/main" xmlns="" val="10006"/>
                  </a:ext>
                </a:extLst>
              </a:tr>
              <a:tr h="370840">
                <a:tc>
                  <a:txBody>
                    <a:bodyPr/>
                    <a:lstStyle/>
                    <a:p>
                      <a:r>
                        <a:rPr lang="en-US" dirty="0"/>
                        <a:t>13</a:t>
                      </a:r>
                    </a:p>
                  </a:txBody>
                  <a:tcPr/>
                </a:tc>
                <a:tc>
                  <a:txBody>
                    <a:bodyPr/>
                    <a:lstStyle/>
                    <a:p>
                      <a:r>
                        <a:rPr lang="en-US" dirty="0"/>
                        <a:t>Rule of Evidence</a:t>
                      </a:r>
                    </a:p>
                  </a:txBody>
                  <a:tcPr/>
                </a:tc>
                <a:tc>
                  <a:txBody>
                    <a:bodyPr/>
                    <a:lstStyle/>
                    <a:p>
                      <a:r>
                        <a:rPr lang="en-US" dirty="0"/>
                        <a:t>118-122</a:t>
                      </a:r>
                    </a:p>
                  </a:txBody>
                  <a:tcPr/>
                </a:tc>
                <a:extLst>
                  <a:ext uri="{0D108BD9-81ED-4DB2-BD59-A6C34878D82A}">
                    <a16:rowId xmlns:a16="http://schemas.microsoft.com/office/drawing/2014/main" xmlns="" val="10007"/>
                  </a:ext>
                </a:extLst>
              </a:tr>
              <a:tr h="370840">
                <a:tc>
                  <a:txBody>
                    <a:bodyPr/>
                    <a:lstStyle/>
                    <a:p>
                      <a:r>
                        <a:rPr lang="en-US" dirty="0">
                          <a:solidFill>
                            <a:srgbClr val="0000CC"/>
                          </a:solidFill>
                        </a:rPr>
                        <a:t>14</a:t>
                      </a:r>
                    </a:p>
                  </a:txBody>
                  <a:tcPr/>
                </a:tc>
                <a:tc>
                  <a:txBody>
                    <a:bodyPr/>
                    <a:lstStyle/>
                    <a:p>
                      <a:r>
                        <a:rPr lang="en-US" dirty="0">
                          <a:solidFill>
                            <a:srgbClr val="0000CC"/>
                          </a:solidFill>
                        </a:rPr>
                        <a:t>Special Provisions relating to </a:t>
                      </a:r>
                      <a:r>
                        <a:rPr lang="en-US" dirty="0" err="1">
                          <a:solidFill>
                            <a:srgbClr val="0000CC"/>
                          </a:solidFill>
                        </a:rPr>
                        <a:t>cheques</a:t>
                      </a:r>
                      <a:endParaRPr lang="en-US" dirty="0">
                        <a:solidFill>
                          <a:srgbClr val="0000CC"/>
                        </a:solidFill>
                      </a:endParaRPr>
                    </a:p>
                  </a:txBody>
                  <a:tcPr/>
                </a:tc>
                <a:tc>
                  <a:txBody>
                    <a:bodyPr/>
                    <a:lstStyle/>
                    <a:p>
                      <a:r>
                        <a:rPr lang="en-US" dirty="0">
                          <a:solidFill>
                            <a:srgbClr val="0000CC"/>
                          </a:solidFill>
                        </a:rPr>
                        <a:t>122A-131C</a:t>
                      </a:r>
                    </a:p>
                  </a:txBody>
                  <a:tcPr/>
                </a:tc>
                <a:extLst>
                  <a:ext uri="{0D108BD9-81ED-4DB2-BD59-A6C34878D82A}">
                    <a16:rowId xmlns:a16="http://schemas.microsoft.com/office/drawing/2014/main" xmlns="" val="10008"/>
                  </a:ext>
                </a:extLst>
              </a:tr>
            </a:tbl>
          </a:graphicData>
        </a:graphic>
      </p:graphicFrame>
      <p:sp>
        <p:nvSpPr>
          <p:cNvPr id="5" name="Title 1"/>
          <p:cNvSpPr txBox="1">
            <a:spLocks noGrp="1"/>
          </p:cNvSpPr>
          <p:nvPr>
            <p:ph type="title"/>
          </p:nvPr>
        </p:nvSpPr>
        <p:spPr>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Algerian" pitchFamily="82" charset="0"/>
                <a:ea typeface="+mj-ea"/>
                <a:cs typeface="+mj-cs"/>
              </a:rPr>
              <a:t>Negotiable Instrument ACT-1881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r>
              <a:rPr lang="en-US" sz="3600" b="1" dirty="0">
                <a:solidFill>
                  <a:srgbClr val="FFFF00"/>
                </a:solidFill>
              </a:rPr>
              <a:t>Privileges of a holder in due course</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xmlns="" val="3282902181"/>
              </p:ext>
            </p:extLst>
          </p:nvPr>
        </p:nvGraphicFramePr>
        <p:xfrm>
          <a:off x="447675" y="1514475"/>
          <a:ext cx="4743450" cy="351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C:\Users\USER\Desktop\Jahir\N I Act 1881\holder in due course 2.png"/>
          <p:cNvPicPr>
            <a:picLocks noGrp="1" noChangeAspect="1" noChangeArrowheads="1"/>
          </p:cNvPicPr>
          <p:nvPr>
            <p:ph sz="half" idx="2"/>
          </p:nvPr>
        </p:nvPicPr>
        <p:blipFill>
          <a:blip r:embed="rId6" cstate="print"/>
          <a:srcRect/>
          <a:stretch>
            <a:fillRect/>
          </a:stretch>
        </p:blipFill>
        <p:spPr bwMode="auto">
          <a:xfrm>
            <a:off x="5448300" y="1695451"/>
            <a:ext cx="3184308" cy="2904796"/>
          </a:xfrm>
          <a:prstGeom prst="rect">
            <a:avLst/>
          </a:prstGeom>
          <a:noFill/>
        </p:spPr>
      </p:pic>
    </p:spTree>
    <p:extLst>
      <p:ext uri="{BB962C8B-B14F-4D97-AF65-F5344CB8AC3E}">
        <p14:creationId xmlns:p14="http://schemas.microsoft.com/office/powerpoint/2010/main" xmlns="" val="22626919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solidFill>
                  <a:srgbClr val="FFFF00"/>
                </a:solidFill>
                <a:latin typeface="Rockwell" pitchFamily="18" charset="0"/>
              </a:rPr>
              <a:t>Payment in due course</a:t>
            </a:r>
            <a:endParaRPr lang="en-US" dirty="0">
              <a:solidFill>
                <a:srgbClr val="FFFF00"/>
              </a:solidFill>
              <a:latin typeface="Rockwell" pitchFamily="18" charset="0"/>
            </a:endParaRPr>
          </a:p>
        </p:txBody>
      </p:sp>
      <p:sp>
        <p:nvSpPr>
          <p:cNvPr id="3" name="Content Placeholder 2"/>
          <p:cNvSpPr>
            <a:spLocks noGrp="1"/>
          </p:cNvSpPr>
          <p:nvPr>
            <p:ph sz="half" idx="1"/>
          </p:nvPr>
        </p:nvSpPr>
        <p:spPr>
          <a:xfrm>
            <a:off x="419099" y="1590676"/>
            <a:ext cx="4848226" cy="3394472"/>
          </a:xfrm>
        </p:spPr>
        <p:txBody>
          <a:bodyPr>
            <a:normAutofit fontScale="85000" lnSpcReduction="20000"/>
          </a:bodyPr>
          <a:lstStyle/>
          <a:p>
            <a:pPr lvl="0" algn="just"/>
            <a:r>
              <a:rPr lang="en-US" dirty="0"/>
              <a:t>“Payment in due course means payment in accordance with apparent tenor of the instrument in good faith and without negligence to any person in possession thereof under circumstances which do not afford a reasonable ground for believing that he is not entitled to receive payment of the amount therein mentioned.”</a:t>
            </a:r>
          </a:p>
        </p:txBody>
      </p:sp>
      <p:sp>
        <p:nvSpPr>
          <p:cNvPr id="5" name="Flowchart: Terminator 4"/>
          <p:cNvSpPr/>
          <p:nvPr/>
        </p:nvSpPr>
        <p:spPr>
          <a:xfrm>
            <a:off x="3362325" y="1276350"/>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Section-10</a:t>
            </a:r>
            <a:endParaRPr lang="en-US" sz="2400" dirty="0">
              <a:latin typeface="Aharoni" pitchFamily="2" charset="-79"/>
              <a:cs typeface="Aharoni" pitchFamily="2" charset="-79"/>
            </a:endParaRPr>
          </a:p>
        </p:txBody>
      </p:sp>
      <p:pic>
        <p:nvPicPr>
          <p:cNvPr id="1026" name="Picture 2" descr="C:\Users\USER\Desktop\Jahir\N I Act 1881\in due time.jpg"/>
          <p:cNvPicPr>
            <a:picLocks noGrp="1" noChangeAspect="1" noChangeArrowheads="1"/>
          </p:cNvPicPr>
          <p:nvPr>
            <p:ph sz="half" idx="2"/>
          </p:nvPr>
        </p:nvPicPr>
        <p:blipFill>
          <a:blip r:embed="rId2"/>
          <a:srcRect/>
          <a:stretch>
            <a:fillRect/>
          </a:stretch>
        </p:blipFill>
        <p:spPr bwMode="auto">
          <a:xfrm>
            <a:off x="5276850" y="1879917"/>
            <a:ext cx="3638550" cy="264033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1" y="177693"/>
            <a:ext cx="8259098" cy="763526"/>
          </a:xfrm>
        </p:spPr>
        <p:txBody>
          <a:bodyPr>
            <a:normAutofit/>
          </a:bodyPr>
          <a:lstStyle/>
          <a:p>
            <a:pPr lvl="0" algn="ctr"/>
            <a:r>
              <a:rPr lang="en-US" b="1" dirty="0">
                <a:solidFill>
                  <a:srgbClr val="FFFF00"/>
                </a:solidFill>
                <a:latin typeface="Rockwell" pitchFamily="18" charset="0"/>
              </a:rPr>
              <a:t>Payment in due course</a:t>
            </a:r>
            <a:endParaRPr lang="en-US" dirty="0">
              <a:solidFill>
                <a:srgbClr val="FFFF00"/>
              </a:solidFill>
              <a:latin typeface="Rockwell" pitchFamily="18" charset="0"/>
            </a:endParaRPr>
          </a:p>
        </p:txBody>
      </p:sp>
      <p:sp>
        <p:nvSpPr>
          <p:cNvPr id="3" name="Content Placeholder 2"/>
          <p:cNvSpPr>
            <a:spLocks noGrp="1"/>
          </p:cNvSpPr>
          <p:nvPr>
            <p:ph idx="1"/>
          </p:nvPr>
        </p:nvSpPr>
        <p:spPr/>
        <p:txBody>
          <a:bodyPr>
            <a:normAutofit fontScale="92500" lnSpcReduction="20000"/>
          </a:bodyPr>
          <a:lstStyle/>
          <a:p>
            <a:pPr lvl="0" algn="just"/>
            <a:endParaRPr lang="en-US" dirty="0" smtClean="0"/>
          </a:p>
          <a:p>
            <a:pPr lvl="0" algn="just"/>
            <a:r>
              <a:rPr lang="en-US" b="1" dirty="0" smtClean="0">
                <a:solidFill>
                  <a:srgbClr val="FF0000"/>
                </a:solidFill>
              </a:rPr>
              <a:t>Payment is in agreement with the apparent tenor of instrument…</a:t>
            </a:r>
          </a:p>
          <a:p>
            <a:pPr lvl="0" algn="just"/>
            <a:r>
              <a:rPr lang="en-US" b="1" dirty="0" smtClean="0"/>
              <a:t>Payment is made in good faith &amp; without negligence.</a:t>
            </a:r>
          </a:p>
          <a:p>
            <a:pPr lvl="0" algn="just"/>
            <a:r>
              <a:rPr lang="en-US" b="1" dirty="0" smtClean="0">
                <a:solidFill>
                  <a:srgbClr val="0000CC"/>
                </a:solidFill>
              </a:rPr>
              <a:t>Payment is made to the person who possesses the instrument who is entitled as holder.</a:t>
            </a:r>
          </a:p>
          <a:p>
            <a:pPr lvl="0" algn="just"/>
            <a:r>
              <a:rPr lang="en-US" b="1" dirty="0" smtClean="0">
                <a:solidFill>
                  <a:srgbClr val="C00000"/>
                </a:solidFill>
              </a:rPr>
              <a:t>Which do not pay for a rational ground believing that he is not entitled to obtain payment.</a:t>
            </a:r>
          </a:p>
          <a:p>
            <a:pPr lvl="0" algn="just"/>
            <a:r>
              <a:rPr lang="en-US" b="1" dirty="0" smtClean="0"/>
              <a:t>Payment is made in  money &amp; money only.</a:t>
            </a:r>
            <a:endParaRPr lang="en-US" b="1" dirty="0"/>
          </a:p>
        </p:txBody>
      </p:sp>
      <p:sp>
        <p:nvSpPr>
          <p:cNvPr id="5" name="Flowchart: Terminator 4"/>
          <p:cNvSpPr/>
          <p:nvPr/>
        </p:nvSpPr>
        <p:spPr>
          <a:xfrm>
            <a:off x="2765234" y="1276350"/>
            <a:ext cx="3966072"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latin typeface="Aharoni" pitchFamily="2" charset="-79"/>
                <a:cs typeface="Aharoni" pitchFamily="2" charset="-79"/>
              </a:rPr>
              <a:t>Essential Constituents</a:t>
            </a:r>
            <a:endParaRPr lang="en-US" sz="24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solidFill>
                  <a:srgbClr val="FFFF00"/>
                </a:solidFill>
                <a:latin typeface="Rockwell" panose="02060603020205020403" pitchFamily="18" charset="0"/>
              </a:rPr>
              <a:t>Negotiation</a:t>
            </a:r>
            <a:endParaRPr lang="en-US" dirty="0"/>
          </a:p>
        </p:txBody>
      </p:sp>
      <p:sp>
        <p:nvSpPr>
          <p:cNvPr id="7" name="Content Placeholder 6"/>
          <p:cNvSpPr>
            <a:spLocks noGrp="1"/>
          </p:cNvSpPr>
          <p:nvPr>
            <p:ph sz="half" idx="1"/>
          </p:nvPr>
        </p:nvSpPr>
        <p:spPr/>
        <p:txBody>
          <a:bodyPr>
            <a:normAutofit fontScale="92500" lnSpcReduction="10000"/>
          </a:bodyPr>
          <a:lstStyle/>
          <a:p>
            <a:pPr lvl="0" algn="just">
              <a:buNone/>
            </a:pPr>
            <a:r>
              <a:rPr lang="en-US" dirty="0"/>
              <a:t>	</a:t>
            </a:r>
          </a:p>
          <a:p>
            <a:pPr lvl="0" algn="just">
              <a:buNone/>
            </a:pPr>
            <a:r>
              <a:rPr lang="en-US" dirty="0"/>
              <a:t>	When a Promissory Note, Bill of Exchange or </a:t>
            </a:r>
            <a:r>
              <a:rPr lang="en-US" dirty="0" err="1"/>
              <a:t>Cheque</a:t>
            </a:r>
            <a:r>
              <a:rPr lang="en-US" dirty="0"/>
              <a:t> is transferred to any person, so as to constitute that person the holder thereof, the instrument is said to be negotiated.</a:t>
            </a:r>
          </a:p>
          <a:p>
            <a:pPr algn="just">
              <a:buNone/>
            </a:pPr>
            <a:endParaRPr lang="en-US" dirty="0"/>
          </a:p>
        </p:txBody>
      </p:sp>
      <p:sp>
        <p:nvSpPr>
          <p:cNvPr id="8" name="Flowchart: Terminator 7"/>
          <p:cNvSpPr/>
          <p:nvPr/>
        </p:nvSpPr>
        <p:spPr>
          <a:xfrm>
            <a:off x="3362325" y="1276350"/>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Section-14</a:t>
            </a:r>
            <a:endParaRPr lang="en-US" sz="2400" dirty="0">
              <a:latin typeface="Aharoni" pitchFamily="2" charset="-79"/>
              <a:cs typeface="Aharoni" pitchFamily="2" charset="-79"/>
            </a:endParaRPr>
          </a:p>
        </p:txBody>
      </p:sp>
      <p:pic>
        <p:nvPicPr>
          <p:cNvPr id="2050" name="Picture 2" descr="C:\Users\USER\Desktop\Jahir\N I Act 1881\negotiation 2.jpg"/>
          <p:cNvPicPr>
            <a:picLocks noGrp="1" noChangeAspect="1" noChangeArrowheads="1"/>
          </p:cNvPicPr>
          <p:nvPr>
            <p:ph sz="half" idx="2"/>
          </p:nvPr>
        </p:nvPicPr>
        <p:blipFill>
          <a:blip r:embed="rId2"/>
          <a:srcRect/>
          <a:stretch>
            <a:fillRect/>
          </a:stretch>
        </p:blipFill>
        <p:spPr bwMode="auto">
          <a:xfrm>
            <a:off x="5434012" y="1830387"/>
            <a:ext cx="3240555" cy="2427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9905728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latin typeface="Rockwell" pitchFamily="18" charset="0"/>
              </a:rPr>
              <a:t>Endorsement</a:t>
            </a:r>
            <a:endParaRPr lang="en-US" dirty="0"/>
          </a:p>
        </p:txBody>
      </p:sp>
      <p:sp>
        <p:nvSpPr>
          <p:cNvPr id="7" name="Content Placeholder 6"/>
          <p:cNvSpPr>
            <a:spLocks noGrp="1"/>
          </p:cNvSpPr>
          <p:nvPr>
            <p:ph sz="half" idx="1"/>
          </p:nvPr>
        </p:nvSpPr>
        <p:spPr>
          <a:xfrm>
            <a:off x="438150" y="1333501"/>
            <a:ext cx="4457700" cy="3590924"/>
          </a:xfrm>
        </p:spPr>
        <p:txBody>
          <a:bodyPr>
            <a:normAutofit fontScale="70000" lnSpcReduction="20000"/>
          </a:bodyPr>
          <a:lstStyle/>
          <a:p>
            <a:pPr algn="just">
              <a:buNone/>
            </a:pPr>
            <a:r>
              <a:rPr lang="en-US" altLang="en-US" b="1" dirty="0"/>
              <a:t>	</a:t>
            </a:r>
          </a:p>
          <a:p>
            <a:pPr algn="just">
              <a:buNone/>
            </a:pPr>
            <a:r>
              <a:rPr lang="en-US" altLang="en-US" b="1" dirty="0"/>
              <a:t>	When the maker or holder of a negotiable instrument signs the same, otherwise than as such maker, for the purpose of negotiation, </a:t>
            </a:r>
            <a:r>
              <a:rPr lang="en-US" altLang="en-US" b="1" dirty="0">
                <a:solidFill>
                  <a:srgbClr val="FF0000"/>
                </a:solidFill>
              </a:rPr>
              <a:t>on the back or face thereof or on a slip of paper  annexed thereto</a:t>
            </a:r>
            <a:r>
              <a:rPr lang="en-US" altLang="en-US" b="1" dirty="0"/>
              <a:t>, or so signs for the same purpose a stamped paper intended to be completed as a negotiable instrument, he is said to indorse the same, and is called the “endorser”.</a:t>
            </a:r>
            <a:endParaRPr lang="en-US" altLang="en-US" dirty="0"/>
          </a:p>
        </p:txBody>
      </p:sp>
      <p:sp>
        <p:nvSpPr>
          <p:cNvPr id="8" name="Flowchart: Terminator 7"/>
          <p:cNvSpPr/>
          <p:nvPr/>
        </p:nvSpPr>
        <p:spPr>
          <a:xfrm>
            <a:off x="3362325" y="1276350"/>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Section-15</a:t>
            </a:r>
            <a:endParaRPr lang="en-US" sz="2400" dirty="0">
              <a:latin typeface="Aharoni" pitchFamily="2" charset="-79"/>
              <a:cs typeface="Aharoni" pitchFamily="2" charset="-79"/>
            </a:endParaRPr>
          </a:p>
        </p:txBody>
      </p:sp>
      <p:pic>
        <p:nvPicPr>
          <p:cNvPr id="3074" name="Picture 2" descr="C:\Users\USER\Desktop\Jahir\N I Act 1881\endorsement.jpg"/>
          <p:cNvPicPr>
            <a:picLocks noGrp="1" noChangeAspect="1" noChangeArrowheads="1"/>
          </p:cNvPicPr>
          <p:nvPr>
            <p:ph sz="half" idx="2"/>
          </p:nvPr>
        </p:nvPicPr>
        <p:blipFill>
          <a:blip r:embed="rId2"/>
          <a:srcRect/>
          <a:stretch>
            <a:fillRect/>
          </a:stretch>
        </p:blipFill>
        <p:spPr bwMode="auto">
          <a:xfrm>
            <a:off x="4800600" y="2249911"/>
            <a:ext cx="4038600" cy="1256453"/>
          </a:xfrm>
          <a:prstGeom prst="rect">
            <a:avLst/>
          </a:prstGeom>
          <a:noFill/>
        </p:spPr>
      </p:pic>
    </p:spTree>
    <p:extLst>
      <p:ext uri="{BB962C8B-B14F-4D97-AF65-F5344CB8AC3E}">
        <p14:creationId xmlns:p14="http://schemas.microsoft.com/office/powerpoint/2010/main" xmlns="" val="39905728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451" y="268582"/>
            <a:ext cx="8259098" cy="763526"/>
          </a:xfrm>
        </p:spPr>
        <p:txBody>
          <a:bodyPr>
            <a:normAutofit/>
          </a:bodyPr>
          <a:lstStyle/>
          <a:p>
            <a:pPr lvl="0" algn="ctr"/>
            <a:r>
              <a:rPr lang="en-US" sz="4400" b="1" dirty="0">
                <a:solidFill>
                  <a:srgbClr val="FFFF00"/>
                </a:solidFill>
                <a:latin typeface="Rockwell" pitchFamily="18" charset="0"/>
              </a:rPr>
              <a:t>Types of endorsement</a:t>
            </a:r>
            <a:endParaRPr lang="en-US" sz="4400" dirty="0">
              <a:solidFill>
                <a:srgbClr val="FFFF00"/>
              </a:solidFill>
              <a:latin typeface="Rockwell"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46601474"/>
              </p:ext>
            </p:extLst>
          </p:nvPr>
        </p:nvGraphicFramePr>
        <p:xfrm>
          <a:off x="463550" y="1349375"/>
          <a:ext cx="8245475"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085214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1" y="147637"/>
            <a:ext cx="6772274" cy="738188"/>
          </a:xfrm>
        </p:spPr>
        <p:txBody>
          <a:bodyPr>
            <a:normAutofit/>
          </a:bodyPr>
          <a:lstStyle/>
          <a:p>
            <a:r>
              <a:rPr lang="en-US" sz="4000" dirty="0">
                <a:solidFill>
                  <a:srgbClr val="FFFF00"/>
                </a:solidFill>
                <a:latin typeface="Rockwell" pitchFamily="18" charset="0"/>
              </a:rPr>
              <a:t>Blank Endorsement</a:t>
            </a:r>
          </a:p>
        </p:txBody>
      </p:sp>
      <p:sp>
        <p:nvSpPr>
          <p:cNvPr id="11" name="Content Placeholder 10"/>
          <p:cNvSpPr>
            <a:spLocks noGrp="1"/>
          </p:cNvSpPr>
          <p:nvPr>
            <p:ph idx="1"/>
          </p:nvPr>
        </p:nvSpPr>
        <p:spPr>
          <a:xfrm>
            <a:off x="3324225" y="1252538"/>
            <a:ext cx="5657849" cy="3176587"/>
          </a:xfrm>
        </p:spPr>
        <p:txBody>
          <a:bodyPr>
            <a:normAutofit lnSpcReduction="10000"/>
          </a:bodyPr>
          <a:lstStyle/>
          <a:p>
            <a:pPr algn="just"/>
            <a:endParaRPr lang="en-US" sz="2400" dirty="0"/>
          </a:p>
          <a:p>
            <a:pPr algn="just"/>
            <a:r>
              <a:rPr lang="en-US" sz="2400" dirty="0"/>
              <a:t>A blank endorsement is a signature on a financial instrument such as a check. No payee is specified, so any holder of the instrument could claim payment. </a:t>
            </a:r>
          </a:p>
          <a:p>
            <a:pPr algn="just"/>
            <a:endParaRPr lang="en-US" sz="2400" dirty="0"/>
          </a:p>
          <a:p>
            <a:pPr algn="just"/>
            <a:r>
              <a:rPr lang="en-US" sz="2400" dirty="0">
                <a:solidFill>
                  <a:srgbClr val="0070C0"/>
                </a:solidFill>
              </a:rPr>
              <a:t>If the endorser signs his name only, the endorsement is said to be “in blank”.</a:t>
            </a:r>
          </a:p>
        </p:txBody>
      </p:sp>
      <p:sp>
        <p:nvSpPr>
          <p:cNvPr id="15" name="Text Placeholder 14"/>
          <p:cNvSpPr>
            <a:spLocks noGrp="1"/>
          </p:cNvSpPr>
          <p:nvPr>
            <p:ph type="body" sz="half" idx="2"/>
          </p:nvPr>
        </p:nvSpPr>
        <p:spPr>
          <a:xfrm>
            <a:off x="180976" y="1114426"/>
            <a:ext cx="3008313" cy="3518297"/>
          </a:xfrm>
        </p:spPr>
        <p:txBody>
          <a:bodyPr/>
          <a:lstStyle/>
          <a:p>
            <a:endParaRPr lang="en-US" dirty="0"/>
          </a:p>
        </p:txBody>
      </p:sp>
      <p:sp>
        <p:nvSpPr>
          <p:cNvPr id="13" name="Flowchart: Terminator 12"/>
          <p:cNvSpPr/>
          <p:nvPr/>
        </p:nvSpPr>
        <p:spPr>
          <a:xfrm>
            <a:off x="4943475" y="3095625"/>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Section-16</a:t>
            </a:r>
            <a:endParaRPr lang="en-US" sz="2400" dirty="0">
              <a:latin typeface="Aharoni" pitchFamily="2" charset="-79"/>
              <a:cs typeface="Aharoni" pitchFamily="2" charset="-79"/>
            </a:endParaRPr>
          </a:p>
        </p:txBody>
      </p:sp>
      <p:pic>
        <p:nvPicPr>
          <p:cNvPr id="4099" name="Picture 3" descr="C:\Users\USER\Desktop\Jahir\N I Act 1881\blank endorsement.png"/>
          <p:cNvPicPr>
            <a:picLocks noChangeAspect="1" noChangeArrowheads="1"/>
          </p:cNvPicPr>
          <p:nvPr/>
        </p:nvPicPr>
        <p:blipFill>
          <a:blip r:embed="rId2"/>
          <a:srcRect/>
          <a:stretch>
            <a:fillRect/>
          </a:stretch>
        </p:blipFill>
        <p:spPr bwMode="auto">
          <a:xfrm>
            <a:off x="257174" y="1724025"/>
            <a:ext cx="2859241" cy="2200275"/>
          </a:xfrm>
          <a:prstGeom prst="rect">
            <a:avLst/>
          </a:prstGeom>
          <a:noFill/>
        </p:spPr>
      </p:pic>
    </p:spTree>
    <p:extLst>
      <p:ext uri="{BB962C8B-B14F-4D97-AF65-F5344CB8AC3E}">
        <p14:creationId xmlns:p14="http://schemas.microsoft.com/office/powerpoint/2010/main" xmlns="" val="4624845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1" y="147637"/>
            <a:ext cx="6772274" cy="738188"/>
          </a:xfrm>
        </p:spPr>
        <p:txBody>
          <a:bodyPr>
            <a:normAutofit/>
          </a:bodyPr>
          <a:lstStyle/>
          <a:p>
            <a:r>
              <a:rPr lang="en-US" sz="4000" dirty="0">
                <a:solidFill>
                  <a:srgbClr val="FFFF00"/>
                </a:solidFill>
                <a:latin typeface="Rockwell" pitchFamily="18" charset="0"/>
              </a:rPr>
              <a:t>Full Endorsement</a:t>
            </a:r>
          </a:p>
        </p:txBody>
      </p:sp>
      <p:sp>
        <p:nvSpPr>
          <p:cNvPr id="11" name="Content Placeholder 10"/>
          <p:cNvSpPr>
            <a:spLocks noGrp="1"/>
          </p:cNvSpPr>
          <p:nvPr>
            <p:ph idx="1"/>
          </p:nvPr>
        </p:nvSpPr>
        <p:spPr>
          <a:xfrm>
            <a:off x="3324225" y="1252538"/>
            <a:ext cx="5657849" cy="3176587"/>
          </a:xfrm>
        </p:spPr>
        <p:txBody>
          <a:bodyPr>
            <a:normAutofit fontScale="92500" lnSpcReduction="20000"/>
          </a:bodyPr>
          <a:lstStyle/>
          <a:p>
            <a:pPr algn="just"/>
            <a:endParaRPr lang="en-US" sz="1500" dirty="0"/>
          </a:p>
          <a:p>
            <a:pPr algn="just"/>
            <a:r>
              <a:rPr lang="en-US" sz="2400" dirty="0"/>
              <a:t>An endorsement “in full” or a special endorsement is one </a:t>
            </a:r>
            <a:r>
              <a:rPr lang="en-US" sz="2400" b="1" dirty="0"/>
              <a:t>where the endorser puts his signature on the instrument</a:t>
            </a:r>
            <a:r>
              <a:rPr lang="en-US" sz="2400" dirty="0"/>
              <a:t> as well as writes the name of a person to whom order the payment is to be made. </a:t>
            </a:r>
          </a:p>
          <a:p>
            <a:pPr algn="just"/>
            <a:endParaRPr lang="en-US" sz="2400" dirty="0"/>
          </a:p>
          <a:p>
            <a:pPr algn="just"/>
            <a:r>
              <a:rPr lang="en-US" sz="2400" dirty="0">
                <a:solidFill>
                  <a:srgbClr val="0070C0"/>
                </a:solidFill>
              </a:rPr>
              <a:t>If the endorser adds a direction to pay the amount mentioned in the instrument to, or to the order of, a specified person, the endorsement is said to be “in full”.</a:t>
            </a:r>
          </a:p>
        </p:txBody>
      </p:sp>
      <p:sp>
        <p:nvSpPr>
          <p:cNvPr id="15" name="Text Placeholder 14"/>
          <p:cNvSpPr>
            <a:spLocks noGrp="1"/>
          </p:cNvSpPr>
          <p:nvPr>
            <p:ph type="body" sz="half" idx="2"/>
          </p:nvPr>
        </p:nvSpPr>
        <p:spPr>
          <a:xfrm>
            <a:off x="180976" y="1114426"/>
            <a:ext cx="3008313" cy="3518297"/>
          </a:xfrm>
        </p:spPr>
        <p:txBody>
          <a:bodyPr/>
          <a:lstStyle/>
          <a:p>
            <a:endParaRPr lang="en-US" dirty="0"/>
          </a:p>
        </p:txBody>
      </p:sp>
      <p:sp>
        <p:nvSpPr>
          <p:cNvPr id="13" name="Flowchart: Terminator 12"/>
          <p:cNvSpPr/>
          <p:nvPr/>
        </p:nvSpPr>
        <p:spPr>
          <a:xfrm>
            <a:off x="4943475" y="2914650"/>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Section-16</a:t>
            </a:r>
            <a:endParaRPr lang="en-US" sz="2400" dirty="0">
              <a:latin typeface="Aharoni" pitchFamily="2" charset="-79"/>
              <a:cs typeface="Aharoni" pitchFamily="2" charset="-79"/>
            </a:endParaRPr>
          </a:p>
        </p:txBody>
      </p:sp>
      <p:sp>
        <p:nvSpPr>
          <p:cNvPr id="8" name="Rounded Rectangle 7"/>
          <p:cNvSpPr/>
          <p:nvPr/>
        </p:nvSpPr>
        <p:spPr>
          <a:xfrm>
            <a:off x="1209676" y="4486275"/>
            <a:ext cx="6972300" cy="32385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The person so specified is called the “endorsee” of the instrument.</a:t>
            </a:r>
          </a:p>
        </p:txBody>
      </p:sp>
      <p:pic>
        <p:nvPicPr>
          <p:cNvPr id="1027" name="Picture 3" descr="F:\Library\Jahir class\Jahir's class\N I Act 1881\full endorsement.png"/>
          <p:cNvPicPr>
            <a:picLocks noChangeAspect="1" noChangeArrowheads="1"/>
          </p:cNvPicPr>
          <p:nvPr/>
        </p:nvPicPr>
        <p:blipFill>
          <a:blip r:embed="rId2"/>
          <a:srcRect/>
          <a:stretch>
            <a:fillRect/>
          </a:stretch>
        </p:blipFill>
        <p:spPr bwMode="auto">
          <a:xfrm>
            <a:off x="276225" y="1828800"/>
            <a:ext cx="2857500" cy="2038350"/>
          </a:xfrm>
          <a:prstGeom prst="rect">
            <a:avLst/>
          </a:prstGeom>
          <a:noFill/>
        </p:spPr>
      </p:pic>
    </p:spTree>
    <p:extLst>
      <p:ext uri="{BB962C8B-B14F-4D97-AF65-F5344CB8AC3E}">
        <p14:creationId xmlns:p14="http://schemas.microsoft.com/office/powerpoint/2010/main" xmlns="" val="4624845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1" y="147637"/>
            <a:ext cx="6772274" cy="738188"/>
          </a:xfrm>
        </p:spPr>
        <p:txBody>
          <a:bodyPr>
            <a:normAutofit/>
          </a:bodyPr>
          <a:lstStyle/>
          <a:p>
            <a:r>
              <a:rPr lang="en-US" sz="4000" dirty="0">
                <a:solidFill>
                  <a:srgbClr val="FFFF00"/>
                </a:solidFill>
                <a:latin typeface="Rockwell" pitchFamily="18" charset="0"/>
              </a:rPr>
              <a:t>Conditional Endorsement</a:t>
            </a:r>
          </a:p>
        </p:txBody>
      </p:sp>
      <p:sp>
        <p:nvSpPr>
          <p:cNvPr id="11" name="Content Placeholder 10"/>
          <p:cNvSpPr>
            <a:spLocks noGrp="1"/>
          </p:cNvSpPr>
          <p:nvPr>
            <p:ph idx="1"/>
          </p:nvPr>
        </p:nvSpPr>
        <p:spPr>
          <a:xfrm>
            <a:off x="3000375" y="1252538"/>
            <a:ext cx="5981699" cy="3176587"/>
          </a:xfrm>
        </p:spPr>
        <p:txBody>
          <a:bodyPr>
            <a:normAutofit fontScale="85000" lnSpcReduction="10000"/>
          </a:bodyPr>
          <a:lstStyle/>
          <a:p>
            <a:pPr algn="just">
              <a:buNone/>
            </a:pPr>
            <a:r>
              <a:rPr lang="en-US" sz="2400" dirty="0"/>
              <a:t>	If the endorser of a negotiable instrument, by express words in the endorsement, makes his liability, dependent on the happening of a specified event, although such event may never happen, such endorsement is called a ‘conditional’ endorsement. </a:t>
            </a:r>
          </a:p>
          <a:p>
            <a:pPr algn="just"/>
            <a:r>
              <a:rPr lang="en-US" sz="2400" dirty="0"/>
              <a:t>Thus, endorsements can validly be made in the following terms:</a:t>
            </a:r>
          </a:p>
          <a:p>
            <a:pPr algn="just">
              <a:buNone/>
            </a:pPr>
            <a:r>
              <a:rPr lang="en-US" sz="2400" dirty="0"/>
              <a:t>	(</a:t>
            </a:r>
            <a:r>
              <a:rPr lang="en-US" sz="2400" dirty="0" err="1"/>
              <a:t>i</a:t>
            </a:r>
            <a:r>
              <a:rPr lang="en-US" sz="2400" dirty="0"/>
              <a:t>) “Pay B or order on his marriage;”</a:t>
            </a:r>
          </a:p>
          <a:p>
            <a:pPr algn="just">
              <a:buNone/>
            </a:pPr>
            <a:r>
              <a:rPr lang="en-US" sz="2400" dirty="0"/>
              <a:t>	(ii) “Pay B on the arrival of </a:t>
            </a:r>
            <a:r>
              <a:rPr lang="en-US" sz="2400" dirty="0" err="1"/>
              <a:t>Pearless</a:t>
            </a:r>
            <a:r>
              <a:rPr lang="en-US" sz="2400" dirty="0"/>
              <a:t> ship at Bombay.”</a:t>
            </a:r>
            <a:endParaRPr lang="en-US" sz="2400" dirty="0">
              <a:solidFill>
                <a:srgbClr val="0070C0"/>
              </a:solidFill>
            </a:endParaRPr>
          </a:p>
        </p:txBody>
      </p:sp>
      <p:sp>
        <p:nvSpPr>
          <p:cNvPr id="15" name="Text Placeholder 14"/>
          <p:cNvSpPr>
            <a:spLocks noGrp="1"/>
          </p:cNvSpPr>
          <p:nvPr>
            <p:ph type="body" sz="half" idx="2"/>
          </p:nvPr>
        </p:nvSpPr>
        <p:spPr>
          <a:xfrm>
            <a:off x="180976" y="1114426"/>
            <a:ext cx="3008313" cy="3518297"/>
          </a:xfrm>
        </p:spPr>
        <p:txBody>
          <a:bodyPr/>
          <a:lstStyle/>
          <a:p>
            <a:endParaRPr lang="en-US" dirty="0"/>
          </a:p>
        </p:txBody>
      </p:sp>
      <p:sp>
        <p:nvSpPr>
          <p:cNvPr id="13" name="Flowchart: Terminator 12"/>
          <p:cNvSpPr/>
          <p:nvPr/>
        </p:nvSpPr>
        <p:spPr>
          <a:xfrm>
            <a:off x="3276600" y="847725"/>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Section-52</a:t>
            </a:r>
            <a:endParaRPr lang="en-US" sz="2400" dirty="0">
              <a:latin typeface="Aharoni" pitchFamily="2" charset="-79"/>
              <a:cs typeface="Aharoni" pitchFamily="2" charset="-79"/>
            </a:endParaRPr>
          </a:p>
        </p:txBody>
      </p:sp>
      <p:pic>
        <p:nvPicPr>
          <p:cNvPr id="2050" name="Picture 2" descr="F:\Library\Jahir class\Jahir's class\N I Act 1881\conditional_indorsement.png"/>
          <p:cNvPicPr>
            <a:picLocks noChangeAspect="1" noChangeArrowheads="1"/>
          </p:cNvPicPr>
          <p:nvPr/>
        </p:nvPicPr>
        <p:blipFill>
          <a:blip r:embed="rId2"/>
          <a:srcRect/>
          <a:stretch>
            <a:fillRect/>
          </a:stretch>
        </p:blipFill>
        <p:spPr bwMode="auto">
          <a:xfrm>
            <a:off x="176214" y="1904999"/>
            <a:ext cx="3039716" cy="1438275"/>
          </a:xfrm>
          <a:prstGeom prst="rect">
            <a:avLst/>
          </a:prstGeom>
          <a:noFill/>
        </p:spPr>
      </p:pic>
    </p:spTree>
    <p:extLst>
      <p:ext uri="{BB962C8B-B14F-4D97-AF65-F5344CB8AC3E}">
        <p14:creationId xmlns:p14="http://schemas.microsoft.com/office/powerpoint/2010/main" xmlns="" val="4624845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1" y="147637"/>
            <a:ext cx="6772274" cy="738188"/>
          </a:xfrm>
        </p:spPr>
        <p:txBody>
          <a:bodyPr>
            <a:normAutofit/>
          </a:bodyPr>
          <a:lstStyle/>
          <a:p>
            <a:r>
              <a:rPr lang="en-US" sz="4000" dirty="0">
                <a:solidFill>
                  <a:srgbClr val="FFFF00"/>
                </a:solidFill>
                <a:latin typeface="Rockwell" pitchFamily="18" charset="0"/>
              </a:rPr>
              <a:t>Restrictive Endorsement</a:t>
            </a:r>
          </a:p>
        </p:txBody>
      </p:sp>
      <p:sp>
        <p:nvSpPr>
          <p:cNvPr id="11" name="Content Placeholder 10"/>
          <p:cNvSpPr>
            <a:spLocks noGrp="1"/>
          </p:cNvSpPr>
          <p:nvPr>
            <p:ph idx="1"/>
          </p:nvPr>
        </p:nvSpPr>
        <p:spPr>
          <a:xfrm>
            <a:off x="3000375" y="1252538"/>
            <a:ext cx="5981699" cy="3471862"/>
          </a:xfrm>
        </p:spPr>
        <p:txBody>
          <a:bodyPr>
            <a:normAutofit fontScale="85000" lnSpcReduction="20000"/>
          </a:bodyPr>
          <a:lstStyle/>
          <a:p>
            <a:pPr algn="just"/>
            <a:r>
              <a:rPr lang="en-US" sz="2400" dirty="0"/>
              <a:t>Restrictive endorsement seeks to put an end the principal characteristics of a Negotiable Instrument and seals its further negotiability. This may sound a little unusual, but the endorsee is very much within his rights if he so signs that its subsequent transfer is restricted.</a:t>
            </a:r>
          </a:p>
          <a:p>
            <a:pPr algn="just"/>
            <a:r>
              <a:rPr lang="en-US" sz="2400" dirty="0"/>
              <a:t>This prevents the risk of unauthorized person obtaining payment through fraud or forgery and the drawer losing his money.</a:t>
            </a:r>
          </a:p>
          <a:p>
            <a:pPr algn="just"/>
            <a:r>
              <a:rPr lang="en-US" sz="2400" dirty="0"/>
              <a:t>An example of a restrictive endorsement is the "</a:t>
            </a:r>
            <a:r>
              <a:rPr lang="en-US" sz="2400" b="1" dirty="0">
                <a:solidFill>
                  <a:srgbClr val="FF0000"/>
                </a:solidFill>
              </a:rPr>
              <a:t>For Deposit Only</a:t>
            </a:r>
            <a:r>
              <a:rPr lang="en-US" sz="2400" dirty="0"/>
              <a:t>" stamp used by most companies on the back of a received check. </a:t>
            </a:r>
            <a:endParaRPr lang="en-US" sz="3600" dirty="0"/>
          </a:p>
          <a:p>
            <a:pPr algn="just"/>
            <a:endParaRPr lang="en-US" sz="2400" dirty="0"/>
          </a:p>
        </p:txBody>
      </p:sp>
      <p:sp>
        <p:nvSpPr>
          <p:cNvPr id="15" name="Text Placeholder 14"/>
          <p:cNvSpPr>
            <a:spLocks noGrp="1"/>
          </p:cNvSpPr>
          <p:nvPr>
            <p:ph type="body" sz="half" idx="2"/>
          </p:nvPr>
        </p:nvSpPr>
        <p:spPr>
          <a:xfrm>
            <a:off x="180976" y="1114426"/>
            <a:ext cx="3008313" cy="3518297"/>
          </a:xfrm>
        </p:spPr>
        <p:txBody>
          <a:bodyPr/>
          <a:lstStyle/>
          <a:p>
            <a:endParaRPr lang="en-US" dirty="0"/>
          </a:p>
        </p:txBody>
      </p:sp>
      <p:sp>
        <p:nvSpPr>
          <p:cNvPr id="13" name="Flowchart: Terminator 12"/>
          <p:cNvSpPr/>
          <p:nvPr/>
        </p:nvSpPr>
        <p:spPr>
          <a:xfrm>
            <a:off x="3276600" y="847725"/>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Section-52</a:t>
            </a:r>
            <a:endParaRPr lang="en-US" sz="2400" dirty="0">
              <a:latin typeface="Aharoni" pitchFamily="2" charset="-79"/>
              <a:cs typeface="Aharoni" pitchFamily="2" charset="-79"/>
            </a:endParaRPr>
          </a:p>
        </p:txBody>
      </p:sp>
      <p:pic>
        <p:nvPicPr>
          <p:cNvPr id="3074" name="Picture 2" descr="F:\Library\Jahir class\Jahir's class\N I Act 1881\restrictive endorsement.jpg"/>
          <p:cNvPicPr>
            <a:picLocks noChangeAspect="1" noChangeArrowheads="1"/>
          </p:cNvPicPr>
          <p:nvPr/>
        </p:nvPicPr>
        <p:blipFill>
          <a:blip r:embed="rId2"/>
          <a:srcRect/>
          <a:stretch>
            <a:fillRect/>
          </a:stretch>
        </p:blipFill>
        <p:spPr bwMode="auto">
          <a:xfrm>
            <a:off x="285750" y="1862137"/>
            <a:ext cx="2728126" cy="1385888"/>
          </a:xfrm>
          <a:prstGeom prst="rect">
            <a:avLst/>
          </a:prstGeom>
          <a:noFill/>
        </p:spPr>
      </p:pic>
    </p:spTree>
    <p:extLst>
      <p:ext uri="{BB962C8B-B14F-4D97-AF65-F5344CB8AC3E}">
        <p14:creationId xmlns:p14="http://schemas.microsoft.com/office/powerpoint/2010/main" xmlns="" val="4624845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63550" y="1349375"/>
          <a:ext cx="8245476" cy="1854200"/>
        </p:xfrm>
        <a:graphic>
          <a:graphicData uri="http://schemas.openxmlformats.org/drawingml/2006/table">
            <a:tbl>
              <a:tblPr firstRow="1" bandRow="1">
                <a:tableStyleId>{5C22544A-7EE6-4342-B048-85BDC9FD1C3A}</a:tableStyleId>
              </a:tblPr>
              <a:tblGrid>
                <a:gridCol w="1089025">
                  <a:extLst>
                    <a:ext uri="{9D8B030D-6E8A-4147-A177-3AD203B41FA5}">
                      <a16:colId xmlns:a16="http://schemas.microsoft.com/office/drawing/2014/main" xmlns="" val="20000"/>
                    </a:ext>
                  </a:extLst>
                </a:gridCol>
                <a:gridCol w="4407959">
                  <a:extLst>
                    <a:ext uri="{9D8B030D-6E8A-4147-A177-3AD203B41FA5}">
                      <a16:colId xmlns:a16="http://schemas.microsoft.com/office/drawing/2014/main" xmlns="" val="20001"/>
                    </a:ext>
                  </a:extLst>
                </a:gridCol>
                <a:gridCol w="2748492">
                  <a:extLst>
                    <a:ext uri="{9D8B030D-6E8A-4147-A177-3AD203B41FA5}">
                      <a16:colId xmlns:a16="http://schemas.microsoft.com/office/drawing/2014/main" xmlns="" val="20002"/>
                    </a:ext>
                  </a:extLst>
                </a:gridCol>
              </a:tblGrid>
              <a:tr h="370840">
                <a:tc gridSpan="3">
                  <a:txBody>
                    <a:bodyPr/>
                    <a:lstStyle/>
                    <a:p>
                      <a:pPr algn="ctr"/>
                      <a:r>
                        <a:rPr lang="en-US" dirty="0">
                          <a:solidFill>
                            <a:srgbClr val="FF0000"/>
                          </a:solidFill>
                        </a:rPr>
                        <a:t>Range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pPr algn="ctr"/>
                      <a:r>
                        <a:rPr lang="en-US" b="1" dirty="0">
                          <a:solidFill>
                            <a:srgbClr val="0000CC"/>
                          </a:solidFill>
                        </a:rPr>
                        <a:t>Ch No.</a:t>
                      </a:r>
                    </a:p>
                  </a:txBody>
                  <a:tcPr/>
                </a:tc>
                <a:tc>
                  <a:txBody>
                    <a:bodyPr/>
                    <a:lstStyle/>
                    <a:p>
                      <a:pPr algn="ctr"/>
                      <a:r>
                        <a:rPr lang="en-US" b="1" dirty="0">
                          <a:solidFill>
                            <a:srgbClr val="0000CC"/>
                          </a:solidFill>
                        </a:rPr>
                        <a:t>Name</a:t>
                      </a:r>
                    </a:p>
                  </a:txBody>
                  <a:tcPr/>
                </a:tc>
                <a:tc>
                  <a:txBody>
                    <a:bodyPr/>
                    <a:lstStyle/>
                    <a:p>
                      <a:pPr algn="ctr"/>
                      <a:r>
                        <a:rPr lang="en-US" b="1" dirty="0">
                          <a:solidFill>
                            <a:srgbClr val="0000CC"/>
                          </a:solidFill>
                        </a:rPr>
                        <a:t>Range</a:t>
                      </a:r>
                    </a:p>
                  </a:txBody>
                  <a:tcPr/>
                </a:tc>
                <a:extLst>
                  <a:ext uri="{0D108BD9-81ED-4DB2-BD59-A6C34878D82A}">
                    <a16:rowId xmlns:a16="http://schemas.microsoft.com/office/drawing/2014/main" xmlns="" val="10001"/>
                  </a:ext>
                </a:extLst>
              </a:tr>
              <a:tr h="370840">
                <a:tc>
                  <a:txBody>
                    <a:bodyPr/>
                    <a:lstStyle/>
                    <a:p>
                      <a:r>
                        <a:rPr lang="en-US" dirty="0"/>
                        <a:t>15</a:t>
                      </a:r>
                    </a:p>
                  </a:txBody>
                  <a:tcPr/>
                </a:tc>
                <a:tc>
                  <a:txBody>
                    <a:bodyPr/>
                    <a:lstStyle/>
                    <a:p>
                      <a:r>
                        <a:rPr lang="en-US" dirty="0"/>
                        <a:t>Special provisions relating</a:t>
                      </a:r>
                      <a:r>
                        <a:rPr lang="en-US" baseline="0" dirty="0"/>
                        <a:t> to Bills</a:t>
                      </a:r>
                      <a:endParaRPr lang="en-US" dirty="0"/>
                    </a:p>
                  </a:txBody>
                  <a:tcPr/>
                </a:tc>
                <a:tc>
                  <a:txBody>
                    <a:bodyPr/>
                    <a:lstStyle/>
                    <a:p>
                      <a:r>
                        <a:rPr lang="en-US" dirty="0"/>
                        <a:t>131D-133</a:t>
                      </a:r>
                    </a:p>
                  </a:txBody>
                  <a:tcPr/>
                </a:tc>
                <a:extLst>
                  <a:ext uri="{0D108BD9-81ED-4DB2-BD59-A6C34878D82A}">
                    <a16:rowId xmlns:a16="http://schemas.microsoft.com/office/drawing/2014/main" xmlns="" val="10002"/>
                  </a:ext>
                </a:extLst>
              </a:tr>
              <a:tr h="370840">
                <a:tc>
                  <a:txBody>
                    <a:bodyPr/>
                    <a:lstStyle/>
                    <a:p>
                      <a:r>
                        <a:rPr lang="en-US" dirty="0">
                          <a:solidFill>
                            <a:srgbClr val="7030A0"/>
                          </a:solidFill>
                        </a:rPr>
                        <a:t>16</a:t>
                      </a:r>
                    </a:p>
                  </a:txBody>
                  <a:tcPr/>
                </a:tc>
                <a:tc>
                  <a:txBody>
                    <a:bodyPr/>
                    <a:lstStyle/>
                    <a:p>
                      <a:r>
                        <a:rPr lang="en-US" dirty="0">
                          <a:solidFill>
                            <a:srgbClr val="7030A0"/>
                          </a:solidFill>
                        </a:rPr>
                        <a:t>International Laws</a:t>
                      </a:r>
                    </a:p>
                  </a:txBody>
                  <a:tcPr/>
                </a:tc>
                <a:tc>
                  <a:txBody>
                    <a:bodyPr/>
                    <a:lstStyle/>
                    <a:p>
                      <a:r>
                        <a:rPr lang="en-US" dirty="0">
                          <a:solidFill>
                            <a:srgbClr val="7030A0"/>
                          </a:solidFill>
                        </a:rPr>
                        <a:t>134-137</a:t>
                      </a:r>
                    </a:p>
                  </a:txBody>
                  <a:tcPr/>
                </a:tc>
                <a:extLst>
                  <a:ext uri="{0D108BD9-81ED-4DB2-BD59-A6C34878D82A}">
                    <a16:rowId xmlns:a16="http://schemas.microsoft.com/office/drawing/2014/main" xmlns="" val="10003"/>
                  </a:ext>
                </a:extLst>
              </a:tr>
              <a:tr h="370840">
                <a:tc>
                  <a:txBody>
                    <a:bodyPr/>
                    <a:lstStyle/>
                    <a:p>
                      <a:r>
                        <a:rPr lang="en-US" dirty="0"/>
                        <a:t>17</a:t>
                      </a:r>
                    </a:p>
                  </a:txBody>
                  <a:tcPr/>
                </a:tc>
                <a:tc>
                  <a:txBody>
                    <a:bodyPr/>
                    <a:lstStyle/>
                    <a:p>
                      <a:r>
                        <a:rPr lang="en-US" dirty="0"/>
                        <a:t>Penalties in case</a:t>
                      </a:r>
                      <a:r>
                        <a:rPr lang="en-US" baseline="0" dirty="0"/>
                        <a:t> of dishonor of </a:t>
                      </a:r>
                      <a:r>
                        <a:rPr lang="en-US" baseline="0" dirty="0" err="1"/>
                        <a:t>cheque</a:t>
                      </a:r>
                      <a:endParaRPr lang="en-US" dirty="0"/>
                    </a:p>
                  </a:txBody>
                  <a:tcPr/>
                </a:tc>
                <a:tc>
                  <a:txBody>
                    <a:bodyPr/>
                    <a:lstStyle/>
                    <a:p>
                      <a:r>
                        <a:rPr lang="en-US" dirty="0"/>
                        <a:t>138-141</a:t>
                      </a:r>
                    </a:p>
                  </a:txBody>
                  <a:tcPr/>
                </a:tc>
                <a:extLst>
                  <a:ext uri="{0D108BD9-81ED-4DB2-BD59-A6C34878D82A}">
                    <a16:rowId xmlns:a16="http://schemas.microsoft.com/office/drawing/2014/main" xmlns="" val="10004"/>
                  </a:ext>
                </a:extLst>
              </a:tr>
            </a:tbl>
          </a:graphicData>
        </a:graphic>
      </p:graphicFrame>
      <p:sp>
        <p:nvSpPr>
          <p:cNvPr id="5" name="Title 1"/>
          <p:cNvSpPr txBox="1">
            <a:spLocks noGrp="1"/>
          </p:cNvSpPr>
          <p:nvPr>
            <p:ph type="title"/>
          </p:nvPr>
        </p:nvSpPr>
        <p:spPr>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Algerian" pitchFamily="82" charset="0"/>
                <a:ea typeface="+mj-ea"/>
                <a:cs typeface="+mj-cs"/>
              </a:rPr>
              <a:t>Negotiable Instrument ACT-1881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1" y="147637"/>
            <a:ext cx="6772274" cy="738188"/>
          </a:xfrm>
        </p:spPr>
        <p:txBody>
          <a:bodyPr>
            <a:normAutofit/>
          </a:bodyPr>
          <a:lstStyle/>
          <a:p>
            <a:r>
              <a:rPr lang="en-US" sz="4000" dirty="0">
                <a:solidFill>
                  <a:srgbClr val="FFFF00"/>
                </a:solidFill>
                <a:latin typeface="Rockwell" pitchFamily="18" charset="0"/>
              </a:rPr>
              <a:t>Partial Endorsement</a:t>
            </a:r>
          </a:p>
        </p:txBody>
      </p:sp>
      <p:sp>
        <p:nvSpPr>
          <p:cNvPr id="11" name="Content Placeholder 10"/>
          <p:cNvSpPr>
            <a:spLocks noGrp="1"/>
          </p:cNvSpPr>
          <p:nvPr>
            <p:ph idx="1"/>
          </p:nvPr>
        </p:nvSpPr>
        <p:spPr>
          <a:xfrm>
            <a:off x="3000375" y="1252538"/>
            <a:ext cx="5981699" cy="3176587"/>
          </a:xfrm>
        </p:spPr>
        <p:txBody>
          <a:bodyPr>
            <a:normAutofit fontScale="92500"/>
          </a:bodyPr>
          <a:lstStyle/>
          <a:p>
            <a:pPr algn="just"/>
            <a:r>
              <a:rPr lang="en-US" sz="2400" b="1" dirty="0"/>
              <a:t> </a:t>
            </a:r>
            <a:r>
              <a:rPr lang="en-US" sz="2400" dirty="0"/>
              <a:t>Restrictive endorsement seeks to put an end the principal characteristics of a Negotiable Instrument and seals its further negotiability. This may sound a little unusual, but the endorsee is very much within his rights if he so signs that its subsequent transfer is restricted.</a:t>
            </a:r>
            <a:br>
              <a:rPr lang="en-US" sz="2400" dirty="0"/>
            </a:br>
            <a:r>
              <a:rPr lang="en-US" sz="2400" dirty="0"/>
              <a:t>    This prevents the risk of unauthorized person obtaining payment through fraud or </a:t>
            </a:r>
            <a:r>
              <a:rPr lang="en-US" sz="2400" b="1" dirty="0">
                <a:hlinkClick r:id="rId2"/>
              </a:rPr>
              <a:t>forgery</a:t>
            </a:r>
            <a:r>
              <a:rPr lang="en-US" sz="2400" dirty="0"/>
              <a:t> and the drawer losing his money.</a:t>
            </a:r>
          </a:p>
        </p:txBody>
      </p:sp>
      <p:sp>
        <p:nvSpPr>
          <p:cNvPr id="15" name="Text Placeholder 14"/>
          <p:cNvSpPr>
            <a:spLocks noGrp="1"/>
          </p:cNvSpPr>
          <p:nvPr>
            <p:ph type="body" sz="half" idx="2"/>
          </p:nvPr>
        </p:nvSpPr>
        <p:spPr>
          <a:xfrm>
            <a:off x="180976" y="1114426"/>
            <a:ext cx="3008313" cy="3518297"/>
          </a:xfrm>
        </p:spPr>
        <p:txBody>
          <a:bodyPr/>
          <a:lstStyle/>
          <a:p>
            <a:endParaRPr lang="en-US" dirty="0"/>
          </a:p>
        </p:txBody>
      </p:sp>
      <p:sp>
        <p:nvSpPr>
          <p:cNvPr id="13" name="Flowchart: Terminator 12"/>
          <p:cNvSpPr/>
          <p:nvPr/>
        </p:nvSpPr>
        <p:spPr>
          <a:xfrm>
            <a:off x="3276600" y="847725"/>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Section-52</a:t>
            </a:r>
            <a:endParaRPr lang="en-US" sz="2400" dirty="0">
              <a:latin typeface="Aharoni" pitchFamily="2" charset="-79"/>
              <a:cs typeface="Aharoni" pitchFamily="2" charset="-79"/>
            </a:endParaRPr>
          </a:p>
        </p:txBody>
      </p:sp>
      <p:pic>
        <p:nvPicPr>
          <p:cNvPr id="4098" name="Picture 2" descr="F:\Library\Jahir class\Jahir's class\N I Act 1881\mqdefault.jpg"/>
          <p:cNvPicPr>
            <a:picLocks noChangeAspect="1" noChangeArrowheads="1"/>
          </p:cNvPicPr>
          <p:nvPr/>
        </p:nvPicPr>
        <p:blipFill>
          <a:blip r:embed="rId3"/>
          <a:srcRect/>
          <a:stretch>
            <a:fillRect/>
          </a:stretch>
        </p:blipFill>
        <p:spPr bwMode="auto">
          <a:xfrm>
            <a:off x="114300" y="1914525"/>
            <a:ext cx="3048000" cy="1714500"/>
          </a:xfrm>
          <a:prstGeom prst="rect">
            <a:avLst/>
          </a:prstGeom>
          <a:noFill/>
        </p:spPr>
      </p:pic>
    </p:spTree>
    <p:extLst>
      <p:ext uri="{BB962C8B-B14F-4D97-AF65-F5344CB8AC3E}">
        <p14:creationId xmlns:p14="http://schemas.microsoft.com/office/powerpoint/2010/main" xmlns="" val="4624845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1" y="147637"/>
            <a:ext cx="6772274" cy="738188"/>
          </a:xfrm>
        </p:spPr>
        <p:txBody>
          <a:bodyPr>
            <a:normAutofit/>
          </a:bodyPr>
          <a:lstStyle/>
          <a:p>
            <a:r>
              <a:rPr lang="en-US" sz="4000" dirty="0">
                <a:solidFill>
                  <a:srgbClr val="FFFF00"/>
                </a:solidFill>
                <a:latin typeface="Rockwell" pitchFamily="18" charset="0"/>
              </a:rPr>
              <a:t>Facultative Endorsement</a:t>
            </a:r>
          </a:p>
        </p:txBody>
      </p:sp>
      <p:sp>
        <p:nvSpPr>
          <p:cNvPr id="11" name="Content Placeholder 10"/>
          <p:cNvSpPr>
            <a:spLocks noGrp="1"/>
          </p:cNvSpPr>
          <p:nvPr>
            <p:ph idx="1"/>
          </p:nvPr>
        </p:nvSpPr>
        <p:spPr>
          <a:xfrm>
            <a:off x="3000375" y="1252538"/>
            <a:ext cx="5981699" cy="3176587"/>
          </a:xfrm>
        </p:spPr>
        <p:txBody>
          <a:bodyPr>
            <a:normAutofit fontScale="92500" lnSpcReduction="20000"/>
          </a:bodyPr>
          <a:lstStyle/>
          <a:p>
            <a:pPr algn="just"/>
            <a:r>
              <a:rPr lang="en-US" sz="2400" dirty="0">
                <a:solidFill>
                  <a:srgbClr val="002060"/>
                </a:solidFill>
              </a:rPr>
              <a:t>An endorsement where the endorser extends his liability or abandons some right under a negotiable instrument, is called a facultative endorsement.</a:t>
            </a:r>
          </a:p>
          <a:p>
            <a:pPr algn="just"/>
            <a:r>
              <a:rPr lang="en-US" sz="2400" dirty="0">
                <a:solidFill>
                  <a:srgbClr val="FF0000"/>
                </a:solidFill>
              </a:rPr>
              <a:t>Generally the endorsee must give notice of dishonor of the instrument to the  endorser.</a:t>
            </a:r>
            <a:r>
              <a:rPr lang="en-US" sz="2400" dirty="0"/>
              <a:t> </a:t>
            </a:r>
          </a:p>
          <a:p>
            <a:pPr algn="just"/>
            <a:r>
              <a:rPr lang="en-US" sz="2400" dirty="0"/>
              <a:t>In facultative endorsement the endorser waives this duty to the endorsee by writing on the endorsement ‘notice of dishonor waived’.</a:t>
            </a:r>
          </a:p>
          <a:p>
            <a:pPr algn="just"/>
            <a:r>
              <a:rPr lang="en-US" sz="2400" dirty="0"/>
              <a:t>  </a:t>
            </a:r>
          </a:p>
        </p:txBody>
      </p:sp>
      <p:sp>
        <p:nvSpPr>
          <p:cNvPr id="15" name="Text Placeholder 14"/>
          <p:cNvSpPr>
            <a:spLocks noGrp="1"/>
          </p:cNvSpPr>
          <p:nvPr>
            <p:ph type="body" sz="half" idx="2"/>
          </p:nvPr>
        </p:nvSpPr>
        <p:spPr>
          <a:xfrm>
            <a:off x="180976" y="1114426"/>
            <a:ext cx="3008313" cy="3518297"/>
          </a:xfrm>
        </p:spPr>
        <p:txBody>
          <a:bodyPr/>
          <a:lstStyle/>
          <a:p>
            <a:endParaRPr lang="en-US" dirty="0"/>
          </a:p>
        </p:txBody>
      </p:sp>
      <p:pic>
        <p:nvPicPr>
          <p:cNvPr id="5122" name="Picture 2" descr="F:\Library\Jahir class\Jahir's class\N I Act 1881\facultative-endorsement-it-is-an-endorsement-l.jpg"/>
          <p:cNvPicPr>
            <a:picLocks noChangeAspect="1" noChangeArrowheads="1"/>
          </p:cNvPicPr>
          <p:nvPr/>
        </p:nvPicPr>
        <p:blipFill>
          <a:blip r:embed="rId2" cstate="print"/>
          <a:srcRect/>
          <a:stretch>
            <a:fillRect/>
          </a:stretch>
        </p:blipFill>
        <p:spPr bwMode="auto">
          <a:xfrm>
            <a:off x="200025" y="1981201"/>
            <a:ext cx="2819400" cy="1504950"/>
          </a:xfrm>
          <a:prstGeom prst="rect">
            <a:avLst/>
          </a:prstGeom>
          <a:noFill/>
        </p:spPr>
      </p:pic>
    </p:spTree>
    <p:extLst>
      <p:ext uri="{BB962C8B-B14F-4D97-AF65-F5344CB8AC3E}">
        <p14:creationId xmlns:p14="http://schemas.microsoft.com/office/powerpoint/2010/main" xmlns="" val="4624845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1" y="147637"/>
            <a:ext cx="6772274" cy="738188"/>
          </a:xfrm>
        </p:spPr>
        <p:txBody>
          <a:bodyPr>
            <a:normAutofit fontScale="90000"/>
          </a:bodyPr>
          <a:lstStyle/>
          <a:p>
            <a:r>
              <a:rPr lang="en-US" sz="4000" dirty="0">
                <a:solidFill>
                  <a:srgbClr val="FFFF00"/>
                </a:solidFill>
                <a:latin typeface="Rockwell" pitchFamily="18" charset="0"/>
              </a:rPr>
              <a:t>Sans Recourse Endorsement</a:t>
            </a:r>
          </a:p>
        </p:txBody>
      </p:sp>
      <p:sp>
        <p:nvSpPr>
          <p:cNvPr id="11" name="Content Placeholder 10"/>
          <p:cNvSpPr>
            <a:spLocks noGrp="1"/>
          </p:cNvSpPr>
          <p:nvPr>
            <p:ph idx="1"/>
          </p:nvPr>
        </p:nvSpPr>
        <p:spPr>
          <a:xfrm>
            <a:off x="3467100" y="1252538"/>
            <a:ext cx="5191126" cy="3176587"/>
          </a:xfrm>
        </p:spPr>
        <p:txBody>
          <a:bodyPr>
            <a:normAutofit/>
          </a:bodyPr>
          <a:lstStyle/>
          <a:p>
            <a:pPr algn="just"/>
            <a:r>
              <a:rPr lang="en-US" sz="2400" dirty="0"/>
              <a:t>Where the endorser does not want the endorsee or any subsequent holder, to incur any expense on his account on the instrument, the endorsement is ‘sans </a:t>
            </a:r>
            <a:r>
              <a:rPr lang="en-US" sz="2400" dirty="0" err="1"/>
              <a:t>frais</a:t>
            </a:r>
            <a:r>
              <a:rPr lang="en-US" sz="2400" dirty="0"/>
              <a:t>’.</a:t>
            </a:r>
            <a:br>
              <a:rPr lang="en-US" sz="2400" dirty="0"/>
            </a:br>
            <a:endParaRPr lang="en-US" sz="2400" dirty="0"/>
          </a:p>
        </p:txBody>
      </p:sp>
      <p:sp>
        <p:nvSpPr>
          <p:cNvPr id="15" name="Text Placeholder 14"/>
          <p:cNvSpPr>
            <a:spLocks noGrp="1"/>
          </p:cNvSpPr>
          <p:nvPr>
            <p:ph type="body" sz="half" idx="2"/>
          </p:nvPr>
        </p:nvSpPr>
        <p:spPr>
          <a:xfrm>
            <a:off x="180976" y="1114426"/>
            <a:ext cx="3008313" cy="3518297"/>
          </a:xfrm>
        </p:spPr>
        <p:txBody>
          <a:bodyPr/>
          <a:lstStyle/>
          <a:p>
            <a:endParaRPr lang="en-US" dirty="0"/>
          </a:p>
        </p:txBody>
      </p:sp>
      <p:pic>
        <p:nvPicPr>
          <p:cNvPr id="6146" name="Picture 2" descr="F:\Library\Jahir class\Jahir's class\N I Act 1881\sans recourse.jpg"/>
          <p:cNvPicPr>
            <a:picLocks noChangeAspect="1" noChangeArrowheads="1"/>
          </p:cNvPicPr>
          <p:nvPr/>
        </p:nvPicPr>
        <p:blipFill>
          <a:blip r:embed="rId2"/>
          <a:srcRect/>
          <a:stretch>
            <a:fillRect/>
          </a:stretch>
        </p:blipFill>
        <p:spPr bwMode="auto">
          <a:xfrm>
            <a:off x="152400" y="1381125"/>
            <a:ext cx="3048000" cy="2286000"/>
          </a:xfrm>
          <a:prstGeom prst="rect">
            <a:avLst/>
          </a:prstGeom>
          <a:noFill/>
        </p:spPr>
      </p:pic>
    </p:spTree>
    <p:extLst>
      <p:ext uri="{BB962C8B-B14F-4D97-AF65-F5344CB8AC3E}">
        <p14:creationId xmlns:p14="http://schemas.microsoft.com/office/powerpoint/2010/main" xmlns="" val="4624845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4233442459"/>
              </p:ext>
            </p:extLst>
          </p:nvPr>
        </p:nvGraphicFramePr>
        <p:xfrm>
          <a:off x="2846784" y="1098551"/>
          <a:ext cx="2788841" cy="102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Autofit/>
          </a:bodyPr>
          <a:lstStyle/>
          <a:p>
            <a:pPr lvl="0" algn="ctr"/>
            <a:r>
              <a:rPr lang="en-US" sz="3200" b="1" dirty="0">
                <a:solidFill>
                  <a:srgbClr val="FFFF00"/>
                </a:solidFill>
                <a:latin typeface="Rockwell" pitchFamily="18" charset="0"/>
              </a:rPr>
              <a:t>Difference between figures and words</a:t>
            </a:r>
            <a:endParaRPr lang="en-US" sz="3200" dirty="0">
              <a:solidFill>
                <a:srgbClr val="FFFF00"/>
              </a:solidFill>
              <a:latin typeface="Rockwell" pitchFamily="18" charset="0"/>
            </a:endParaRPr>
          </a:p>
        </p:txBody>
      </p:sp>
      <p:pic>
        <p:nvPicPr>
          <p:cNvPr id="9218" name="Picture 2" descr="C:\Users\USER\Desktop\Jahir\N I Act 1881\difference.jpg"/>
          <p:cNvPicPr>
            <a:picLocks noGrp="1" noChangeAspect="1" noChangeArrowheads="1"/>
          </p:cNvPicPr>
          <p:nvPr>
            <p:ph sz="half" idx="2"/>
          </p:nvPr>
        </p:nvPicPr>
        <p:blipFill>
          <a:blip r:embed="rId6"/>
          <a:stretch>
            <a:fillRect/>
          </a:stretch>
        </p:blipFill>
        <p:spPr bwMode="auto">
          <a:xfrm>
            <a:off x="5943600" y="2058987"/>
            <a:ext cx="2857500" cy="1600200"/>
          </a:xfrm>
          <a:prstGeom prst="rect">
            <a:avLst/>
          </a:prstGeom>
          <a:noFill/>
        </p:spPr>
      </p:pic>
      <p:sp>
        <p:nvSpPr>
          <p:cNvPr id="8" name="Content Placeholder 7"/>
          <p:cNvSpPr>
            <a:spLocks noGrp="1"/>
          </p:cNvSpPr>
          <p:nvPr>
            <p:ph sz="half" idx="1"/>
          </p:nvPr>
        </p:nvSpPr>
        <p:spPr>
          <a:xfrm>
            <a:off x="495300" y="1628776"/>
            <a:ext cx="5029200" cy="3394472"/>
          </a:xfrm>
        </p:spPr>
        <p:txBody>
          <a:bodyPr>
            <a:normAutofit fontScale="85000" lnSpcReduction="20000"/>
          </a:bodyPr>
          <a:lstStyle/>
          <a:p>
            <a:pPr lvl="0" algn="just"/>
            <a:r>
              <a:rPr lang="en-US" b="1" dirty="0">
                <a:solidFill>
                  <a:srgbClr val="FF0000"/>
                </a:solidFill>
              </a:rPr>
              <a:t>If  the amount undertaken or ordered to be paid is stated differently in figures and in words, the amount stated in words shall be the amount undertaken  or ordered to be paid.</a:t>
            </a:r>
          </a:p>
          <a:p>
            <a:pPr algn="just"/>
            <a:r>
              <a:rPr lang="en-US" b="1" dirty="0">
                <a:solidFill>
                  <a:srgbClr val="002060"/>
                </a:solidFill>
              </a:rPr>
              <a:t>Provided that if the words, are ambiguous or uncertain, the amount may be ascertained by referring to the figures.</a:t>
            </a:r>
          </a:p>
        </p:txBody>
      </p:sp>
    </p:spTree>
    <p:extLst>
      <p:ext uri="{BB962C8B-B14F-4D97-AF65-F5344CB8AC3E}">
        <p14:creationId xmlns:p14="http://schemas.microsoft.com/office/powerpoint/2010/main" xmlns="" val="41915127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FF00"/>
                </a:solidFill>
                <a:latin typeface="Rockwell" pitchFamily="18" charset="0"/>
              </a:rPr>
              <a:t>Anti-Dating &amp; Post Dating</a:t>
            </a:r>
          </a:p>
        </p:txBody>
      </p:sp>
      <p:sp>
        <p:nvSpPr>
          <p:cNvPr id="3" name="Content Placeholder 2"/>
          <p:cNvSpPr>
            <a:spLocks noGrp="1"/>
          </p:cNvSpPr>
          <p:nvPr>
            <p:ph sz="half" idx="1"/>
          </p:nvPr>
        </p:nvSpPr>
        <p:spPr/>
        <p:txBody>
          <a:bodyPr>
            <a:normAutofit fontScale="77500" lnSpcReduction="20000"/>
          </a:bodyPr>
          <a:lstStyle/>
          <a:p>
            <a:pPr algn="just"/>
            <a:endParaRPr lang="en-US" dirty="0"/>
          </a:p>
          <a:p>
            <a:pPr algn="just"/>
            <a:endParaRPr lang="en-US" dirty="0"/>
          </a:p>
          <a:p>
            <a:pPr algn="just"/>
            <a:r>
              <a:rPr lang="en-US" dirty="0"/>
              <a:t>A promissory note or bill of exchange or </a:t>
            </a:r>
            <a:r>
              <a:rPr lang="en-US" dirty="0" err="1"/>
              <a:t>cheque</a:t>
            </a:r>
            <a:r>
              <a:rPr lang="en-US" dirty="0"/>
              <a:t> is not invalid by reason only that it is ante-dated or post-dated.</a:t>
            </a:r>
          </a:p>
          <a:p>
            <a:pPr algn="just"/>
            <a:r>
              <a:rPr lang="en-US" dirty="0">
                <a:solidFill>
                  <a:srgbClr val="002060"/>
                </a:solidFill>
              </a:rPr>
              <a:t>Provided that the ante-dating or post-dating does not involve any illegal or fraudulent purpose or transaction. </a:t>
            </a:r>
          </a:p>
        </p:txBody>
      </p:sp>
      <p:grpSp>
        <p:nvGrpSpPr>
          <p:cNvPr id="5" name="Group 4"/>
          <p:cNvGrpSpPr/>
          <p:nvPr/>
        </p:nvGrpSpPr>
        <p:grpSpPr>
          <a:xfrm>
            <a:off x="3209925" y="1293802"/>
            <a:ext cx="2809875" cy="612796"/>
            <a:chOff x="410947" y="0"/>
            <a:chExt cx="2377893" cy="612796"/>
          </a:xfrm>
        </p:grpSpPr>
        <p:sp>
          <p:nvSpPr>
            <p:cNvPr id="6" name="Oval 5"/>
            <p:cNvSpPr/>
            <p:nvPr/>
          </p:nvSpPr>
          <p:spPr>
            <a:xfrm>
              <a:off x="410947" y="0"/>
              <a:ext cx="2377893" cy="612796"/>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7" name="Oval 4"/>
            <p:cNvSpPr/>
            <p:nvPr/>
          </p:nvSpPr>
          <p:spPr>
            <a:xfrm>
              <a:off x="750828" y="87542"/>
              <a:ext cx="1698640" cy="437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kern="1200" dirty="0">
                  <a:solidFill>
                    <a:schemeClr val="tx1"/>
                  </a:solidFill>
                </a:rPr>
                <a:t>Section – 21C</a:t>
              </a:r>
              <a:endParaRPr lang="en-US" sz="2600" kern="1200" dirty="0">
                <a:solidFill>
                  <a:schemeClr val="tx1"/>
                </a:solidFill>
              </a:endParaRPr>
            </a:p>
          </p:txBody>
        </p:sp>
      </p:grpSp>
      <p:pic>
        <p:nvPicPr>
          <p:cNvPr id="10242" name="Picture 2" descr="C:\Users\USER\Desktop\Jahir\N I Act 1881\valid time.jpg"/>
          <p:cNvPicPr>
            <a:picLocks noGrp="1" noChangeAspect="1" noChangeArrowheads="1"/>
          </p:cNvPicPr>
          <p:nvPr>
            <p:ph sz="half" idx="2"/>
          </p:nvPr>
        </p:nvPicPr>
        <p:blipFill>
          <a:blip r:embed="rId2"/>
          <a:srcRect/>
          <a:stretch>
            <a:fillRect/>
          </a:stretch>
        </p:blipFill>
        <p:spPr bwMode="auto">
          <a:xfrm>
            <a:off x="5243512" y="2268537"/>
            <a:ext cx="2847975" cy="16002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926" y="220957"/>
            <a:ext cx="8259098" cy="763526"/>
          </a:xfrm>
        </p:spPr>
        <p:txBody>
          <a:bodyPr>
            <a:normAutofit/>
          </a:bodyPr>
          <a:lstStyle/>
          <a:p>
            <a:pPr algn="ctr"/>
            <a:r>
              <a:rPr lang="en-US" sz="4000" b="1" dirty="0">
                <a:solidFill>
                  <a:srgbClr val="FFFF00"/>
                </a:solidFill>
                <a:latin typeface="Rockwell" pitchFamily="18" charset="0"/>
              </a:rPr>
              <a:t>Liability of drawer </a:t>
            </a:r>
          </a:p>
        </p:txBody>
      </p:sp>
      <p:sp>
        <p:nvSpPr>
          <p:cNvPr id="3" name="Content Placeholder 2"/>
          <p:cNvSpPr>
            <a:spLocks noGrp="1"/>
          </p:cNvSpPr>
          <p:nvPr>
            <p:ph idx="1"/>
          </p:nvPr>
        </p:nvSpPr>
        <p:spPr/>
        <p:txBody>
          <a:bodyPr>
            <a:normAutofit fontScale="70000" lnSpcReduction="20000"/>
          </a:bodyPr>
          <a:lstStyle/>
          <a:p>
            <a:pPr algn="just"/>
            <a:endParaRPr lang="en-US" dirty="0"/>
          </a:p>
          <a:p>
            <a:pPr algn="just"/>
            <a:endParaRPr lang="en-US" dirty="0"/>
          </a:p>
          <a:p>
            <a:pPr algn="just">
              <a:buNone/>
            </a:pPr>
            <a:r>
              <a:rPr lang="en-US" dirty="0"/>
              <a:t>1)	</a:t>
            </a:r>
            <a:r>
              <a:rPr lang="en-US" dirty="0">
                <a:solidFill>
                  <a:srgbClr val="FF0000"/>
                </a:solidFill>
              </a:rPr>
              <a:t>a) The drawer of a bill of exchange by drawing it engages that on due presentment it shall be accepted and paid according to its tenor, and that if it be dishonored, he will compensate the holder or any endorser who is compelled to pay it; and</a:t>
            </a:r>
          </a:p>
          <a:p>
            <a:pPr algn="just">
              <a:buNone/>
            </a:pPr>
            <a:r>
              <a:rPr lang="en-US" dirty="0">
                <a:solidFill>
                  <a:srgbClr val="002060"/>
                </a:solidFill>
              </a:rPr>
              <a:t>	b) The drawer of a </a:t>
            </a:r>
            <a:r>
              <a:rPr lang="en-US" dirty="0" err="1">
                <a:solidFill>
                  <a:srgbClr val="002060"/>
                </a:solidFill>
              </a:rPr>
              <a:t>cheque</a:t>
            </a:r>
            <a:r>
              <a:rPr lang="en-US" dirty="0">
                <a:solidFill>
                  <a:srgbClr val="002060"/>
                </a:solidFill>
              </a:rPr>
              <a:t> by drawing it engages that in the case of dishonor by the </a:t>
            </a:r>
            <a:r>
              <a:rPr lang="en-US" dirty="0" err="1">
                <a:solidFill>
                  <a:srgbClr val="002060"/>
                </a:solidFill>
              </a:rPr>
              <a:t>drawee</a:t>
            </a:r>
            <a:r>
              <a:rPr lang="en-US" dirty="0">
                <a:solidFill>
                  <a:srgbClr val="002060"/>
                </a:solidFill>
              </a:rPr>
              <a:t> he will compensate the holder;</a:t>
            </a:r>
          </a:p>
          <a:p>
            <a:pPr algn="just">
              <a:buNone/>
            </a:pPr>
            <a:r>
              <a:rPr lang="en-US" dirty="0">
                <a:solidFill>
                  <a:srgbClr val="002060"/>
                </a:solidFill>
              </a:rPr>
              <a:t>	</a:t>
            </a:r>
            <a:r>
              <a:rPr lang="en-US" b="1" dirty="0">
                <a:solidFill>
                  <a:schemeClr val="tx1"/>
                </a:solidFill>
              </a:rPr>
              <a:t>Provided that due notice of </a:t>
            </a:r>
            <a:r>
              <a:rPr lang="en-US" b="1" dirty="0" err="1">
                <a:solidFill>
                  <a:schemeClr val="tx1"/>
                </a:solidFill>
              </a:rPr>
              <a:t>dishonour</a:t>
            </a:r>
            <a:r>
              <a:rPr lang="en-US" b="1" dirty="0">
                <a:solidFill>
                  <a:schemeClr val="tx1"/>
                </a:solidFill>
              </a:rPr>
              <a:t> of the bill or </a:t>
            </a:r>
            <a:r>
              <a:rPr lang="en-US" b="1" dirty="0" err="1">
                <a:solidFill>
                  <a:schemeClr val="tx1"/>
                </a:solidFill>
              </a:rPr>
              <a:t>cheque</a:t>
            </a:r>
            <a:r>
              <a:rPr lang="en-US" b="1" dirty="0">
                <a:solidFill>
                  <a:schemeClr val="tx1"/>
                </a:solidFill>
              </a:rPr>
              <a:t> has been given to or received by the drawer as hereinafter provided.</a:t>
            </a:r>
          </a:p>
          <a:p>
            <a:pPr algn="just">
              <a:buNone/>
            </a:pPr>
            <a:r>
              <a:rPr lang="en-US" dirty="0">
                <a:solidFill>
                  <a:srgbClr val="00B050"/>
                </a:solidFill>
              </a:rPr>
              <a:t>2) The </a:t>
            </a:r>
            <a:r>
              <a:rPr lang="en-US" dirty="0" err="1">
                <a:solidFill>
                  <a:srgbClr val="00B050"/>
                </a:solidFill>
              </a:rPr>
              <a:t>drawee</a:t>
            </a:r>
            <a:r>
              <a:rPr lang="en-US" dirty="0">
                <a:solidFill>
                  <a:srgbClr val="00B050"/>
                </a:solidFill>
              </a:rPr>
              <a:t> of a bill of exchange is not liable thereon until acceptance in the manner provided by this act.</a:t>
            </a:r>
          </a:p>
        </p:txBody>
      </p:sp>
      <p:grpSp>
        <p:nvGrpSpPr>
          <p:cNvPr id="4" name="Group 4"/>
          <p:cNvGrpSpPr/>
          <p:nvPr/>
        </p:nvGrpSpPr>
        <p:grpSpPr>
          <a:xfrm>
            <a:off x="3209925" y="1293802"/>
            <a:ext cx="2809875" cy="612796"/>
            <a:chOff x="410947" y="0"/>
            <a:chExt cx="2377893" cy="612796"/>
          </a:xfrm>
        </p:grpSpPr>
        <p:sp>
          <p:nvSpPr>
            <p:cNvPr id="6" name="Oval 5"/>
            <p:cNvSpPr/>
            <p:nvPr/>
          </p:nvSpPr>
          <p:spPr>
            <a:xfrm>
              <a:off x="410947" y="0"/>
              <a:ext cx="2377893" cy="612796"/>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7" name="Oval 4"/>
            <p:cNvSpPr/>
            <p:nvPr/>
          </p:nvSpPr>
          <p:spPr>
            <a:xfrm>
              <a:off x="750828" y="87542"/>
              <a:ext cx="1698640" cy="437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kern="1200" dirty="0">
                  <a:solidFill>
                    <a:schemeClr val="tx1"/>
                  </a:solidFill>
                </a:rPr>
                <a:t>Section – 30</a:t>
              </a:r>
              <a:endParaRPr lang="en-US" sz="2600" kern="1200" dirty="0">
                <a:solidFill>
                  <a:schemeClr val="tx1"/>
                </a:solidFill>
              </a:endParaRP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sz="4000" b="1" dirty="0">
                <a:solidFill>
                  <a:srgbClr val="FFFF00"/>
                </a:solidFill>
                <a:latin typeface="Rockwell" pitchFamily="18" charset="0"/>
              </a:rPr>
              <a:t>Liability of </a:t>
            </a:r>
            <a:r>
              <a:rPr lang="en-US" sz="4000" b="1" dirty="0" err="1">
                <a:solidFill>
                  <a:srgbClr val="FFFF00"/>
                </a:solidFill>
                <a:latin typeface="Rockwell" pitchFamily="18" charset="0"/>
              </a:rPr>
              <a:t>Drawee</a:t>
            </a:r>
            <a:r>
              <a:rPr lang="en-US" sz="4000" b="1" dirty="0">
                <a:solidFill>
                  <a:srgbClr val="FFFF00"/>
                </a:solidFill>
                <a:latin typeface="Rockwell" pitchFamily="18" charset="0"/>
              </a:rPr>
              <a:t> of a </a:t>
            </a:r>
            <a:r>
              <a:rPr lang="en-US" sz="4000" b="1" dirty="0" err="1">
                <a:solidFill>
                  <a:srgbClr val="FFFF00"/>
                </a:solidFill>
                <a:latin typeface="Rockwell" pitchFamily="18" charset="0"/>
              </a:rPr>
              <a:t>cheque</a:t>
            </a:r>
            <a:endParaRPr lang="en-US" sz="4000" b="1" dirty="0">
              <a:solidFill>
                <a:srgbClr val="FFFF00"/>
              </a:solidFill>
              <a:latin typeface="Rockwell" pitchFamily="18" charset="0"/>
            </a:endParaRPr>
          </a:p>
        </p:txBody>
      </p:sp>
      <p:sp>
        <p:nvSpPr>
          <p:cNvPr id="3" name="Content Placeholder 2"/>
          <p:cNvSpPr>
            <a:spLocks noGrp="1"/>
          </p:cNvSpPr>
          <p:nvPr>
            <p:ph sz="half" idx="1"/>
          </p:nvPr>
        </p:nvSpPr>
        <p:spPr>
          <a:xfrm>
            <a:off x="457200" y="1200151"/>
            <a:ext cx="5276850" cy="3394472"/>
          </a:xfrm>
        </p:spPr>
        <p:txBody>
          <a:bodyPr>
            <a:normAutofit fontScale="85000" lnSpcReduction="20000"/>
          </a:bodyPr>
          <a:lstStyle/>
          <a:p>
            <a:pPr algn="just"/>
            <a:endParaRPr lang="en-US" dirty="0"/>
          </a:p>
          <a:p>
            <a:pPr algn="just">
              <a:buNone/>
            </a:pPr>
            <a:r>
              <a:rPr lang="en-US" dirty="0"/>
              <a:t>	</a:t>
            </a:r>
          </a:p>
          <a:p>
            <a:pPr algn="just">
              <a:buNone/>
            </a:pPr>
            <a:r>
              <a:rPr lang="en-US" dirty="0"/>
              <a:t>	The </a:t>
            </a:r>
            <a:r>
              <a:rPr lang="en-US" dirty="0" err="1"/>
              <a:t>drawee</a:t>
            </a:r>
            <a:r>
              <a:rPr lang="en-US" dirty="0"/>
              <a:t> of a </a:t>
            </a:r>
            <a:r>
              <a:rPr lang="en-US" dirty="0" err="1"/>
              <a:t>cheque</a:t>
            </a:r>
            <a:r>
              <a:rPr lang="en-US" dirty="0"/>
              <a:t> having sufficient funds of the drawer in his hands properly applicable to the payment of such </a:t>
            </a:r>
            <a:r>
              <a:rPr lang="en-US" dirty="0" err="1"/>
              <a:t>cheque</a:t>
            </a:r>
            <a:r>
              <a:rPr lang="en-US" dirty="0"/>
              <a:t> must pay the </a:t>
            </a:r>
            <a:r>
              <a:rPr lang="en-US" dirty="0" err="1"/>
              <a:t>cheque</a:t>
            </a:r>
            <a:r>
              <a:rPr lang="en-US" dirty="0"/>
              <a:t> when duly required so to do, and, in default of such payment, must compensate the drawer for any loss or damage caused by such default.</a:t>
            </a:r>
            <a:endParaRPr lang="en-US" dirty="0">
              <a:solidFill>
                <a:srgbClr val="00B050"/>
              </a:solidFill>
            </a:endParaRPr>
          </a:p>
        </p:txBody>
      </p:sp>
      <p:grpSp>
        <p:nvGrpSpPr>
          <p:cNvPr id="4" name="Group 4"/>
          <p:cNvGrpSpPr/>
          <p:nvPr/>
        </p:nvGrpSpPr>
        <p:grpSpPr>
          <a:xfrm>
            <a:off x="3209925" y="1293802"/>
            <a:ext cx="2809875" cy="612796"/>
            <a:chOff x="410947" y="0"/>
            <a:chExt cx="2377893" cy="612796"/>
          </a:xfrm>
        </p:grpSpPr>
        <p:sp>
          <p:nvSpPr>
            <p:cNvPr id="6" name="Oval 5"/>
            <p:cNvSpPr/>
            <p:nvPr/>
          </p:nvSpPr>
          <p:spPr>
            <a:xfrm>
              <a:off x="410947" y="0"/>
              <a:ext cx="2377893" cy="612796"/>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7" name="Oval 4"/>
            <p:cNvSpPr/>
            <p:nvPr/>
          </p:nvSpPr>
          <p:spPr>
            <a:xfrm>
              <a:off x="750828" y="87542"/>
              <a:ext cx="1698640" cy="437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kern="1200" dirty="0">
                  <a:solidFill>
                    <a:schemeClr val="tx1"/>
                  </a:solidFill>
                </a:rPr>
                <a:t>Section – 31</a:t>
              </a:r>
              <a:endParaRPr lang="en-US" sz="2600" kern="1200" dirty="0">
                <a:solidFill>
                  <a:schemeClr val="tx1"/>
                </a:solidFill>
              </a:endParaRPr>
            </a:p>
          </p:txBody>
        </p:sp>
      </p:grpSp>
      <p:pic>
        <p:nvPicPr>
          <p:cNvPr id="11267" name="Picture 3" descr="C:\Users\USER\Desktop\Jahir\N I Act 1881\drawee.jpg"/>
          <p:cNvPicPr>
            <a:picLocks noGrp="1" noChangeAspect="1" noChangeArrowheads="1"/>
          </p:cNvPicPr>
          <p:nvPr>
            <p:ph sz="half" idx="2"/>
          </p:nvPr>
        </p:nvPicPr>
        <p:blipFill>
          <a:blip r:embed="rId2" cstate="print"/>
          <a:srcRect/>
          <a:stretch>
            <a:fillRect/>
          </a:stretch>
        </p:blipFill>
        <p:spPr bwMode="auto">
          <a:xfrm>
            <a:off x="5743574" y="2072299"/>
            <a:ext cx="2905125" cy="1874923"/>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Question?</a:t>
            </a:r>
            <a:r>
              <a:rPr lang="en-US" b="1" dirty="0">
                <a:solidFill>
                  <a:srgbClr val="FFFF00"/>
                </a:solidFill>
              </a:rPr>
              <a:t> Question?? </a:t>
            </a:r>
            <a:r>
              <a:rPr lang="en-US" b="1" dirty="0">
                <a:solidFill>
                  <a:srgbClr val="FF0000"/>
                </a:solidFill>
              </a:rPr>
              <a:t>Question???</a:t>
            </a:r>
          </a:p>
        </p:txBody>
      </p:sp>
      <p:sp>
        <p:nvSpPr>
          <p:cNvPr id="3" name="Content Placeholder 2"/>
          <p:cNvSpPr>
            <a:spLocks noGrp="1"/>
          </p:cNvSpPr>
          <p:nvPr>
            <p:ph sz="half" idx="1"/>
          </p:nvPr>
        </p:nvSpPr>
        <p:spPr/>
        <p:txBody>
          <a:bodyPr>
            <a:normAutofit/>
          </a:bodyPr>
          <a:lstStyle/>
          <a:p>
            <a:pPr algn="just"/>
            <a:r>
              <a:rPr lang="en-US" sz="2400" b="1" dirty="0"/>
              <a:t>What are the consequence of wrongful dishonor of a </a:t>
            </a:r>
            <a:r>
              <a:rPr lang="en-US" sz="2400" b="1" dirty="0" err="1"/>
              <a:t>cheque</a:t>
            </a:r>
            <a:r>
              <a:rPr lang="en-US" sz="2400" b="1" dirty="0"/>
              <a:t>.</a:t>
            </a:r>
          </a:p>
        </p:txBody>
      </p:sp>
      <p:pic>
        <p:nvPicPr>
          <p:cNvPr id="1026" name="Picture 2" descr="F:\Library\Jahir class\Jahir's class\N I Act 1881\question.jpg"/>
          <p:cNvPicPr>
            <a:picLocks noGrp="1" noChangeAspect="1" noChangeArrowheads="1"/>
          </p:cNvPicPr>
          <p:nvPr>
            <p:ph sz="half" idx="2"/>
          </p:nvPr>
        </p:nvPicPr>
        <p:blipFill>
          <a:blip r:embed="rId2"/>
          <a:srcRect/>
          <a:stretch>
            <a:fillRect/>
          </a:stretch>
        </p:blipFill>
        <p:spPr bwMode="auto">
          <a:xfrm>
            <a:off x="4648200" y="1550987"/>
            <a:ext cx="4038600" cy="26924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988" y="356615"/>
            <a:ext cx="8487537" cy="498983"/>
          </a:xfrm>
          <a:prstGeom prst="rect">
            <a:avLst/>
          </a:prstGeom>
          <a:ln w="12192">
            <a:solidFill>
              <a:srgbClr val="5B9BD4"/>
            </a:solidFill>
          </a:ln>
        </p:spPr>
        <p:txBody>
          <a:bodyPr vert="horz" wrap="square" lIns="0" tIns="74295" rIns="0" bIns="0" rtlCol="0">
            <a:spAutoFit/>
          </a:bodyPr>
          <a:lstStyle/>
          <a:p>
            <a:pPr marL="213995" marR="205740" indent="492125">
              <a:lnSpc>
                <a:spcPts val="3020"/>
              </a:lnSpc>
              <a:spcBef>
                <a:spcPts val="585"/>
              </a:spcBef>
            </a:pPr>
            <a:r>
              <a:rPr sz="4000" b="1" dirty="0">
                <a:solidFill>
                  <a:srgbClr val="FFFF00"/>
                </a:solidFill>
              </a:rPr>
              <a:t>Legal</a:t>
            </a:r>
            <a:r>
              <a:rPr sz="4000" b="1" spc="10" dirty="0">
                <a:solidFill>
                  <a:srgbClr val="FFFF00"/>
                </a:solidFill>
              </a:rPr>
              <a:t> </a:t>
            </a:r>
            <a:r>
              <a:rPr sz="4000" b="1" spc="-25" dirty="0">
                <a:solidFill>
                  <a:srgbClr val="FFFF00"/>
                </a:solidFill>
              </a:rPr>
              <a:t>Effects</a:t>
            </a:r>
            <a:r>
              <a:rPr sz="4000" b="1" spc="25" dirty="0">
                <a:solidFill>
                  <a:srgbClr val="FFFF00"/>
                </a:solidFill>
              </a:rPr>
              <a:t> </a:t>
            </a:r>
            <a:r>
              <a:rPr sz="4000" b="1" spc="-25" dirty="0">
                <a:solidFill>
                  <a:srgbClr val="FFFF00"/>
                </a:solidFill>
              </a:rPr>
              <a:t>of </a:t>
            </a:r>
            <a:r>
              <a:rPr sz="4000" b="1" spc="-10" dirty="0">
                <a:solidFill>
                  <a:srgbClr val="FFFF00"/>
                </a:solidFill>
              </a:rPr>
              <a:t>Wrongful</a:t>
            </a:r>
            <a:r>
              <a:rPr sz="4000" b="1" spc="-45" dirty="0">
                <a:solidFill>
                  <a:srgbClr val="FFFF00"/>
                </a:solidFill>
              </a:rPr>
              <a:t> </a:t>
            </a:r>
            <a:r>
              <a:rPr sz="4000" b="1" spc="-40" dirty="0">
                <a:solidFill>
                  <a:srgbClr val="FFFF00"/>
                </a:solidFill>
              </a:rPr>
              <a:t>Dishonour</a:t>
            </a:r>
            <a:endParaRPr sz="4000" b="1">
              <a:solidFill>
                <a:srgbClr val="FFFF00"/>
              </a:solidFill>
            </a:endParaRPr>
          </a:p>
        </p:txBody>
      </p:sp>
      <p:sp>
        <p:nvSpPr>
          <p:cNvPr id="3" name="object 3"/>
          <p:cNvSpPr txBox="1"/>
          <p:nvPr/>
        </p:nvSpPr>
        <p:spPr>
          <a:xfrm>
            <a:off x="1388363" y="1786127"/>
            <a:ext cx="2529840" cy="368935"/>
          </a:xfrm>
          <a:prstGeom prst="rect">
            <a:avLst/>
          </a:prstGeom>
          <a:ln w="9144">
            <a:solidFill>
              <a:srgbClr val="5B9BD4"/>
            </a:solidFill>
          </a:ln>
        </p:spPr>
        <p:txBody>
          <a:bodyPr vert="horz" wrap="square" lIns="0" tIns="38100" rIns="0" bIns="0" rtlCol="0">
            <a:spAutoFit/>
          </a:bodyPr>
          <a:lstStyle/>
          <a:p>
            <a:pPr marL="135255">
              <a:lnSpc>
                <a:spcPct val="100000"/>
              </a:lnSpc>
              <a:spcBef>
                <a:spcPts val="300"/>
              </a:spcBef>
            </a:pPr>
            <a:r>
              <a:rPr sz="1800" spc="-10" dirty="0">
                <a:latin typeface="Times New Roman"/>
                <a:cs typeface="Times New Roman"/>
              </a:rPr>
              <a:t>NI</a:t>
            </a:r>
            <a:r>
              <a:rPr sz="1800" spc="-100" dirty="0">
                <a:latin typeface="Times New Roman"/>
                <a:cs typeface="Times New Roman"/>
              </a:rPr>
              <a:t> </a:t>
            </a:r>
            <a:r>
              <a:rPr sz="1800" dirty="0">
                <a:latin typeface="Times New Roman"/>
                <a:cs typeface="Times New Roman"/>
              </a:rPr>
              <a:t>Act</a:t>
            </a:r>
            <a:r>
              <a:rPr sz="1800" spc="-5" dirty="0">
                <a:latin typeface="Times New Roman"/>
                <a:cs typeface="Times New Roman"/>
              </a:rPr>
              <a:t> </a:t>
            </a:r>
            <a:r>
              <a:rPr sz="1800" dirty="0">
                <a:latin typeface="Times New Roman"/>
                <a:cs typeface="Times New Roman"/>
              </a:rPr>
              <a:t>1881</a:t>
            </a:r>
            <a:r>
              <a:rPr sz="1800" spc="-15" dirty="0">
                <a:latin typeface="Times New Roman"/>
                <a:cs typeface="Times New Roman"/>
              </a:rPr>
              <a:t> </a:t>
            </a:r>
            <a:r>
              <a:rPr sz="1800" dirty="0">
                <a:latin typeface="Times New Roman"/>
                <a:cs typeface="Times New Roman"/>
              </a:rPr>
              <a:t>(Article</a:t>
            </a:r>
            <a:r>
              <a:rPr sz="1800" spc="-10" dirty="0">
                <a:latin typeface="Times New Roman"/>
                <a:cs typeface="Times New Roman"/>
              </a:rPr>
              <a:t> </a:t>
            </a:r>
            <a:r>
              <a:rPr sz="1800" spc="-25" dirty="0">
                <a:latin typeface="Times New Roman"/>
                <a:cs typeface="Times New Roman"/>
              </a:rPr>
              <a:t>31)</a:t>
            </a:r>
            <a:endParaRPr sz="1800">
              <a:latin typeface="Times New Roman"/>
              <a:cs typeface="Times New Roman"/>
            </a:endParaRPr>
          </a:p>
        </p:txBody>
      </p:sp>
      <p:grpSp>
        <p:nvGrpSpPr>
          <p:cNvPr id="5" name="object 6"/>
          <p:cNvGrpSpPr/>
          <p:nvPr/>
        </p:nvGrpSpPr>
        <p:grpSpPr>
          <a:xfrm>
            <a:off x="275843" y="3348228"/>
            <a:ext cx="1221105" cy="1221105"/>
            <a:chOff x="275843" y="3348228"/>
            <a:chExt cx="1221105" cy="1221105"/>
          </a:xfrm>
        </p:grpSpPr>
        <p:pic>
          <p:nvPicPr>
            <p:cNvPr id="7" name="object 7"/>
            <p:cNvPicPr/>
            <p:nvPr/>
          </p:nvPicPr>
          <p:blipFill>
            <a:blip r:embed="rId2" cstate="print"/>
            <a:stretch>
              <a:fillRect/>
            </a:stretch>
          </p:blipFill>
          <p:spPr>
            <a:xfrm>
              <a:off x="284987" y="3423943"/>
              <a:ext cx="1202436" cy="1135865"/>
            </a:xfrm>
            <a:prstGeom prst="rect">
              <a:avLst/>
            </a:prstGeom>
          </p:spPr>
        </p:pic>
        <p:sp>
          <p:nvSpPr>
            <p:cNvPr id="8" name="object 8"/>
            <p:cNvSpPr/>
            <p:nvPr/>
          </p:nvSpPr>
          <p:spPr>
            <a:xfrm>
              <a:off x="280415" y="3352800"/>
              <a:ext cx="1211580" cy="1211580"/>
            </a:xfrm>
            <a:custGeom>
              <a:avLst/>
              <a:gdLst/>
              <a:ahLst/>
              <a:cxnLst/>
              <a:rect l="l" t="t" r="r" b="b"/>
              <a:pathLst>
                <a:path w="1211580" h="1211579">
                  <a:moveTo>
                    <a:pt x="0" y="1211580"/>
                  </a:moveTo>
                  <a:lnTo>
                    <a:pt x="1211580" y="1211580"/>
                  </a:lnTo>
                  <a:lnTo>
                    <a:pt x="1211580" y="0"/>
                  </a:lnTo>
                  <a:lnTo>
                    <a:pt x="0" y="0"/>
                  </a:lnTo>
                  <a:lnTo>
                    <a:pt x="0" y="1211580"/>
                  </a:lnTo>
                  <a:close/>
                </a:path>
              </a:pathLst>
            </a:custGeom>
            <a:ln w="9144">
              <a:solidFill>
                <a:srgbClr val="5B9BD4"/>
              </a:solidFill>
            </a:ln>
          </p:spPr>
          <p:txBody>
            <a:bodyPr wrap="square" lIns="0" tIns="0" rIns="0" bIns="0" rtlCol="0"/>
            <a:lstStyle/>
            <a:p>
              <a:endParaRPr/>
            </a:p>
          </p:txBody>
        </p:sp>
      </p:grpSp>
      <p:sp>
        <p:nvSpPr>
          <p:cNvPr id="9" name="object 9"/>
          <p:cNvSpPr txBox="1"/>
          <p:nvPr/>
        </p:nvSpPr>
        <p:spPr>
          <a:xfrm>
            <a:off x="1650619" y="4216704"/>
            <a:ext cx="2977515" cy="299720"/>
          </a:xfrm>
          <a:prstGeom prst="rect">
            <a:avLst/>
          </a:prstGeom>
        </p:spPr>
        <p:txBody>
          <a:bodyPr vert="horz" wrap="square" lIns="0" tIns="12700" rIns="0" bIns="0" rtlCol="0">
            <a:spAutoFit/>
          </a:bodyPr>
          <a:lstStyle/>
          <a:p>
            <a:pPr marL="203200" indent="-190500">
              <a:lnSpc>
                <a:spcPct val="100000"/>
              </a:lnSpc>
              <a:spcBef>
                <a:spcPts val="100"/>
              </a:spcBef>
              <a:buClr>
                <a:srgbClr val="FFC000"/>
              </a:buClr>
              <a:buChar char="■"/>
              <a:tabLst>
                <a:tab pos="203200" algn="l"/>
              </a:tabLst>
            </a:pPr>
            <a:r>
              <a:rPr sz="1800" dirty="0">
                <a:latin typeface="Times New Roman"/>
                <a:cs typeface="Times New Roman"/>
              </a:rPr>
              <a:t>Who</a:t>
            </a:r>
            <a:r>
              <a:rPr sz="1800" spc="-55" dirty="0">
                <a:latin typeface="Times New Roman"/>
                <a:cs typeface="Times New Roman"/>
              </a:rPr>
              <a:t> </a:t>
            </a:r>
            <a:r>
              <a:rPr sz="1800" dirty="0">
                <a:latin typeface="Times New Roman"/>
                <a:cs typeface="Times New Roman"/>
              </a:rPr>
              <a:t>Will</a:t>
            </a:r>
            <a:r>
              <a:rPr sz="1800" spc="-40" dirty="0">
                <a:latin typeface="Times New Roman"/>
                <a:cs typeface="Times New Roman"/>
              </a:rPr>
              <a:t> </a:t>
            </a:r>
            <a:r>
              <a:rPr sz="1800" dirty="0">
                <a:latin typeface="Times New Roman"/>
                <a:cs typeface="Times New Roman"/>
              </a:rPr>
              <a:t>Get</a:t>
            </a:r>
            <a:r>
              <a:rPr sz="1800" spc="-35" dirty="0">
                <a:latin typeface="Times New Roman"/>
                <a:cs typeface="Times New Roman"/>
              </a:rPr>
              <a:t> </a:t>
            </a:r>
            <a:r>
              <a:rPr sz="1800" spc="-10" dirty="0">
                <a:latin typeface="Times New Roman"/>
                <a:cs typeface="Times New Roman"/>
              </a:rPr>
              <a:t>Compensation?</a:t>
            </a:r>
            <a:endParaRPr sz="1800">
              <a:latin typeface="Times New Roman"/>
              <a:cs typeface="Times New Roman"/>
            </a:endParaRPr>
          </a:p>
        </p:txBody>
      </p:sp>
      <p:sp>
        <p:nvSpPr>
          <p:cNvPr id="10" name="object 10"/>
          <p:cNvSpPr txBox="1"/>
          <p:nvPr/>
        </p:nvSpPr>
        <p:spPr>
          <a:xfrm>
            <a:off x="1919477" y="2301620"/>
            <a:ext cx="1400175" cy="508000"/>
          </a:xfrm>
          <a:prstGeom prst="rect">
            <a:avLst/>
          </a:prstGeom>
        </p:spPr>
        <p:txBody>
          <a:bodyPr vert="horz" wrap="square" lIns="0" tIns="12065" rIns="0" bIns="0" rtlCol="0">
            <a:spAutoFit/>
          </a:bodyPr>
          <a:lstStyle/>
          <a:p>
            <a:pPr marL="186055" indent="-173990">
              <a:lnSpc>
                <a:spcPts val="1900"/>
              </a:lnSpc>
              <a:spcBef>
                <a:spcPts val="95"/>
              </a:spcBef>
              <a:buChar char="■"/>
              <a:tabLst>
                <a:tab pos="186690" algn="l"/>
              </a:tabLst>
            </a:pPr>
            <a:r>
              <a:rPr sz="1600" dirty="0">
                <a:latin typeface="Times New Roman"/>
                <a:cs typeface="Times New Roman"/>
              </a:rPr>
              <a:t>Financial</a:t>
            </a:r>
            <a:r>
              <a:rPr sz="1600" spc="-45" dirty="0">
                <a:latin typeface="Times New Roman"/>
                <a:cs typeface="Times New Roman"/>
              </a:rPr>
              <a:t> </a:t>
            </a:r>
            <a:r>
              <a:rPr sz="1600" spc="-20" dirty="0">
                <a:latin typeface="Times New Roman"/>
                <a:cs typeface="Times New Roman"/>
              </a:rPr>
              <a:t>Loss</a:t>
            </a:r>
            <a:endParaRPr sz="1600">
              <a:latin typeface="Times New Roman"/>
              <a:cs typeface="Times New Roman"/>
            </a:endParaRPr>
          </a:p>
          <a:p>
            <a:pPr marL="186055" indent="-173990">
              <a:lnSpc>
                <a:spcPts val="1900"/>
              </a:lnSpc>
              <a:buClr>
                <a:srgbClr val="FFC000"/>
              </a:buClr>
              <a:buChar char="■"/>
              <a:tabLst>
                <a:tab pos="186690" algn="l"/>
              </a:tabLst>
            </a:pPr>
            <a:r>
              <a:rPr sz="1600" dirty="0">
                <a:latin typeface="Times New Roman"/>
                <a:cs typeface="Times New Roman"/>
              </a:rPr>
              <a:t>Goodwill</a:t>
            </a:r>
            <a:r>
              <a:rPr sz="1600" spc="-70" dirty="0">
                <a:latin typeface="Times New Roman"/>
                <a:cs typeface="Times New Roman"/>
              </a:rPr>
              <a:t> </a:t>
            </a:r>
            <a:r>
              <a:rPr sz="1600" spc="-20" dirty="0">
                <a:latin typeface="Times New Roman"/>
                <a:cs typeface="Times New Roman"/>
              </a:rPr>
              <a:t>Loss</a:t>
            </a:r>
            <a:endParaRPr sz="1600">
              <a:latin typeface="Times New Roman"/>
              <a:cs typeface="Times New Roman"/>
            </a:endParaRPr>
          </a:p>
        </p:txBody>
      </p:sp>
      <p:sp>
        <p:nvSpPr>
          <p:cNvPr id="11" name="object 11"/>
          <p:cNvSpPr txBox="1"/>
          <p:nvPr/>
        </p:nvSpPr>
        <p:spPr>
          <a:xfrm>
            <a:off x="5477255" y="1786127"/>
            <a:ext cx="2952115" cy="368935"/>
          </a:xfrm>
          <a:prstGeom prst="rect">
            <a:avLst/>
          </a:prstGeom>
          <a:ln w="9144">
            <a:solidFill>
              <a:srgbClr val="5B9BD4"/>
            </a:solidFill>
          </a:ln>
        </p:spPr>
        <p:txBody>
          <a:bodyPr vert="horz" wrap="square" lIns="0" tIns="38100" rIns="0" bIns="0" rtlCol="0">
            <a:spAutoFit/>
          </a:bodyPr>
          <a:lstStyle/>
          <a:p>
            <a:pPr marL="92075">
              <a:lnSpc>
                <a:spcPct val="100000"/>
              </a:lnSpc>
              <a:spcBef>
                <a:spcPts val="300"/>
              </a:spcBef>
            </a:pPr>
            <a:r>
              <a:rPr sz="1800" b="1" dirty="0">
                <a:solidFill>
                  <a:srgbClr val="C00000"/>
                </a:solidFill>
                <a:latin typeface="Times New Roman"/>
                <a:cs typeface="Times New Roman"/>
              </a:rPr>
              <a:t>Davidson</a:t>
            </a:r>
            <a:r>
              <a:rPr sz="1800" b="1" spc="-70" dirty="0">
                <a:solidFill>
                  <a:srgbClr val="C00000"/>
                </a:solidFill>
                <a:latin typeface="Times New Roman"/>
                <a:cs typeface="Times New Roman"/>
              </a:rPr>
              <a:t> </a:t>
            </a:r>
            <a:r>
              <a:rPr sz="1800" b="1" dirty="0">
                <a:solidFill>
                  <a:srgbClr val="C00000"/>
                </a:solidFill>
                <a:latin typeface="Times New Roman"/>
                <a:cs typeface="Times New Roman"/>
              </a:rPr>
              <a:t>VS</a:t>
            </a:r>
            <a:r>
              <a:rPr sz="1800" b="1" spc="-55" dirty="0">
                <a:solidFill>
                  <a:srgbClr val="C00000"/>
                </a:solidFill>
                <a:latin typeface="Times New Roman"/>
                <a:cs typeface="Times New Roman"/>
              </a:rPr>
              <a:t> </a:t>
            </a:r>
            <a:r>
              <a:rPr sz="1800" b="1" dirty="0">
                <a:solidFill>
                  <a:srgbClr val="C00000"/>
                </a:solidFill>
                <a:latin typeface="Times New Roman"/>
                <a:cs typeface="Times New Roman"/>
              </a:rPr>
              <a:t>Barclays</a:t>
            </a:r>
            <a:r>
              <a:rPr sz="1800" b="1" spc="-70" dirty="0">
                <a:solidFill>
                  <a:srgbClr val="C00000"/>
                </a:solidFill>
                <a:latin typeface="Times New Roman"/>
                <a:cs typeface="Times New Roman"/>
              </a:rPr>
              <a:t> </a:t>
            </a:r>
            <a:r>
              <a:rPr sz="1800" b="1" spc="-20" dirty="0">
                <a:solidFill>
                  <a:srgbClr val="C00000"/>
                </a:solidFill>
                <a:latin typeface="Times New Roman"/>
                <a:cs typeface="Times New Roman"/>
              </a:rPr>
              <a:t>Bank</a:t>
            </a:r>
            <a:endParaRPr sz="1800">
              <a:latin typeface="Times New Roman"/>
              <a:cs typeface="Times New Roman"/>
            </a:endParaRPr>
          </a:p>
        </p:txBody>
      </p:sp>
      <p:sp>
        <p:nvSpPr>
          <p:cNvPr id="12" name="object 12"/>
          <p:cNvSpPr txBox="1"/>
          <p:nvPr/>
        </p:nvSpPr>
        <p:spPr>
          <a:xfrm>
            <a:off x="5792851" y="2313558"/>
            <a:ext cx="2247265" cy="756920"/>
          </a:xfrm>
          <a:prstGeom prst="rect">
            <a:avLst/>
          </a:prstGeom>
        </p:spPr>
        <p:txBody>
          <a:bodyPr vert="horz" wrap="square" lIns="0" tIns="12065" rIns="0" bIns="0" rtlCol="0">
            <a:spAutoFit/>
          </a:bodyPr>
          <a:lstStyle/>
          <a:p>
            <a:pPr marL="186055" indent="-173990">
              <a:lnSpc>
                <a:spcPct val="100000"/>
              </a:lnSpc>
              <a:spcBef>
                <a:spcPts val="95"/>
              </a:spcBef>
              <a:buClr>
                <a:srgbClr val="FFC000"/>
              </a:buClr>
              <a:buChar char="■"/>
              <a:tabLst>
                <a:tab pos="186690" algn="l"/>
              </a:tabLst>
            </a:pPr>
            <a:r>
              <a:rPr sz="1600" dirty="0">
                <a:latin typeface="Times New Roman"/>
                <a:cs typeface="Times New Roman"/>
              </a:rPr>
              <a:t>Civil</a:t>
            </a:r>
            <a:r>
              <a:rPr sz="1600" spc="-40" dirty="0">
                <a:latin typeface="Times New Roman"/>
                <a:cs typeface="Times New Roman"/>
              </a:rPr>
              <a:t> </a:t>
            </a:r>
            <a:r>
              <a:rPr sz="1600" dirty="0">
                <a:latin typeface="Times New Roman"/>
                <a:cs typeface="Times New Roman"/>
              </a:rPr>
              <a:t>&amp;</a:t>
            </a:r>
            <a:r>
              <a:rPr sz="1600" spc="-40" dirty="0">
                <a:latin typeface="Times New Roman"/>
                <a:cs typeface="Times New Roman"/>
              </a:rPr>
              <a:t> </a:t>
            </a:r>
            <a:r>
              <a:rPr sz="1600" dirty="0">
                <a:latin typeface="Times New Roman"/>
                <a:cs typeface="Times New Roman"/>
              </a:rPr>
              <a:t>Criminal</a:t>
            </a:r>
            <a:r>
              <a:rPr sz="1600" spc="10" dirty="0">
                <a:latin typeface="Times New Roman"/>
                <a:cs typeface="Times New Roman"/>
              </a:rPr>
              <a:t> </a:t>
            </a:r>
            <a:r>
              <a:rPr sz="1600" spc="-20" dirty="0">
                <a:latin typeface="Times New Roman"/>
                <a:cs typeface="Times New Roman"/>
              </a:rPr>
              <a:t>Crime</a:t>
            </a:r>
            <a:endParaRPr sz="1600">
              <a:latin typeface="Times New Roman"/>
              <a:cs typeface="Times New Roman"/>
            </a:endParaRPr>
          </a:p>
          <a:p>
            <a:pPr marL="186055" indent="-173990">
              <a:lnSpc>
                <a:spcPct val="100000"/>
              </a:lnSpc>
              <a:buClr>
                <a:srgbClr val="000000"/>
              </a:buClr>
              <a:buChar char="■"/>
              <a:tabLst>
                <a:tab pos="186690" algn="l"/>
              </a:tabLst>
            </a:pPr>
            <a:r>
              <a:rPr sz="1600" spc="-10" dirty="0">
                <a:solidFill>
                  <a:srgbClr val="006FC0"/>
                </a:solidFill>
                <a:latin typeface="Times New Roman"/>
                <a:cs typeface="Times New Roman"/>
              </a:rPr>
              <a:t>Cheque</a:t>
            </a:r>
            <a:r>
              <a:rPr sz="1600" spc="-95" dirty="0">
                <a:solidFill>
                  <a:srgbClr val="006FC0"/>
                </a:solidFill>
                <a:latin typeface="Times New Roman"/>
                <a:cs typeface="Times New Roman"/>
              </a:rPr>
              <a:t> </a:t>
            </a:r>
            <a:r>
              <a:rPr sz="1600" dirty="0">
                <a:solidFill>
                  <a:srgbClr val="006FC0"/>
                </a:solidFill>
                <a:latin typeface="Times New Roman"/>
                <a:cs typeface="Times New Roman"/>
              </a:rPr>
              <a:t>Amount</a:t>
            </a:r>
            <a:r>
              <a:rPr sz="1600" spc="-35" dirty="0">
                <a:solidFill>
                  <a:srgbClr val="006FC0"/>
                </a:solidFill>
                <a:latin typeface="Times New Roman"/>
                <a:cs typeface="Times New Roman"/>
              </a:rPr>
              <a:t> </a:t>
            </a:r>
            <a:r>
              <a:rPr sz="1600" dirty="0">
                <a:solidFill>
                  <a:srgbClr val="006FC0"/>
                </a:solidFill>
                <a:latin typeface="Times New Roman"/>
                <a:cs typeface="Times New Roman"/>
              </a:rPr>
              <a:t>was</a:t>
            </a:r>
            <a:r>
              <a:rPr sz="1600" spc="-40" dirty="0">
                <a:solidFill>
                  <a:srgbClr val="006FC0"/>
                </a:solidFill>
                <a:latin typeface="Times New Roman"/>
                <a:cs typeface="Times New Roman"/>
              </a:rPr>
              <a:t> </a:t>
            </a:r>
            <a:r>
              <a:rPr sz="1600" spc="-25" dirty="0">
                <a:solidFill>
                  <a:srgbClr val="006FC0"/>
                </a:solidFill>
                <a:latin typeface="Times New Roman"/>
                <a:cs typeface="Times New Roman"/>
              </a:rPr>
              <a:t>£16</a:t>
            </a:r>
            <a:endParaRPr sz="1600">
              <a:latin typeface="Times New Roman"/>
              <a:cs typeface="Times New Roman"/>
            </a:endParaRPr>
          </a:p>
          <a:p>
            <a:pPr marL="186055" indent="-173990">
              <a:lnSpc>
                <a:spcPct val="100000"/>
              </a:lnSpc>
              <a:buClr>
                <a:srgbClr val="FFC000"/>
              </a:buClr>
              <a:buChar char="■"/>
              <a:tabLst>
                <a:tab pos="186690" algn="l"/>
              </a:tabLst>
            </a:pPr>
            <a:r>
              <a:rPr sz="1600" dirty="0">
                <a:solidFill>
                  <a:srgbClr val="006FC0"/>
                </a:solidFill>
                <a:latin typeface="Times New Roman"/>
                <a:cs typeface="Times New Roman"/>
              </a:rPr>
              <a:t>Compensation</a:t>
            </a:r>
            <a:r>
              <a:rPr sz="1600" spc="-40" dirty="0">
                <a:solidFill>
                  <a:srgbClr val="006FC0"/>
                </a:solidFill>
                <a:latin typeface="Times New Roman"/>
                <a:cs typeface="Times New Roman"/>
              </a:rPr>
              <a:t> </a:t>
            </a:r>
            <a:r>
              <a:rPr sz="1600" dirty="0">
                <a:solidFill>
                  <a:srgbClr val="006FC0"/>
                </a:solidFill>
                <a:latin typeface="Times New Roman"/>
                <a:cs typeface="Times New Roman"/>
              </a:rPr>
              <a:t>was</a:t>
            </a:r>
            <a:r>
              <a:rPr sz="1600" spc="-75" dirty="0">
                <a:solidFill>
                  <a:srgbClr val="006FC0"/>
                </a:solidFill>
                <a:latin typeface="Times New Roman"/>
                <a:cs typeface="Times New Roman"/>
              </a:rPr>
              <a:t> </a:t>
            </a:r>
            <a:r>
              <a:rPr sz="1600" spc="-20" dirty="0">
                <a:solidFill>
                  <a:srgbClr val="006FC0"/>
                </a:solidFill>
                <a:latin typeface="Times New Roman"/>
                <a:cs typeface="Times New Roman"/>
              </a:rPr>
              <a:t>£250</a:t>
            </a:r>
            <a:endParaRPr sz="1600">
              <a:latin typeface="Times New Roman"/>
              <a:cs typeface="Times New Roman"/>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sz="4000" b="1" dirty="0" err="1">
                <a:solidFill>
                  <a:srgbClr val="FFFF00"/>
                </a:solidFill>
                <a:latin typeface="Rockwell" pitchFamily="18" charset="0"/>
              </a:rPr>
              <a:t>Cheque</a:t>
            </a:r>
            <a:r>
              <a:rPr lang="en-US" sz="4000" b="1" dirty="0">
                <a:solidFill>
                  <a:srgbClr val="FFFF00"/>
                </a:solidFill>
                <a:latin typeface="Rockwell" pitchFamily="18" charset="0"/>
              </a:rPr>
              <a:t> payable to order</a:t>
            </a:r>
          </a:p>
        </p:txBody>
      </p:sp>
      <p:sp>
        <p:nvSpPr>
          <p:cNvPr id="3" name="Content Placeholder 2"/>
          <p:cNvSpPr>
            <a:spLocks noGrp="1"/>
          </p:cNvSpPr>
          <p:nvPr>
            <p:ph sz="half" idx="1"/>
          </p:nvPr>
        </p:nvSpPr>
        <p:spPr>
          <a:xfrm>
            <a:off x="457200" y="1200151"/>
            <a:ext cx="6076950" cy="3394472"/>
          </a:xfrm>
        </p:spPr>
        <p:txBody>
          <a:bodyPr>
            <a:noAutofit/>
          </a:bodyPr>
          <a:lstStyle/>
          <a:p>
            <a:pPr lvl="0" algn="just"/>
            <a:endParaRPr lang="en-US" sz="2000" dirty="0"/>
          </a:p>
          <a:p>
            <a:pPr lvl="0" algn="just"/>
            <a:r>
              <a:rPr lang="en-US" sz="2000" dirty="0"/>
              <a:t>1.“Where a </a:t>
            </a:r>
            <a:r>
              <a:rPr lang="en-US" sz="2000" dirty="0" err="1"/>
              <a:t>Cheque</a:t>
            </a:r>
            <a:r>
              <a:rPr lang="en-US" sz="2000" dirty="0"/>
              <a:t> payable to order purports to be endorsed by or on behalf of the payee, the </a:t>
            </a:r>
            <a:r>
              <a:rPr lang="en-US" sz="2000" dirty="0" err="1"/>
              <a:t>drawee</a:t>
            </a:r>
            <a:r>
              <a:rPr lang="en-US" sz="2000" dirty="0"/>
              <a:t> is discharged by payment in due course.” </a:t>
            </a:r>
          </a:p>
          <a:p>
            <a:pPr lvl="0" algn="just"/>
            <a:r>
              <a:rPr lang="en-US" sz="2000" dirty="0">
                <a:solidFill>
                  <a:srgbClr val="00B050"/>
                </a:solidFill>
              </a:rPr>
              <a:t>2.“Where a </a:t>
            </a:r>
            <a:r>
              <a:rPr lang="en-US" sz="2000" dirty="0" err="1">
                <a:solidFill>
                  <a:srgbClr val="00B050"/>
                </a:solidFill>
              </a:rPr>
              <a:t>Cheque</a:t>
            </a:r>
            <a:r>
              <a:rPr lang="en-US" sz="2000" dirty="0">
                <a:solidFill>
                  <a:srgbClr val="00B050"/>
                </a:solidFill>
              </a:rPr>
              <a:t> is originally expressed to be payable to the </a:t>
            </a:r>
            <a:r>
              <a:rPr lang="en-US" sz="2000" dirty="0" err="1">
                <a:solidFill>
                  <a:srgbClr val="00B050"/>
                </a:solidFill>
              </a:rPr>
              <a:t>drawee</a:t>
            </a:r>
            <a:r>
              <a:rPr lang="en-US" sz="2000" dirty="0">
                <a:solidFill>
                  <a:srgbClr val="00B050"/>
                </a:solidFill>
              </a:rPr>
              <a:t> is discharged by payment in due course to the bearer thereof, notwithstanding and endorsement whether in full or in blank appearing thereon and notwithstanding that any such endorsement purports to restrict or exclude further negotiation.” </a:t>
            </a:r>
          </a:p>
        </p:txBody>
      </p:sp>
      <p:grpSp>
        <p:nvGrpSpPr>
          <p:cNvPr id="4" name="Group 4"/>
          <p:cNvGrpSpPr/>
          <p:nvPr/>
        </p:nvGrpSpPr>
        <p:grpSpPr>
          <a:xfrm>
            <a:off x="3209925" y="1055677"/>
            <a:ext cx="2809875" cy="612796"/>
            <a:chOff x="410947" y="0"/>
            <a:chExt cx="2377893" cy="612796"/>
          </a:xfrm>
        </p:grpSpPr>
        <p:sp>
          <p:nvSpPr>
            <p:cNvPr id="6" name="Oval 5"/>
            <p:cNvSpPr/>
            <p:nvPr/>
          </p:nvSpPr>
          <p:spPr>
            <a:xfrm>
              <a:off x="410947" y="0"/>
              <a:ext cx="2377893" cy="612796"/>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7" name="Oval 4"/>
            <p:cNvSpPr/>
            <p:nvPr/>
          </p:nvSpPr>
          <p:spPr>
            <a:xfrm>
              <a:off x="750828" y="87542"/>
              <a:ext cx="1698640" cy="437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kern="1200" dirty="0">
                  <a:solidFill>
                    <a:schemeClr val="tx1"/>
                  </a:solidFill>
                </a:rPr>
                <a:t>Section – 85</a:t>
              </a:r>
              <a:endParaRPr lang="en-US" sz="2600" kern="1200" dirty="0">
                <a:solidFill>
                  <a:schemeClr val="tx1"/>
                </a:solidFill>
              </a:endParaRPr>
            </a:p>
          </p:txBody>
        </p:sp>
      </p:grpSp>
      <p:pic>
        <p:nvPicPr>
          <p:cNvPr id="12290" name="Picture 2" descr="C:\Users\USER\Desktop\Jahir\N I Act 1881\payment to order.jpg"/>
          <p:cNvPicPr>
            <a:picLocks noGrp="1" noChangeAspect="1" noChangeArrowheads="1"/>
          </p:cNvPicPr>
          <p:nvPr>
            <p:ph sz="half" idx="2"/>
          </p:nvPr>
        </p:nvPicPr>
        <p:blipFill>
          <a:blip r:embed="rId2" cstate="print"/>
          <a:srcRect/>
          <a:stretch>
            <a:fillRect/>
          </a:stretch>
        </p:blipFill>
        <p:spPr bwMode="auto">
          <a:xfrm>
            <a:off x="6724650" y="1740738"/>
            <a:ext cx="2129784" cy="23867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8601" y="116182"/>
            <a:ext cx="8259098" cy="763526"/>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Algerian" pitchFamily="82" charset="0"/>
                <a:ea typeface="+mj-ea"/>
                <a:cs typeface="+mj-cs"/>
              </a:rPr>
              <a:t>Negotiable Instrument ACT-1881</a:t>
            </a:r>
          </a:p>
        </p:txBody>
      </p:sp>
      <p:sp>
        <p:nvSpPr>
          <p:cNvPr id="9" name="Content Placeholder 8"/>
          <p:cNvSpPr>
            <a:spLocks noGrp="1"/>
          </p:cNvSpPr>
          <p:nvPr>
            <p:ph sz="half" idx="1"/>
          </p:nvPr>
        </p:nvSpPr>
        <p:spPr>
          <a:xfrm>
            <a:off x="190500" y="1352551"/>
            <a:ext cx="6124575" cy="3394472"/>
          </a:xfrm>
        </p:spPr>
        <p:txBody>
          <a:bodyPr>
            <a:normAutofit/>
          </a:bodyPr>
          <a:lstStyle/>
          <a:p>
            <a:pPr marL="228600" lvl="0" indent="-228600" algn="just">
              <a:buFont typeface="Courier New" pitchFamily="49" charset="0"/>
              <a:buChar char="o"/>
            </a:pPr>
            <a:r>
              <a:rPr lang="en-US" sz="2200" b="1" dirty="0">
                <a:solidFill>
                  <a:srgbClr val="FF0000"/>
                </a:solidFill>
                <a:cs typeface="FreesiaUPC" pitchFamily="34" charset="-34"/>
              </a:rPr>
              <a:t>The term “negotiable instrument” literally means a written document which creates a right in favor of some person and which is freely transferable without any formality.</a:t>
            </a:r>
          </a:p>
          <a:p>
            <a:pPr marL="228600" lvl="0" indent="-228600" algn="just">
              <a:buFont typeface="Courier New" pitchFamily="49" charset="0"/>
              <a:buChar char="o"/>
            </a:pPr>
            <a:r>
              <a:rPr lang="en-US" sz="2200" b="1" dirty="0">
                <a:solidFill>
                  <a:srgbClr val="00B0F0"/>
                </a:solidFill>
                <a:cs typeface="FreesiaUPC" pitchFamily="34" charset="-34"/>
              </a:rPr>
              <a:t>Negotiable instrument, Transferable document (e.g., a bank note, check, or draft) containing an unconditional promise or order to pay a specified amount to its holder upon demand or at a specified time.</a:t>
            </a:r>
          </a:p>
          <a:p>
            <a:pPr>
              <a:buNone/>
            </a:pPr>
            <a:endParaRPr lang="en-US" dirty="0"/>
          </a:p>
        </p:txBody>
      </p:sp>
      <p:pic>
        <p:nvPicPr>
          <p:cNvPr id="2050" name="Picture 2" descr="F:\Library\Jahir class\Jahir's class\N I Act 1881\negotiable-300x142.png"/>
          <p:cNvPicPr>
            <a:picLocks noGrp="1" noChangeAspect="1" noChangeArrowheads="1"/>
          </p:cNvPicPr>
          <p:nvPr>
            <p:ph sz="half" idx="2"/>
          </p:nvPr>
        </p:nvPicPr>
        <p:blipFill>
          <a:blip r:embed="rId2"/>
          <a:srcRect/>
          <a:stretch>
            <a:fillRect/>
          </a:stretch>
        </p:blipFill>
        <p:spPr bwMode="auto">
          <a:xfrm>
            <a:off x="6286500" y="2125662"/>
            <a:ext cx="2857500" cy="1352550"/>
          </a:xfrm>
          <a:prstGeom prst="rect">
            <a:avLst/>
          </a:prstGeom>
          <a:noFill/>
        </p:spPr>
      </p:pic>
    </p:spTree>
    <p:extLst>
      <p:ext uri="{BB962C8B-B14F-4D97-AF65-F5344CB8AC3E}">
        <p14:creationId xmlns:p14="http://schemas.microsoft.com/office/powerpoint/2010/main" xmlns="" val="30291165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1" y="192382"/>
            <a:ext cx="8259098" cy="763526"/>
          </a:xfrm>
        </p:spPr>
        <p:txBody>
          <a:bodyPr>
            <a:normAutofit fontScale="90000"/>
          </a:bodyPr>
          <a:lstStyle/>
          <a:p>
            <a:pPr lvl="0"/>
            <a:r>
              <a:rPr lang="en-US" sz="3200" b="1" dirty="0">
                <a:solidFill>
                  <a:srgbClr val="FFFF00"/>
                </a:solidFill>
                <a:latin typeface="Rockwell" pitchFamily="18" charset="0"/>
              </a:rPr>
              <a:t>Drawn by one branch of a bank on another</a:t>
            </a:r>
            <a:endParaRPr lang="en-US" sz="3200" dirty="0">
              <a:solidFill>
                <a:srgbClr val="FFFF00"/>
              </a:solidFill>
              <a:latin typeface="Rockwell" pitchFamily="18" charset="0"/>
            </a:endParaRPr>
          </a:p>
        </p:txBody>
      </p:sp>
      <p:sp>
        <p:nvSpPr>
          <p:cNvPr id="3" name="Content Placeholder 2"/>
          <p:cNvSpPr>
            <a:spLocks noGrp="1"/>
          </p:cNvSpPr>
          <p:nvPr>
            <p:ph idx="1"/>
          </p:nvPr>
        </p:nvSpPr>
        <p:spPr/>
        <p:txBody>
          <a:bodyPr>
            <a:noAutofit/>
          </a:bodyPr>
          <a:lstStyle/>
          <a:p>
            <a:pPr lvl="0" algn="just"/>
            <a:endParaRPr lang="en-US" sz="1600" b="1" dirty="0"/>
          </a:p>
          <a:p>
            <a:pPr lvl="0" algn="just"/>
            <a:r>
              <a:rPr lang="en-US" sz="2400" b="1" dirty="0"/>
              <a:t>Where any draft, that is, an order to pay money drawn by one office of the same for a sum of money payable to order on demand purports to be endorsed by or on behalf of the payee, the bank is discharged payment in due course.”</a:t>
            </a:r>
          </a:p>
        </p:txBody>
      </p:sp>
      <p:grpSp>
        <p:nvGrpSpPr>
          <p:cNvPr id="4" name="Group 4"/>
          <p:cNvGrpSpPr/>
          <p:nvPr/>
        </p:nvGrpSpPr>
        <p:grpSpPr>
          <a:xfrm>
            <a:off x="3209925" y="1055677"/>
            <a:ext cx="2809875" cy="612796"/>
            <a:chOff x="410947" y="0"/>
            <a:chExt cx="2377893" cy="612796"/>
          </a:xfrm>
        </p:grpSpPr>
        <p:sp>
          <p:nvSpPr>
            <p:cNvPr id="6" name="Oval 5"/>
            <p:cNvSpPr/>
            <p:nvPr/>
          </p:nvSpPr>
          <p:spPr>
            <a:xfrm>
              <a:off x="410947" y="0"/>
              <a:ext cx="2377893" cy="612796"/>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7" name="Oval 4"/>
            <p:cNvSpPr/>
            <p:nvPr/>
          </p:nvSpPr>
          <p:spPr>
            <a:xfrm>
              <a:off x="750828" y="87542"/>
              <a:ext cx="1698640" cy="437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kern="1200" dirty="0">
                  <a:solidFill>
                    <a:schemeClr val="tx1"/>
                  </a:solidFill>
                </a:rPr>
                <a:t>Section – 85A</a:t>
              </a:r>
              <a:endParaRPr lang="en-US" sz="2600" kern="1200" dirty="0">
                <a:solidFill>
                  <a:schemeClr val="tx1"/>
                </a:solidFill>
              </a:endParaRPr>
            </a:p>
          </p:txBody>
        </p:sp>
      </p:grpSp>
      <p:pic>
        <p:nvPicPr>
          <p:cNvPr id="13314" name="Picture 2" descr="C:\Users\USER\Desktop\Jahir\N I Act 1881\bank transfer.png"/>
          <p:cNvPicPr>
            <a:picLocks noChangeAspect="1" noChangeArrowheads="1"/>
          </p:cNvPicPr>
          <p:nvPr/>
        </p:nvPicPr>
        <p:blipFill>
          <a:blip r:embed="rId2"/>
          <a:srcRect/>
          <a:stretch>
            <a:fillRect/>
          </a:stretch>
        </p:blipFill>
        <p:spPr bwMode="auto">
          <a:xfrm>
            <a:off x="285750" y="3162300"/>
            <a:ext cx="8572500" cy="1790699"/>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1" y="287632"/>
            <a:ext cx="8259098" cy="763526"/>
          </a:xfrm>
        </p:spPr>
        <p:txBody>
          <a:bodyPr>
            <a:normAutofit fontScale="90000"/>
          </a:bodyPr>
          <a:lstStyle/>
          <a:p>
            <a:pPr lvl="0" algn="ctr"/>
            <a:r>
              <a:rPr lang="en-US" b="1" dirty="0">
                <a:solidFill>
                  <a:srgbClr val="FFFF00"/>
                </a:solidFill>
                <a:latin typeface="Rockwell" pitchFamily="18" charset="0"/>
              </a:rPr>
              <a:t>Effect of Material Alteration by endorse</a:t>
            </a:r>
            <a:endParaRPr lang="en-US" dirty="0">
              <a:solidFill>
                <a:srgbClr val="FFFF00"/>
              </a:solidFill>
              <a:latin typeface="Rockwell" pitchFamily="18" charset="0"/>
            </a:endParaRPr>
          </a:p>
        </p:txBody>
      </p:sp>
      <p:sp>
        <p:nvSpPr>
          <p:cNvPr id="3" name="Content Placeholder 2"/>
          <p:cNvSpPr>
            <a:spLocks noGrp="1"/>
          </p:cNvSpPr>
          <p:nvPr>
            <p:ph idx="1"/>
          </p:nvPr>
        </p:nvSpPr>
        <p:spPr/>
        <p:txBody>
          <a:bodyPr>
            <a:normAutofit lnSpcReduction="10000"/>
          </a:bodyPr>
          <a:lstStyle/>
          <a:p>
            <a:pPr algn="just"/>
            <a:endParaRPr lang="en-US" sz="2400" dirty="0"/>
          </a:p>
          <a:p>
            <a:pPr algn="just"/>
            <a:r>
              <a:rPr lang="en-US" sz="2400" dirty="0"/>
              <a:t>Any material alteration of a Negotiable instrument renders the same void as against anyone who is a party there to at the time of making such alteration and does not consent there to unless it was made in order to carry out the common intention of the original parties.</a:t>
            </a:r>
          </a:p>
          <a:p>
            <a:pPr algn="just"/>
            <a:r>
              <a:rPr lang="en-US" sz="2400" dirty="0">
                <a:solidFill>
                  <a:srgbClr val="FF0000"/>
                </a:solidFill>
              </a:rPr>
              <a:t>And any such alteration if made by an endorse discharges his endorse from all liability to him in respect of the consideration thereof. </a:t>
            </a:r>
          </a:p>
          <a:p>
            <a:pPr algn="just"/>
            <a:endParaRPr lang="en-US" sz="2400" dirty="0"/>
          </a:p>
        </p:txBody>
      </p:sp>
      <p:grpSp>
        <p:nvGrpSpPr>
          <p:cNvPr id="4" name="Group 4"/>
          <p:cNvGrpSpPr/>
          <p:nvPr/>
        </p:nvGrpSpPr>
        <p:grpSpPr>
          <a:xfrm>
            <a:off x="3209925" y="1055677"/>
            <a:ext cx="2809875" cy="612796"/>
            <a:chOff x="410947" y="0"/>
            <a:chExt cx="2377893" cy="612796"/>
          </a:xfrm>
        </p:grpSpPr>
        <p:sp>
          <p:nvSpPr>
            <p:cNvPr id="5" name="Oval 4"/>
            <p:cNvSpPr/>
            <p:nvPr/>
          </p:nvSpPr>
          <p:spPr>
            <a:xfrm>
              <a:off x="410947" y="0"/>
              <a:ext cx="2377893" cy="612796"/>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6" name="Oval 4"/>
            <p:cNvSpPr/>
            <p:nvPr/>
          </p:nvSpPr>
          <p:spPr>
            <a:xfrm>
              <a:off x="750828" y="87542"/>
              <a:ext cx="1698640" cy="437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kern="1200" dirty="0">
                  <a:solidFill>
                    <a:schemeClr val="tx1"/>
                  </a:solidFill>
                </a:rPr>
                <a:t>Section – 87</a:t>
              </a:r>
              <a:endParaRPr lang="en-US" sz="2600" kern="1200" dirty="0">
                <a:solidFill>
                  <a:schemeClr val="tx1"/>
                </a:solidFill>
              </a:endParaRP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5820" y="233853"/>
            <a:ext cx="8093365" cy="763525"/>
          </a:xfrm>
        </p:spPr>
        <p:txBody>
          <a:bodyPr/>
          <a:lstStyle/>
          <a:p>
            <a:pPr algn="ctr"/>
            <a:r>
              <a:rPr lang="en-US" b="1" dirty="0">
                <a:solidFill>
                  <a:srgbClr val="FFFF00"/>
                </a:solidFill>
              </a:rPr>
              <a:t>Materials Or Non material</a:t>
            </a:r>
          </a:p>
        </p:txBody>
      </p:sp>
      <p:sp>
        <p:nvSpPr>
          <p:cNvPr id="8" name="Text Placeholder 7"/>
          <p:cNvSpPr>
            <a:spLocks noGrp="1"/>
          </p:cNvSpPr>
          <p:nvPr>
            <p:ph type="body" idx="1"/>
          </p:nvPr>
        </p:nvSpPr>
        <p:spPr>
          <a:xfrm>
            <a:off x="512606" y="1477616"/>
            <a:ext cx="4040188" cy="479822"/>
          </a:xfrm>
        </p:spPr>
        <p:txBody>
          <a:bodyPr/>
          <a:lstStyle/>
          <a:p>
            <a:r>
              <a:rPr lang="en-US" dirty="0"/>
              <a:t>Materials Parts</a:t>
            </a:r>
          </a:p>
        </p:txBody>
      </p:sp>
      <p:sp>
        <p:nvSpPr>
          <p:cNvPr id="9" name="Content Placeholder 8"/>
          <p:cNvSpPr>
            <a:spLocks noGrp="1"/>
          </p:cNvSpPr>
          <p:nvPr>
            <p:ph sz="half" idx="2"/>
          </p:nvPr>
        </p:nvSpPr>
        <p:spPr>
          <a:xfrm>
            <a:off x="361951" y="2150038"/>
            <a:ext cx="3695700" cy="2276294"/>
          </a:xfrm>
        </p:spPr>
        <p:txBody>
          <a:bodyPr>
            <a:noAutofit/>
          </a:bodyPr>
          <a:lstStyle/>
          <a:p>
            <a:pPr algn="just"/>
            <a:r>
              <a:rPr lang="en-US" sz="2000" dirty="0">
                <a:solidFill>
                  <a:srgbClr val="FF0000"/>
                </a:solidFill>
              </a:rPr>
              <a:t>Date</a:t>
            </a:r>
          </a:p>
          <a:p>
            <a:pPr algn="just"/>
            <a:r>
              <a:rPr lang="en-US" sz="2000" dirty="0"/>
              <a:t>Payee’s name</a:t>
            </a:r>
          </a:p>
          <a:p>
            <a:pPr algn="just"/>
            <a:r>
              <a:rPr lang="en-US" sz="2000" dirty="0">
                <a:solidFill>
                  <a:srgbClr val="FF0000"/>
                </a:solidFill>
              </a:rPr>
              <a:t>Courtesy amount (amount in figures)</a:t>
            </a:r>
          </a:p>
          <a:p>
            <a:pPr algn="just"/>
            <a:r>
              <a:rPr lang="en-US" sz="2000" dirty="0">
                <a:solidFill>
                  <a:srgbClr val="7030A0"/>
                </a:solidFill>
              </a:rPr>
              <a:t>Legal amount (amount in words)</a:t>
            </a:r>
          </a:p>
          <a:p>
            <a:pPr algn="just"/>
            <a:r>
              <a:rPr lang="en-US" sz="2000" dirty="0"/>
              <a:t>Signature of the drawer</a:t>
            </a:r>
          </a:p>
        </p:txBody>
      </p:sp>
      <p:sp>
        <p:nvSpPr>
          <p:cNvPr id="10" name="Text Placeholder 9"/>
          <p:cNvSpPr>
            <a:spLocks noGrp="1"/>
          </p:cNvSpPr>
          <p:nvPr>
            <p:ph type="body" sz="quarter" idx="3"/>
          </p:nvPr>
        </p:nvSpPr>
        <p:spPr>
          <a:xfrm>
            <a:off x="4547727" y="1477616"/>
            <a:ext cx="4041775" cy="479822"/>
          </a:xfrm>
        </p:spPr>
        <p:txBody>
          <a:bodyPr>
            <a:normAutofit/>
          </a:bodyPr>
          <a:lstStyle/>
          <a:p>
            <a:r>
              <a:rPr lang="en-US" dirty="0"/>
              <a:t>Non material alteration</a:t>
            </a:r>
          </a:p>
        </p:txBody>
      </p:sp>
      <p:sp>
        <p:nvSpPr>
          <p:cNvPr id="11" name="Content Placeholder 10"/>
          <p:cNvSpPr>
            <a:spLocks noGrp="1"/>
          </p:cNvSpPr>
          <p:nvPr>
            <p:ph sz="quarter" idx="4"/>
          </p:nvPr>
        </p:nvSpPr>
        <p:spPr>
          <a:xfrm>
            <a:off x="4048126" y="2150038"/>
            <a:ext cx="4550902" cy="2276294"/>
          </a:xfrm>
        </p:spPr>
        <p:txBody>
          <a:bodyPr>
            <a:normAutofit fontScale="62500" lnSpcReduction="20000"/>
          </a:bodyPr>
          <a:lstStyle/>
          <a:p>
            <a:pPr algn="just"/>
            <a:r>
              <a:rPr lang="en-US" sz="3200" dirty="0">
                <a:solidFill>
                  <a:srgbClr val="7030A0"/>
                </a:solidFill>
              </a:rPr>
              <a:t>filling up of incomplete instrument </a:t>
            </a:r>
            <a:r>
              <a:rPr lang="en-US" sz="3200" dirty="0">
                <a:solidFill>
                  <a:srgbClr val="FF0000"/>
                </a:solidFill>
              </a:rPr>
              <a:t>(sec 20)</a:t>
            </a:r>
          </a:p>
          <a:p>
            <a:pPr algn="just"/>
            <a:r>
              <a:rPr lang="en-US" sz="3200" dirty="0"/>
              <a:t>Conversion of blank endorsement into a special endorsement </a:t>
            </a:r>
            <a:r>
              <a:rPr lang="en-US" sz="3200" dirty="0">
                <a:solidFill>
                  <a:srgbClr val="FF0000"/>
                </a:solidFill>
              </a:rPr>
              <a:t>(section 49).</a:t>
            </a:r>
          </a:p>
          <a:p>
            <a:pPr algn="just"/>
            <a:r>
              <a:rPr lang="en-US" sz="3200" dirty="0">
                <a:solidFill>
                  <a:schemeClr val="tx1"/>
                </a:solidFill>
              </a:rPr>
              <a:t>Qualifying or limiting an acceptance </a:t>
            </a:r>
            <a:r>
              <a:rPr lang="en-US" sz="3200" dirty="0">
                <a:solidFill>
                  <a:srgbClr val="FF0000"/>
                </a:solidFill>
              </a:rPr>
              <a:t>(section 86)</a:t>
            </a:r>
          </a:p>
          <a:p>
            <a:pPr algn="just"/>
            <a:r>
              <a:rPr lang="en-US" sz="3200" dirty="0"/>
              <a:t>Crossing of a </a:t>
            </a:r>
            <a:r>
              <a:rPr lang="en-US" sz="3200" dirty="0" err="1"/>
              <a:t>cheque</a:t>
            </a:r>
            <a:r>
              <a:rPr lang="en-US" sz="3200" dirty="0"/>
              <a:t> by holder </a:t>
            </a:r>
            <a:r>
              <a:rPr lang="en-US" sz="3200" dirty="0">
                <a:solidFill>
                  <a:srgbClr val="FF0000"/>
                </a:solidFill>
              </a:rPr>
              <a:t>(section 125)</a:t>
            </a:r>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1976" y="116182"/>
            <a:ext cx="8259098" cy="763526"/>
          </a:xfrm>
        </p:spPr>
        <p:txBody>
          <a:bodyPr>
            <a:normAutofit/>
          </a:bodyPr>
          <a:lstStyle/>
          <a:p>
            <a:pPr lvl="0" algn="ctr"/>
            <a:r>
              <a:rPr lang="en-US" b="1" dirty="0">
                <a:solidFill>
                  <a:srgbClr val="FFFF00"/>
                </a:solidFill>
                <a:latin typeface="Rockwell" pitchFamily="18" charset="0"/>
              </a:rPr>
              <a:t>Revocation of Bankers Authority</a:t>
            </a:r>
            <a:endParaRPr lang="en-US" dirty="0">
              <a:solidFill>
                <a:srgbClr val="FFFF00"/>
              </a:solidFill>
              <a:latin typeface="Rockwell"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760246757"/>
              </p:ext>
            </p:extLst>
          </p:nvPr>
        </p:nvGraphicFramePr>
        <p:xfrm>
          <a:off x="444500" y="1714500"/>
          <a:ext cx="8245475" cy="3162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xmlns="" val="242177990"/>
              </p:ext>
            </p:extLst>
          </p:nvPr>
        </p:nvGraphicFramePr>
        <p:xfrm>
          <a:off x="970359" y="2273299"/>
          <a:ext cx="2788841" cy="18288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9" name="Group 4"/>
          <p:cNvGrpSpPr/>
          <p:nvPr/>
        </p:nvGrpSpPr>
        <p:grpSpPr>
          <a:xfrm>
            <a:off x="3028951" y="846127"/>
            <a:ext cx="2990850" cy="820748"/>
            <a:chOff x="410947" y="0"/>
            <a:chExt cx="2377893" cy="612796"/>
          </a:xfrm>
        </p:grpSpPr>
        <p:sp>
          <p:nvSpPr>
            <p:cNvPr id="10" name="Oval 9"/>
            <p:cNvSpPr/>
            <p:nvPr/>
          </p:nvSpPr>
          <p:spPr>
            <a:xfrm>
              <a:off x="410947" y="0"/>
              <a:ext cx="2377893" cy="612796"/>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1" name="Oval 4"/>
            <p:cNvSpPr/>
            <p:nvPr/>
          </p:nvSpPr>
          <p:spPr>
            <a:xfrm>
              <a:off x="750828" y="87542"/>
              <a:ext cx="1698640" cy="437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kern="1200" dirty="0">
                  <a:solidFill>
                    <a:schemeClr val="tx1"/>
                  </a:solidFill>
                </a:rPr>
                <a:t>Section – 122A</a:t>
              </a:r>
              <a:endParaRPr lang="en-US" sz="2600" kern="1200" dirty="0">
                <a:solidFill>
                  <a:schemeClr val="tx1"/>
                </a:solidFill>
              </a:endParaRPr>
            </a:p>
          </p:txBody>
        </p:sp>
      </p:grpSp>
    </p:spTree>
    <p:extLst>
      <p:ext uri="{BB962C8B-B14F-4D97-AF65-F5344CB8AC3E}">
        <p14:creationId xmlns:p14="http://schemas.microsoft.com/office/powerpoint/2010/main" xmlns="" val="18007935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304"/>
            <a:ext cx="8229600" cy="857250"/>
          </a:xfrm>
        </p:spPr>
        <p:txBody>
          <a:bodyPr>
            <a:normAutofit/>
          </a:bodyPr>
          <a:lstStyle/>
          <a:p>
            <a:pPr lvl="0"/>
            <a:r>
              <a:rPr lang="en-US" b="1" dirty="0" err="1">
                <a:solidFill>
                  <a:srgbClr val="FFFF00"/>
                </a:solidFill>
                <a:latin typeface="Rockwell" pitchFamily="18" charset="0"/>
              </a:rPr>
              <a:t>Cheque</a:t>
            </a:r>
            <a:r>
              <a:rPr lang="en-US" b="1" dirty="0">
                <a:solidFill>
                  <a:srgbClr val="FFFF00"/>
                </a:solidFill>
                <a:latin typeface="Rockwell" pitchFamily="18" charset="0"/>
              </a:rPr>
              <a:t> Crossed Generally</a:t>
            </a:r>
            <a:endParaRPr lang="en-US" dirty="0">
              <a:solidFill>
                <a:srgbClr val="FFFF00"/>
              </a:solidFill>
              <a:latin typeface="Rockwell" pitchFamily="18" charset="0"/>
            </a:endParaRPr>
          </a:p>
        </p:txBody>
      </p:sp>
      <p:sp>
        <p:nvSpPr>
          <p:cNvPr id="4" name="Content Placeholder 3"/>
          <p:cNvSpPr>
            <a:spLocks noGrp="1"/>
          </p:cNvSpPr>
          <p:nvPr>
            <p:ph sz="half" idx="1"/>
          </p:nvPr>
        </p:nvSpPr>
        <p:spPr>
          <a:xfrm>
            <a:off x="447674" y="1619251"/>
            <a:ext cx="4562475" cy="3394472"/>
          </a:xfrm>
        </p:spPr>
        <p:txBody>
          <a:bodyPr>
            <a:normAutofit fontScale="77500" lnSpcReduction="20000"/>
          </a:bodyPr>
          <a:lstStyle/>
          <a:p>
            <a:pPr lvl="0" algn="just"/>
            <a:r>
              <a:rPr lang="en-US" dirty="0"/>
              <a:t>Where a </a:t>
            </a:r>
            <a:r>
              <a:rPr lang="en-US" dirty="0" err="1"/>
              <a:t>cheque</a:t>
            </a:r>
            <a:r>
              <a:rPr lang="en-US" dirty="0"/>
              <a:t> bears across its face an addition of the words </a:t>
            </a:r>
            <a:r>
              <a:rPr lang="en-US" b="1" dirty="0">
                <a:solidFill>
                  <a:srgbClr val="FF0000"/>
                </a:solidFill>
              </a:rPr>
              <a:t>‘and company’</a:t>
            </a:r>
            <a:r>
              <a:rPr lang="en-US" dirty="0"/>
              <a:t> or </a:t>
            </a:r>
            <a:r>
              <a:rPr lang="en-US" b="1" dirty="0">
                <a:solidFill>
                  <a:srgbClr val="002060"/>
                </a:solidFill>
              </a:rPr>
              <a:t>any abbreviation</a:t>
            </a:r>
            <a:r>
              <a:rPr lang="en-US" dirty="0"/>
              <a:t> thereof between two parallel </a:t>
            </a:r>
            <a:r>
              <a:rPr lang="en-US" dirty="0" err="1"/>
              <a:t>transvers</a:t>
            </a:r>
            <a:r>
              <a:rPr lang="en-US" dirty="0"/>
              <a:t> lines, or  of  </a:t>
            </a:r>
            <a:r>
              <a:rPr lang="en-US" b="1" dirty="0">
                <a:solidFill>
                  <a:srgbClr val="7030A0"/>
                </a:solidFill>
              </a:rPr>
              <a:t>two parallel   transverse lines simply</a:t>
            </a:r>
            <a:r>
              <a:rPr lang="en-US" dirty="0"/>
              <a:t>, either  </a:t>
            </a:r>
            <a:r>
              <a:rPr lang="en-US" b="1" dirty="0">
                <a:solidFill>
                  <a:srgbClr val="FF856D"/>
                </a:solidFill>
              </a:rPr>
              <a:t>with  or without  the words ‘not negotiable’</a:t>
            </a:r>
            <a:r>
              <a:rPr lang="en-US" dirty="0"/>
              <a:t> , that addition shall be deemed  a crossing and the </a:t>
            </a:r>
            <a:r>
              <a:rPr lang="en-US" dirty="0" err="1"/>
              <a:t>cheque</a:t>
            </a:r>
            <a:r>
              <a:rPr lang="en-US" dirty="0"/>
              <a:t> shall be deemed to be crossed  generally.</a:t>
            </a:r>
          </a:p>
        </p:txBody>
      </p:sp>
      <p:pic>
        <p:nvPicPr>
          <p:cNvPr id="14338" name="Picture 2" descr="C:\Users\USER\Desktop\Jahir\N I Act 1881\general crossing.png"/>
          <p:cNvPicPr>
            <a:picLocks noGrp="1" noChangeAspect="1" noChangeArrowheads="1"/>
          </p:cNvPicPr>
          <p:nvPr>
            <p:ph sz="half" idx="2"/>
          </p:nvPr>
        </p:nvPicPr>
        <p:blipFill>
          <a:blip r:embed="rId2"/>
          <a:srcRect/>
          <a:stretch>
            <a:fillRect/>
          </a:stretch>
        </p:blipFill>
        <p:spPr bwMode="auto">
          <a:xfrm>
            <a:off x="4943475" y="1799481"/>
            <a:ext cx="4038600" cy="2119213"/>
          </a:xfrm>
          <a:prstGeom prst="rect">
            <a:avLst/>
          </a:prstGeom>
          <a:noFill/>
        </p:spPr>
      </p:pic>
      <p:grpSp>
        <p:nvGrpSpPr>
          <p:cNvPr id="7" name="Group 4"/>
          <p:cNvGrpSpPr/>
          <p:nvPr/>
        </p:nvGrpSpPr>
        <p:grpSpPr>
          <a:xfrm>
            <a:off x="3028951" y="846127"/>
            <a:ext cx="2990850" cy="820748"/>
            <a:chOff x="410947" y="0"/>
            <a:chExt cx="2377893" cy="612796"/>
          </a:xfrm>
        </p:grpSpPr>
        <p:sp>
          <p:nvSpPr>
            <p:cNvPr id="8" name="Oval 7"/>
            <p:cNvSpPr/>
            <p:nvPr/>
          </p:nvSpPr>
          <p:spPr>
            <a:xfrm>
              <a:off x="410947" y="0"/>
              <a:ext cx="2377893" cy="612796"/>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9" name="Oval 4"/>
            <p:cNvSpPr/>
            <p:nvPr/>
          </p:nvSpPr>
          <p:spPr>
            <a:xfrm>
              <a:off x="750828" y="87542"/>
              <a:ext cx="1698640" cy="437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kern="1200" dirty="0">
                  <a:solidFill>
                    <a:schemeClr val="tx1"/>
                  </a:solidFill>
                </a:rPr>
                <a:t>Section – 123</a:t>
              </a:r>
              <a:endParaRPr lang="en-US" sz="2600" kern="1200" dirty="0">
                <a:solidFill>
                  <a:schemeClr val="tx1"/>
                </a:solidFill>
              </a:endParaRP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304"/>
            <a:ext cx="8229600" cy="857250"/>
          </a:xfrm>
        </p:spPr>
        <p:txBody>
          <a:bodyPr>
            <a:normAutofit/>
          </a:bodyPr>
          <a:lstStyle/>
          <a:p>
            <a:pPr lvl="0"/>
            <a:r>
              <a:rPr lang="en-US" b="1" dirty="0" err="1">
                <a:solidFill>
                  <a:srgbClr val="FFFF00"/>
                </a:solidFill>
                <a:latin typeface="Rockwell" pitchFamily="18" charset="0"/>
              </a:rPr>
              <a:t>Cheque</a:t>
            </a:r>
            <a:r>
              <a:rPr lang="en-US" b="1" dirty="0">
                <a:solidFill>
                  <a:srgbClr val="FFFF00"/>
                </a:solidFill>
                <a:latin typeface="Rockwell" pitchFamily="18" charset="0"/>
              </a:rPr>
              <a:t> Crossed A/C Payee</a:t>
            </a:r>
            <a:endParaRPr lang="en-US" dirty="0">
              <a:solidFill>
                <a:srgbClr val="FFFF00"/>
              </a:solidFill>
              <a:latin typeface="Rockwell" pitchFamily="18" charset="0"/>
            </a:endParaRPr>
          </a:p>
        </p:txBody>
      </p:sp>
      <p:sp>
        <p:nvSpPr>
          <p:cNvPr id="4" name="Content Placeholder 3"/>
          <p:cNvSpPr>
            <a:spLocks noGrp="1"/>
          </p:cNvSpPr>
          <p:nvPr>
            <p:ph sz="half" idx="1"/>
          </p:nvPr>
        </p:nvSpPr>
        <p:spPr>
          <a:xfrm>
            <a:off x="266699" y="1619251"/>
            <a:ext cx="6753226" cy="3394472"/>
          </a:xfrm>
        </p:spPr>
        <p:txBody>
          <a:bodyPr>
            <a:noAutofit/>
          </a:bodyPr>
          <a:lstStyle/>
          <a:p>
            <a:pPr lvl="0" algn="just"/>
            <a:r>
              <a:rPr lang="en-US" sz="2000" dirty="0"/>
              <a:t>(1) </a:t>
            </a:r>
            <a:r>
              <a:rPr lang="en-US" sz="2000" b="1" dirty="0">
                <a:solidFill>
                  <a:srgbClr val="0070C0"/>
                </a:solidFill>
              </a:rPr>
              <a:t>Where a </a:t>
            </a:r>
            <a:r>
              <a:rPr lang="en-US" sz="2000" b="1" dirty="0" err="1">
                <a:solidFill>
                  <a:srgbClr val="0070C0"/>
                </a:solidFill>
              </a:rPr>
              <a:t>Cheque</a:t>
            </a:r>
            <a:r>
              <a:rPr lang="en-US" sz="2000" b="1" dirty="0">
                <a:solidFill>
                  <a:srgbClr val="0070C0"/>
                </a:solidFill>
              </a:rPr>
              <a:t> crossed generally</a:t>
            </a:r>
            <a:r>
              <a:rPr lang="en-US" sz="2000" dirty="0"/>
              <a:t> bears across its face an addition of the words “Account payee” between the two parallel transverse lines constituting the general crossing the </a:t>
            </a:r>
            <a:r>
              <a:rPr lang="en-US" sz="2000" dirty="0" err="1"/>
              <a:t>Cheque</a:t>
            </a:r>
            <a:r>
              <a:rPr lang="en-US" sz="2000" dirty="0"/>
              <a:t>, besides being crossed generally is said to be crossed “Account Payee.</a:t>
            </a:r>
          </a:p>
          <a:p>
            <a:pPr lvl="0" algn="just"/>
            <a:r>
              <a:rPr lang="en-US" sz="2000" dirty="0"/>
              <a:t>(2) </a:t>
            </a:r>
            <a:r>
              <a:rPr lang="en-US" sz="2000" b="1" dirty="0">
                <a:solidFill>
                  <a:srgbClr val="0070C0"/>
                </a:solidFill>
              </a:rPr>
              <a:t>When a </a:t>
            </a:r>
            <a:r>
              <a:rPr lang="en-US" sz="2000" b="1" dirty="0" err="1">
                <a:solidFill>
                  <a:srgbClr val="0070C0"/>
                </a:solidFill>
              </a:rPr>
              <a:t>Cheque</a:t>
            </a:r>
            <a:r>
              <a:rPr lang="en-US" sz="2000" b="1" dirty="0">
                <a:solidFill>
                  <a:srgbClr val="0070C0"/>
                </a:solidFill>
              </a:rPr>
              <a:t> is crossed “Account Payee”</a:t>
            </a:r>
          </a:p>
          <a:p>
            <a:pPr lvl="0" algn="just">
              <a:buFont typeface="Wingdings" pitchFamily="2" charset="2"/>
              <a:buChar char="ü"/>
            </a:pPr>
            <a:r>
              <a:rPr lang="en-US" sz="2000" dirty="0">
                <a:solidFill>
                  <a:srgbClr val="FF0000"/>
                </a:solidFill>
              </a:rPr>
              <a:t>It shall cease to be negotiable; and</a:t>
            </a:r>
            <a:r>
              <a:rPr lang="en-US" sz="2000" dirty="0"/>
              <a:t> </a:t>
            </a:r>
          </a:p>
          <a:p>
            <a:pPr lvl="0" algn="just">
              <a:buFont typeface="Wingdings" pitchFamily="2" charset="2"/>
              <a:buChar char="ü"/>
            </a:pPr>
            <a:r>
              <a:rPr lang="en-US" sz="2000" dirty="0">
                <a:solidFill>
                  <a:srgbClr val="00B050"/>
                </a:solidFill>
              </a:rPr>
              <a:t>It shall be the duty of the banker collecting payment of the </a:t>
            </a:r>
            <a:r>
              <a:rPr lang="en-US" sz="2000" dirty="0" err="1">
                <a:solidFill>
                  <a:srgbClr val="00B050"/>
                </a:solidFill>
              </a:rPr>
              <a:t>Cheque</a:t>
            </a:r>
            <a:r>
              <a:rPr lang="en-US" sz="2000" dirty="0">
                <a:solidFill>
                  <a:srgbClr val="00B050"/>
                </a:solidFill>
              </a:rPr>
              <a:t> to credit the proceeds thereof only to the account of the payee named in the </a:t>
            </a:r>
            <a:r>
              <a:rPr lang="en-US" sz="2000" dirty="0" err="1">
                <a:solidFill>
                  <a:srgbClr val="00B050"/>
                </a:solidFill>
              </a:rPr>
              <a:t>Cheque</a:t>
            </a:r>
            <a:r>
              <a:rPr lang="en-US" sz="2000" dirty="0">
                <a:solidFill>
                  <a:srgbClr val="00B050"/>
                </a:solidFill>
              </a:rPr>
              <a:t>.</a:t>
            </a:r>
          </a:p>
        </p:txBody>
      </p:sp>
      <p:grpSp>
        <p:nvGrpSpPr>
          <p:cNvPr id="3" name="Group 4"/>
          <p:cNvGrpSpPr/>
          <p:nvPr/>
        </p:nvGrpSpPr>
        <p:grpSpPr>
          <a:xfrm>
            <a:off x="3028951" y="846127"/>
            <a:ext cx="2990850" cy="820748"/>
            <a:chOff x="410947" y="0"/>
            <a:chExt cx="2377893" cy="612796"/>
          </a:xfrm>
        </p:grpSpPr>
        <p:sp>
          <p:nvSpPr>
            <p:cNvPr id="8" name="Oval 7"/>
            <p:cNvSpPr/>
            <p:nvPr/>
          </p:nvSpPr>
          <p:spPr>
            <a:xfrm>
              <a:off x="410947" y="0"/>
              <a:ext cx="2377893" cy="612796"/>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9" name="Oval 4"/>
            <p:cNvSpPr/>
            <p:nvPr/>
          </p:nvSpPr>
          <p:spPr>
            <a:xfrm>
              <a:off x="750828" y="87542"/>
              <a:ext cx="1698640" cy="437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kern="1200" dirty="0">
                  <a:solidFill>
                    <a:schemeClr val="tx1"/>
                  </a:solidFill>
                </a:rPr>
                <a:t>Section – 123A</a:t>
              </a:r>
              <a:endParaRPr lang="en-US" sz="2600" kern="1200" dirty="0">
                <a:solidFill>
                  <a:schemeClr val="tx1"/>
                </a:solidFill>
              </a:endParaRPr>
            </a:p>
          </p:txBody>
        </p:sp>
      </p:grpSp>
      <p:pic>
        <p:nvPicPr>
          <p:cNvPr id="11" name="Content Placeholder 10" descr="ac payee only.png"/>
          <p:cNvPicPr>
            <a:picLocks noGrp="1" noChangeAspect="1"/>
          </p:cNvPicPr>
          <p:nvPr>
            <p:ph sz="half" idx="2"/>
          </p:nvPr>
        </p:nvPicPr>
        <p:blipFill>
          <a:blip r:embed="rId2"/>
          <a:stretch>
            <a:fillRect/>
          </a:stretch>
        </p:blipFill>
        <p:spPr>
          <a:xfrm rot="5400000">
            <a:off x="6581775" y="2368553"/>
            <a:ext cx="2800350" cy="1628775"/>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1" y="163807"/>
            <a:ext cx="8259098" cy="763526"/>
          </a:xfrm>
        </p:spPr>
        <p:txBody>
          <a:bodyPr>
            <a:normAutofit/>
          </a:bodyPr>
          <a:lstStyle/>
          <a:p>
            <a:pPr lvl="0" algn="ctr"/>
            <a:r>
              <a:rPr lang="en-US" b="1" dirty="0" err="1">
                <a:solidFill>
                  <a:srgbClr val="FFFF00"/>
                </a:solidFill>
                <a:latin typeface="Rockwell" pitchFamily="18" charset="0"/>
              </a:rPr>
              <a:t>Cheque</a:t>
            </a:r>
            <a:r>
              <a:rPr lang="en-US" b="1" dirty="0">
                <a:solidFill>
                  <a:srgbClr val="FFFF00"/>
                </a:solidFill>
                <a:latin typeface="Rockwell" pitchFamily="18" charset="0"/>
              </a:rPr>
              <a:t> Crossed Specially</a:t>
            </a:r>
            <a:endParaRPr lang="en-US" dirty="0">
              <a:solidFill>
                <a:srgbClr val="FFFF00"/>
              </a:solidFill>
              <a:latin typeface="Rockwell" pitchFamily="18" charset="0"/>
            </a:endParaRPr>
          </a:p>
        </p:txBody>
      </p:sp>
      <p:sp>
        <p:nvSpPr>
          <p:cNvPr id="4" name="Content Placeholder 3"/>
          <p:cNvSpPr>
            <a:spLocks noGrp="1"/>
          </p:cNvSpPr>
          <p:nvPr>
            <p:ph idx="1"/>
          </p:nvPr>
        </p:nvSpPr>
        <p:spPr/>
        <p:txBody>
          <a:bodyPr>
            <a:noAutofit/>
          </a:bodyPr>
          <a:lstStyle/>
          <a:p>
            <a:pPr lvl="0" algn="just"/>
            <a:endParaRPr lang="en-US" sz="1050" dirty="0"/>
          </a:p>
          <a:p>
            <a:pPr lvl="0" algn="just"/>
            <a:r>
              <a:rPr lang="en-US" sz="2400" dirty="0"/>
              <a:t>“Where a </a:t>
            </a:r>
            <a:r>
              <a:rPr lang="en-US" sz="2400" dirty="0" err="1"/>
              <a:t>Cheque</a:t>
            </a:r>
            <a:r>
              <a:rPr lang="en-US" sz="2400" dirty="0"/>
              <a:t> bears across its face an addition of the name of a banker, either with of without the words “not negotiable” that addition shall be deemed a crossing and the </a:t>
            </a:r>
            <a:r>
              <a:rPr lang="en-US" sz="2400" dirty="0" err="1"/>
              <a:t>Cheque</a:t>
            </a:r>
            <a:r>
              <a:rPr lang="en-US" sz="2400" dirty="0"/>
              <a:t> shall be deemed to be crossed specially and to be crossed to that banker.”</a:t>
            </a:r>
          </a:p>
        </p:txBody>
      </p:sp>
      <p:grpSp>
        <p:nvGrpSpPr>
          <p:cNvPr id="3" name="Group 4"/>
          <p:cNvGrpSpPr/>
          <p:nvPr/>
        </p:nvGrpSpPr>
        <p:grpSpPr>
          <a:xfrm>
            <a:off x="3028951" y="846127"/>
            <a:ext cx="2990850" cy="820748"/>
            <a:chOff x="410947" y="0"/>
            <a:chExt cx="2377893" cy="612796"/>
          </a:xfrm>
        </p:grpSpPr>
        <p:sp>
          <p:nvSpPr>
            <p:cNvPr id="8" name="Oval 7"/>
            <p:cNvSpPr/>
            <p:nvPr/>
          </p:nvSpPr>
          <p:spPr>
            <a:xfrm>
              <a:off x="410947" y="0"/>
              <a:ext cx="2377893" cy="612796"/>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9" name="Oval 4"/>
            <p:cNvSpPr/>
            <p:nvPr/>
          </p:nvSpPr>
          <p:spPr>
            <a:xfrm>
              <a:off x="750828" y="87542"/>
              <a:ext cx="1698640" cy="437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kern="1200" dirty="0">
                  <a:solidFill>
                    <a:schemeClr val="tx1"/>
                  </a:solidFill>
                </a:rPr>
                <a:t>Section – 124</a:t>
              </a:r>
              <a:endParaRPr lang="en-US" sz="2600" kern="1200" dirty="0">
                <a:solidFill>
                  <a:schemeClr val="tx1"/>
                </a:solidFill>
              </a:endParaRPr>
            </a:p>
          </p:txBody>
        </p:sp>
      </p:grpSp>
      <p:pic>
        <p:nvPicPr>
          <p:cNvPr id="16386" name="Picture 2" descr="C:\Users\USER\Desktop\Jahir\N I Act 1881\special crossing.jpg"/>
          <p:cNvPicPr>
            <a:picLocks noChangeAspect="1" noChangeArrowheads="1"/>
          </p:cNvPicPr>
          <p:nvPr/>
        </p:nvPicPr>
        <p:blipFill>
          <a:blip r:embed="rId2"/>
          <a:srcRect/>
          <a:stretch>
            <a:fillRect/>
          </a:stretch>
        </p:blipFill>
        <p:spPr bwMode="auto">
          <a:xfrm>
            <a:off x="1828801" y="3495675"/>
            <a:ext cx="5248274" cy="142875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1" y="163807"/>
            <a:ext cx="8259098" cy="763526"/>
          </a:xfrm>
        </p:spPr>
        <p:txBody>
          <a:bodyPr>
            <a:normAutofit/>
          </a:bodyPr>
          <a:lstStyle/>
          <a:p>
            <a:pPr lvl="0" algn="ctr"/>
            <a:r>
              <a:rPr lang="en-US" b="1" dirty="0">
                <a:solidFill>
                  <a:srgbClr val="FFFF00"/>
                </a:solidFill>
                <a:latin typeface="Rockwell" pitchFamily="18" charset="0"/>
              </a:rPr>
              <a:t>Crossing after Issue</a:t>
            </a:r>
          </a:p>
        </p:txBody>
      </p:sp>
      <p:sp>
        <p:nvSpPr>
          <p:cNvPr id="4" name="Content Placeholder 3"/>
          <p:cNvSpPr>
            <a:spLocks noGrp="1"/>
          </p:cNvSpPr>
          <p:nvPr>
            <p:ph idx="1"/>
          </p:nvPr>
        </p:nvSpPr>
        <p:spPr>
          <a:xfrm>
            <a:off x="463714" y="1578077"/>
            <a:ext cx="8246070" cy="3428999"/>
          </a:xfrm>
        </p:spPr>
        <p:txBody>
          <a:bodyPr>
            <a:noAutofit/>
          </a:bodyPr>
          <a:lstStyle/>
          <a:p>
            <a:pPr algn="just"/>
            <a:r>
              <a:rPr lang="en-US" sz="2000" dirty="0">
                <a:solidFill>
                  <a:srgbClr val="FF0000"/>
                </a:solidFill>
              </a:rPr>
              <a:t>Where a </a:t>
            </a:r>
            <a:r>
              <a:rPr lang="en-US" sz="2000" dirty="0" err="1">
                <a:solidFill>
                  <a:srgbClr val="FF0000"/>
                </a:solidFill>
              </a:rPr>
              <a:t>cheque</a:t>
            </a:r>
            <a:r>
              <a:rPr lang="en-US" sz="2000" dirty="0">
                <a:solidFill>
                  <a:srgbClr val="FF0000"/>
                </a:solidFill>
              </a:rPr>
              <a:t> is uncrossed, the holder may crossed it generally or specially .</a:t>
            </a:r>
          </a:p>
          <a:p>
            <a:pPr algn="just"/>
            <a:r>
              <a:rPr lang="en-US" sz="2000" dirty="0"/>
              <a:t>Where a </a:t>
            </a:r>
            <a:r>
              <a:rPr lang="en-US" sz="2000" dirty="0" err="1"/>
              <a:t>cheque</a:t>
            </a:r>
            <a:r>
              <a:rPr lang="en-US" sz="2000" dirty="0"/>
              <a:t> is crossed generally the holder may cross it specially. </a:t>
            </a:r>
          </a:p>
          <a:p>
            <a:pPr algn="just"/>
            <a:r>
              <a:rPr lang="en-US" sz="2000" dirty="0">
                <a:solidFill>
                  <a:srgbClr val="7030A0"/>
                </a:solidFill>
              </a:rPr>
              <a:t>Where a </a:t>
            </a:r>
            <a:r>
              <a:rPr lang="en-US" sz="2000" dirty="0" err="1">
                <a:solidFill>
                  <a:srgbClr val="7030A0"/>
                </a:solidFill>
              </a:rPr>
              <a:t>cheque</a:t>
            </a:r>
            <a:r>
              <a:rPr lang="en-US" sz="2000" dirty="0">
                <a:solidFill>
                  <a:srgbClr val="7030A0"/>
                </a:solidFill>
              </a:rPr>
              <a:t> is crossed generally or specially the holder may add the words “Not Negotiable”.</a:t>
            </a:r>
          </a:p>
          <a:p>
            <a:pPr algn="just"/>
            <a:r>
              <a:rPr lang="en-US" sz="2000" dirty="0">
                <a:solidFill>
                  <a:srgbClr val="00B050"/>
                </a:solidFill>
              </a:rPr>
              <a:t>Where a </a:t>
            </a:r>
            <a:r>
              <a:rPr lang="en-US" sz="2000" dirty="0" err="1">
                <a:solidFill>
                  <a:srgbClr val="00B050"/>
                </a:solidFill>
              </a:rPr>
              <a:t>cheque</a:t>
            </a:r>
            <a:r>
              <a:rPr lang="en-US" sz="2000" dirty="0">
                <a:solidFill>
                  <a:srgbClr val="00B050"/>
                </a:solidFill>
              </a:rPr>
              <a:t> is crossed specially the banker to whom it is crossed may again cross it specially to another banker his agent for collection.</a:t>
            </a:r>
          </a:p>
          <a:p>
            <a:pPr algn="just"/>
            <a:r>
              <a:rPr lang="en-US" sz="2000" dirty="0">
                <a:solidFill>
                  <a:schemeClr val="accent5">
                    <a:lumMod val="50000"/>
                  </a:schemeClr>
                </a:solidFill>
              </a:rPr>
              <a:t>When an uncrossed </a:t>
            </a:r>
            <a:r>
              <a:rPr lang="en-US" sz="2000" dirty="0" err="1">
                <a:solidFill>
                  <a:schemeClr val="accent5">
                    <a:lumMod val="50000"/>
                  </a:schemeClr>
                </a:solidFill>
              </a:rPr>
              <a:t>cheque</a:t>
            </a:r>
            <a:r>
              <a:rPr lang="en-US" sz="2000" dirty="0">
                <a:solidFill>
                  <a:schemeClr val="accent5">
                    <a:lumMod val="50000"/>
                  </a:schemeClr>
                </a:solidFill>
              </a:rPr>
              <a:t>, or a </a:t>
            </a:r>
            <a:r>
              <a:rPr lang="en-US" sz="2000" dirty="0" err="1">
                <a:solidFill>
                  <a:schemeClr val="accent5">
                    <a:lumMod val="50000"/>
                  </a:schemeClr>
                </a:solidFill>
              </a:rPr>
              <a:t>cheque</a:t>
            </a:r>
            <a:r>
              <a:rPr lang="en-US" sz="2000" dirty="0">
                <a:solidFill>
                  <a:schemeClr val="accent5">
                    <a:lumMod val="50000"/>
                  </a:schemeClr>
                </a:solidFill>
              </a:rPr>
              <a:t> crossed generally, is sent  to a banker for collection, he may cross it specially to himself.</a:t>
            </a:r>
          </a:p>
        </p:txBody>
      </p:sp>
      <p:grpSp>
        <p:nvGrpSpPr>
          <p:cNvPr id="3" name="Group 4"/>
          <p:cNvGrpSpPr/>
          <p:nvPr/>
        </p:nvGrpSpPr>
        <p:grpSpPr>
          <a:xfrm>
            <a:off x="3028951" y="846127"/>
            <a:ext cx="2990850" cy="820748"/>
            <a:chOff x="410947" y="0"/>
            <a:chExt cx="2377893" cy="612796"/>
          </a:xfrm>
        </p:grpSpPr>
        <p:sp>
          <p:nvSpPr>
            <p:cNvPr id="8" name="Oval 7"/>
            <p:cNvSpPr/>
            <p:nvPr/>
          </p:nvSpPr>
          <p:spPr>
            <a:xfrm>
              <a:off x="410947" y="0"/>
              <a:ext cx="2377893" cy="612796"/>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9" name="Oval 4"/>
            <p:cNvSpPr/>
            <p:nvPr/>
          </p:nvSpPr>
          <p:spPr>
            <a:xfrm>
              <a:off x="750828" y="87542"/>
              <a:ext cx="1698640" cy="437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kern="1200" dirty="0">
                  <a:solidFill>
                    <a:schemeClr val="tx1"/>
                  </a:solidFill>
                </a:rPr>
                <a:t>Section – 125</a:t>
              </a:r>
              <a:endParaRPr lang="en-US" sz="2600" kern="1200" dirty="0">
                <a:solidFill>
                  <a:schemeClr val="tx1"/>
                </a:solidFill>
              </a:endParaRP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1" y="163807"/>
            <a:ext cx="8259098" cy="763526"/>
          </a:xfrm>
        </p:spPr>
        <p:txBody>
          <a:bodyPr>
            <a:normAutofit fontScale="90000"/>
          </a:bodyPr>
          <a:lstStyle/>
          <a:p>
            <a:pPr lvl="0" algn="ctr"/>
            <a:r>
              <a:rPr lang="en-US" b="1" dirty="0">
                <a:solidFill>
                  <a:srgbClr val="FFFF00"/>
                </a:solidFill>
                <a:latin typeface="Rockwell" pitchFamily="18" charset="0"/>
              </a:rPr>
              <a:t>Crossing a material part of a </a:t>
            </a:r>
            <a:r>
              <a:rPr lang="en-US" b="1" dirty="0" err="1">
                <a:solidFill>
                  <a:srgbClr val="FFFF00"/>
                </a:solidFill>
                <a:latin typeface="Rockwell" pitchFamily="18" charset="0"/>
              </a:rPr>
              <a:t>cheque</a:t>
            </a:r>
            <a:endParaRPr lang="en-US" b="1" dirty="0">
              <a:solidFill>
                <a:srgbClr val="FFFF00"/>
              </a:solidFill>
              <a:latin typeface="Rockwell" pitchFamily="18" charset="0"/>
            </a:endParaRPr>
          </a:p>
        </p:txBody>
      </p:sp>
      <p:sp>
        <p:nvSpPr>
          <p:cNvPr id="4" name="Content Placeholder 3"/>
          <p:cNvSpPr>
            <a:spLocks noGrp="1"/>
          </p:cNvSpPr>
          <p:nvPr>
            <p:ph idx="1"/>
          </p:nvPr>
        </p:nvSpPr>
        <p:spPr>
          <a:xfrm>
            <a:off x="463714" y="1578077"/>
            <a:ext cx="8246070" cy="3428999"/>
          </a:xfrm>
        </p:spPr>
        <p:txBody>
          <a:bodyPr>
            <a:noAutofit/>
          </a:bodyPr>
          <a:lstStyle/>
          <a:p>
            <a:pPr lvl="0" algn="just"/>
            <a:r>
              <a:rPr lang="en-US" sz="2400" b="1" dirty="0"/>
              <a:t>A crossing authorized by this act is a material part of a </a:t>
            </a:r>
            <a:r>
              <a:rPr lang="en-US" sz="2400" b="1" dirty="0" err="1"/>
              <a:t>cheque</a:t>
            </a:r>
            <a:r>
              <a:rPr lang="en-US" sz="2400" b="1" dirty="0"/>
              <a:t>, it shall not be lawful for any person to obliterate, or expect as authorized by this act, to add to or alter the crossing.</a:t>
            </a:r>
          </a:p>
        </p:txBody>
      </p:sp>
      <p:grpSp>
        <p:nvGrpSpPr>
          <p:cNvPr id="3" name="Group 4"/>
          <p:cNvGrpSpPr/>
          <p:nvPr/>
        </p:nvGrpSpPr>
        <p:grpSpPr>
          <a:xfrm>
            <a:off x="3028951" y="846127"/>
            <a:ext cx="2990850" cy="820748"/>
            <a:chOff x="410947" y="0"/>
            <a:chExt cx="2377893" cy="612796"/>
          </a:xfrm>
        </p:grpSpPr>
        <p:sp>
          <p:nvSpPr>
            <p:cNvPr id="8" name="Oval 7"/>
            <p:cNvSpPr/>
            <p:nvPr/>
          </p:nvSpPr>
          <p:spPr>
            <a:xfrm>
              <a:off x="410947" y="0"/>
              <a:ext cx="2377893" cy="612796"/>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9" name="Oval 4"/>
            <p:cNvSpPr/>
            <p:nvPr/>
          </p:nvSpPr>
          <p:spPr>
            <a:xfrm>
              <a:off x="750828" y="87542"/>
              <a:ext cx="1698640" cy="437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kern="1200" dirty="0">
                  <a:solidFill>
                    <a:schemeClr val="tx1"/>
                  </a:solidFill>
                </a:rPr>
                <a:t>Section – 125A</a:t>
              </a:r>
              <a:endParaRPr lang="en-US" sz="2600" kern="1200" dirty="0">
                <a:solidFill>
                  <a:schemeClr val="tx1"/>
                </a:solidFill>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971550" y="1808018"/>
            <a:ext cx="3538728" cy="618078"/>
          </a:xfrm>
          <a:blipFill>
            <a:blip r:embed="rId2"/>
            <a:tile tx="0" ty="0" sx="100000" sy="100000" flip="none" algn="tl"/>
          </a:blipFill>
          <a:ln w="28575">
            <a:solidFill>
              <a:schemeClr val="tx1"/>
            </a:solidFill>
          </a:ln>
        </p:spPr>
        <p:txBody>
          <a:bodyPr>
            <a:normAutofit lnSpcReduction="10000"/>
          </a:bodyPr>
          <a:lstStyle/>
          <a:p>
            <a:r>
              <a:rPr lang="en-US" sz="1800" dirty="0"/>
              <a:t>Payment of Cheque Crossed Generally</a:t>
            </a:r>
          </a:p>
        </p:txBody>
      </p:sp>
      <p:sp>
        <p:nvSpPr>
          <p:cNvPr id="7" name="Content Placeholder 6"/>
          <p:cNvSpPr>
            <a:spLocks noGrp="1"/>
          </p:cNvSpPr>
          <p:nvPr>
            <p:ph sz="half" idx="2"/>
          </p:nvPr>
        </p:nvSpPr>
        <p:spPr>
          <a:blipFill>
            <a:blip r:embed="rId3"/>
            <a:tile tx="0" ty="0" sx="100000" sy="100000" flip="none" algn="tl"/>
          </a:blipFill>
          <a:ln w="28575">
            <a:solidFill>
              <a:schemeClr val="tx1"/>
            </a:solidFill>
          </a:ln>
        </p:spPr>
        <p:txBody>
          <a:bodyPr/>
          <a:lstStyle/>
          <a:p>
            <a:r>
              <a:rPr lang="en-US" dirty="0"/>
              <a:t>“Where a Cheque crossed generally, the banker on whom it is drawn shall not pay it otherwise than to a banker.” </a:t>
            </a:r>
          </a:p>
          <a:p>
            <a:pPr marL="0" indent="0">
              <a:buNone/>
            </a:pPr>
            <a:endParaRPr lang="en-US" dirty="0"/>
          </a:p>
        </p:txBody>
      </p:sp>
      <p:sp>
        <p:nvSpPr>
          <p:cNvPr id="8" name="Text Placeholder 7"/>
          <p:cNvSpPr>
            <a:spLocks noGrp="1"/>
          </p:cNvSpPr>
          <p:nvPr>
            <p:ph type="body" sz="quarter" idx="3"/>
          </p:nvPr>
        </p:nvSpPr>
        <p:spPr>
          <a:xfrm>
            <a:off x="4510279" y="1808018"/>
            <a:ext cx="3663953" cy="618078"/>
          </a:xfrm>
          <a:blipFill>
            <a:blip r:embed="rId4"/>
            <a:tile tx="0" ty="0" sx="100000" sy="100000" flip="none" algn="tl"/>
          </a:blipFill>
          <a:ln w="28575">
            <a:solidFill>
              <a:schemeClr val="tx1"/>
            </a:solidFill>
          </a:ln>
        </p:spPr>
        <p:txBody>
          <a:bodyPr>
            <a:normAutofit lnSpcReduction="10000"/>
          </a:bodyPr>
          <a:lstStyle/>
          <a:p>
            <a:r>
              <a:rPr lang="en-US" sz="1800" dirty="0"/>
              <a:t>Payment of Cheque Crossed Specially</a:t>
            </a:r>
          </a:p>
        </p:txBody>
      </p:sp>
      <p:sp>
        <p:nvSpPr>
          <p:cNvPr id="9" name="Content Placeholder 8"/>
          <p:cNvSpPr>
            <a:spLocks noGrp="1"/>
          </p:cNvSpPr>
          <p:nvPr>
            <p:ph sz="quarter" idx="4"/>
          </p:nvPr>
        </p:nvSpPr>
        <p:spPr>
          <a:xfrm>
            <a:off x="4510279" y="2432447"/>
            <a:ext cx="3663953" cy="1974454"/>
          </a:xfrm>
          <a:blipFill>
            <a:blip r:embed="rId5"/>
            <a:tile tx="0" ty="0" sx="100000" sy="100000" flip="none" algn="tl"/>
          </a:blipFill>
          <a:ln w="28575">
            <a:solidFill>
              <a:schemeClr val="tx1"/>
            </a:solidFill>
          </a:ln>
        </p:spPr>
        <p:txBody>
          <a:bodyPr>
            <a:normAutofit fontScale="85000" lnSpcReduction="10000"/>
          </a:bodyPr>
          <a:lstStyle/>
          <a:p>
            <a:r>
              <a:rPr lang="en-US" dirty="0"/>
              <a:t>“Where a Cheque is crossed specially, the banker on whom it is drawn shall not pay it otherwise than to the banker to whom it is crossed or his agent for collection.”</a:t>
            </a:r>
          </a:p>
        </p:txBody>
      </p:sp>
      <p:grpSp>
        <p:nvGrpSpPr>
          <p:cNvPr id="10" name="Group 4"/>
          <p:cNvGrpSpPr/>
          <p:nvPr/>
        </p:nvGrpSpPr>
        <p:grpSpPr>
          <a:xfrm>
            <a:off x="3028951" y="846127"/>
            <a:ext cx="2990850" cy="820748"/>
            <a:chOff x="410947" y="0"/>
            <a:chExt cx="2377893" cy="612796"/>
          </a:xfrm>
        </p:grpSpPr>
        <p:sp>
          <p:nvSpPr>
            <p:cNvPr id="11" name="Oval 10"/>
            <p:cNvSpPr/>
            <p:nvPr/>
          </p:nvSpPr>
          <p:spPr>
            <a:xfrm>
              <a:off x="410947" y="0"/>
              <a:ext cx="2377893" cy="612796"/>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2" name="Oval 4"/>
            <p:cNvSpPr/>
            <p:nvPr/>
          </p:nvSpPr>
          <p:spPr>
            <a:xfrm>
              <a:off x="750828" y="87542"/>
              <a:ext cx="1698640" cy="437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kern="1200" dirty="0">
                  <a:solidFill>
                    <a:schemeClr val="tx1"/>
                  </a:solidFill>
                </a:rPr>
                <a:t>Section – 126</a:t>
              </a:r>
              <a:endParaRPr lang="en-US" sz="2600" kern="1200" dirty="0">
                <a:solidFill>
                  <a:schemeClr val="tx1"/>
                </a:solidFill>
              </a:endParaRPr>
            </a:p>
          </p:txBody>
        </p:sp>
      </p:grpSp>
    </p:spTree>
    <p:extLst>
      <p:ext uri="{BB962C8B-B14F-4D97-AF65-F5344CB8AC3E}">
        <p14:creationId xmlns:p14="http://schemas.microsoft.com/office/powerpoint/2010/main" xmlns="" val="9586492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b="1" dirty="0">
                <a:solidFill>
                  <a:srgbClr val="FFFF00"/>
                </a:solidFill>
                <a:latin typeface="Algerian" pitchFamily="82" charset="0"/>
              </a:rPr>
              <a:t>Negotiable Instrument ACT-1881</a:t>
            </a:r>
            <a:r>
              <a:rPr lang="en-US" b="1" dirty="0">
                <a:solidFill>
                  <a:srgbClr val="FFFF00"/>
                </a:solidFill>
                <a:latin typeface="Algerian" pitchFamily="82" charset="0"/>
              </a:rPr>
              <a:t/>
            </a:r>
            <a:br>
              <a:rPr lang="en-US" b="1" dirty="0">
                <a:solidFill>
                  <a:srgbClr val="FFFF00"/>
                </a:solidFill>
                <a:latin typeface="Algerian" pitchFamily="82" charset="0"/>
              </a:rPr>
            </a:br>
            <a:endParaRPr lang="en-US" dirty="0"/>
          </a:p>
        </p:txBody>
      </p:sp>
      <p:sp>
        <p:nvSpPr>
          <p:cNvPr id="6" name="Content Placeholder 5"/>
          <p:cNvSpPr>
            <a:spLocks noGrp="1"/>
          </p:cNvSpPr>
          <p:nvPr>
            <p:ph idx="1"/>
          </p:nvPr>
        </p:nvSpPr>
        <p:spPr/>
        <p:txBody>
          <a:bodyPr/>
          <a:lstStyle/>
          <a:p>
            <a:endParaRPr lang="en-US" dirty="0"/>
          </a:p>
        </p:txBody>
      </p:sp>
      <p:sp>
        <p:nvSpPr>
          <p:cNvPr id="5" name="Rounded Rectangle 4"/>
          <p:cNvSpPr/>
          <p:nvPr/>
        </p:nvSpPr>
        <p:spPr>
          <a:xfrm>
            <a:off x="2619376" y="1400175"/>
            <a:ext cx="3419476"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 Anti Corona" pitchFamily="2" charset="0"/>
              </a:rPr>
              <a:t>Negotiable Instrument</a:t>
            </a:r>
          </a:p>
        </p:txBody>
      </p:sp>
      <p:cxnSp>
        <p:nvCxnSpPr>
          <p:cNvPr id="8" name="Straight Arrow Connector 7"/>
          <p:cNvCxnSpPr/>
          <p:nvPr/>
        </p:nvCxnSpPr>
        <p:spPr>
          <a:xfrm rot="5400000">
            <a:off x="4110038" y="2081213"/>
            <a:ext cx="400050"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295525" y="2276475"/>
            <a:ext cx="40767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6205538" y="2443162"/>
            <a:ext cx="333375"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2114550" y="2505075"/>
            <a:ext cx="381000"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285875" y="2724150"/>
            <a:ext cx="2124075"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Negotiable</a:t>
            </a:r>
          </a:p>
        </p:txBody>
      </p:sp>
      <p:sp>
        <p:nvSpPr>
          <p:cNvPr id="17" name="Rounded Rectangle 16"/>
          <p:cNvSpPr/>
          <p:nvPr/>
        </p:nvSpPr>
        <p:spPr>
          <a:xfrm>
            <a:off x="5438775" y="2628900"/>
            <a:ext cx="217170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Instrument</a:t>
            </a:r>
          </a:p>
        </p:txBody>
      </p:sp>
      <p:sp>
        <p:nvSpPr>
          <p:cNvPr id="18" name="Rounded Rectangle 17"/>
          <p:cNvSpPr/>
          <p:nvPr/>
        </p:nvSpPr>
        <p:spPr>
          <a:xfrm>
            <a:off x="1457325" y="3324225"/>
            <a:ext cx="1714500" cy="2857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Transferable</a:t>
            </a:r>
          </a:p>
        </p:txBody>
      </p:sp>
      <p:sp>
        <p:nvSpPr>
          <p:cNvPr id="19" name="Rounded Rectangle 18"/>
          <p:cNvSpPr/>
          <p:nvPr/>
        </p:nvSpPr>
        <p:spPr>
          <a:xfrm>
            <a:off x="5524500" y="3286126"/>
            <a:ext cx="2019300" cy="3238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Written document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583047806"/>
              </p:ext>
            </p:extLst>
          </p:nvPr>
        </p:nvGraphicFramePr>
        <p:xfrm>
          <a:off x="922734" y="1470026"/>
          <a:ext cx="2788841" cy="102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xmlns="" val="1994804386"/>
              </p:ext>
            </p:extLst>
          </p:nvPr>
        </p:nvGraphicFramePr>
        <p:xfrm>
          <a:off x="4064001" y="1308099"/>
          <a:ext cx="4102100" cy="36703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 name="Diagram 2"/>
          <p:cNvGraphicFramePr/>
          <p:nvPr>
            <p:extLst>
              <p:ext uri="{D42A27DB-BD31-4B8C-83A1-F6EECF244321}">
                <p14:modId xmlns:p14="http://schemas.microsoft.com/office/powerpoint/2010/main" xmlns="" val="2146858532"/>
              </p:ext>
            </p:extLst>
          </p:nvPr>
        </p:nvGraphicFramePr>
        <p:xfrm>
          <a:off x="932259" y="2701924"/>
          <a:ext cx="2788841" cy="18288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xmlns="" val="19475542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430012612"/>
              </p:ext>
            </p:extLst>
          </p:nvPr>
        </p:nvGraphicFramePr>
        <p:xfrm>
          <a:off x="960834" y="1498601"/>
          <a:ext cx="2788841" cy="102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xmlns="" val="145999093"/>
              </p:ext>
            </p:extLst>
          </p:nvPr>
        </p:nvGraphicFramePr>
        <p:xfrm>
          <a:off x="4073526" y="1269999"/>
          <a:ext cx="4102100" cy="36703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 5"/>
          <p:cNvGraphicFramePr/>
          <p:nvPr>
            <p:extLst>
              <p:ext uri="{D42A27DB-BD31-4B8C-83A1-F6EECF244321}">
                <p14:modId xmlns:p14="http://schemas.microsoft.com/office/powerpoint/2010/main" xmlns="" val="2710476790"/>
              </p:ext>
            </p:extLst>
          </p:nvPr>
        </p:nvGraphicFramePr>
        <p:xfrm>
          <a:off x="941784" y="2673349"/>
          <a:ext cx="2788841" cy="18288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xmlns="" val="41722322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1328127685"/>
              </p:ext>
            </p:extLst>
          </p:nvPr>
        </p:nvGraphicFramePr>
        <p:xfrm>
          <a:off x="970359" y="1346201"/>
          <a:ext cx="2788841" cy="102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xmlns="" val="2038128642"/>
              </p:ext>
            </p:extLst>
          </p:nvPr>
        </p:nvGraphicFramePr>
        <p:xfrm>
          <a:off x="4092576" y="1336674"/>
          <a:ext cx="4102100" cy="36703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 5"/>
          <p:cNvGraphicFramePr/>
          <p:nvPr>
            <p:extLst>
              <p:ext uri="{D42A27DB-BD31-4B8C-83A1-F6EECF244321}">
                <p14:modId xmlns:p14="http://schemas.microsoft.com/office/powerpoint/2010/main" xmlns="" val="2350996071"/>
              </p:ext>
            </p:extLst>
          </p:nvPr>
        </p:nvGraphicFramePr>
        <p:xfrm>
          <a:off x="941784" y="2539999"/>
          <a:ext cx="2788841" cy="18288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xmlns="" val="40917510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1976" y="211432"/>
            <a:ext cx="8259098" cy="763526"/>
          </a:xfrm>
        </p:spPr>
        <p:txBody>
          <a:bodyPr>
            <a:normAutofit fontScale="90000"/>
          </a:bodyPr>
          <a:lstStyle/>
          <a:p>
            <a:pPr lvl="0" algn="ctr"/>
            <a:r>
              <a:rPr lang="en-US" sz="2700" b="1" dirty="0">
                <a:solidFill>
                  <a:srgbClr val="FFFF00"/>
                </a:solidFill>
                <a:latin typeface="Algerian" pitchFamily="82" charset="0"/>
              </a:rPr>
              <a:t/>
            </a:r>
            <a:br>
              <a:rPr lang="en-US" sz="2700" b="1" dirty="0">
                <a:solidFill>
                  <a:srgbClr val="FFFF00"/>
                </a:solidFill>
                <a:latin typeface="Algerian" pitchFamily="82" charset="0"/>
              </a:rPr>
            </a:br>
            <a:r>
              <a:rPr lang="en-US" sz="2700" b="1" dirty="0">
                <a:solidFill>
                  <a:srgbClr val="FFFF00"/>
                </a:solidFill>
                <a:latin typeface="Algerian" pitchFamily="82" charset="0"/>
              </a:rPr>
              <a:t>Dishonor of </a:t>
            </a:r>
            <a:r>
              <a:rPr lang="en-US" sz="2700" b="1" dirty="0" err="1">
                <a:solidFill>
                  <a:srgbClr val="FFFF00"/>
                </a:solidFill>
                <a:latin typeface="Algerian" pitchFamily="82" charset="0"/>
              </a:rPr>
              <a:t>Cheque</a:t>
            </a:r>
            <a:r>
              <a:rPr lang="en-US" sz="2700" b="1" dirty="0">
                <a:solidFill>
                  <a:srgbClr val="FFFF00"/>
                </a:solidFill>
                <a:latin typeface="Algerian" pitchFamily="82" charset="0"/>
              </a:rPr>
              <a:t> for insufficiency of funds </a:t>
            </a:r>
            <a:br>
              <a:rPr lang="en-US" sz="2700" b="1" dirty="0">
                <a:solidFill>
                  <a:srgbClr val="FFFF00"/>
                </a:solidFill>
                <a:latin typeface="Algerian" pitchFamily="82" charset="0"/>
              </a:rPr>
            </a:br>
            <a:r>
              <a:rPr lang="en-US" sz="2700" b="1" dirty="0">
                <a:solidFill>
                  <a:srgbClr val="FFFF00"/>
                </a:solidFill>
                <a:latin typeface="Algerian" pitchFamily="82" charset="0"/>
              </a:rPr>
              <a:t>(Section-138)</a:t>
            </a:r>
            <a:r>
              <a:rPr lang="en-US" dirty="0"/>
              <a:t/>
            </a:r>
            <a:br>
              <a:rPr lang="en-US" dirty="0"/>
            </a:br>
            <a:endParaRPr lang="en-US" dirty="0"/>
          </a:p>
        </p:txBody>
      </p:sp>
      <p:sp>
        <p:nvSpPr>
          <p:cNvPr id="6" name="Content Placeholder 5"/>
          <p:cNvSpPr>
            <a:spLocks noGrp="1"/>
          </p:cNvSpPr>
          <p:nvPr>
            <p:ph idx="1"/>
          </p:nvPr>
        </p:nvSpPr>
        <p:spPr/>
        <p:txBody>
          <a:bodyPr>
            <a:normAutofit fontScale="77500" lnSpcReduction="20000"/>
          </a:bodyPr>
          <a:lstStyle/>
          <a:p>
            <a:pPr algn="just"/>
            <a:r>
              <a:rPr lang="en-US" dirty="0"/>
              <a:t>Where any </a:t>
            </a:r>
            <a:r>
              <a:rPr lang="en-US" dirty="0" err="1"/>
              <a:t>Cheque</a:t>
            </a:r>
            <a:r>
              <a:rPr lang="en-US" dirty="0"/>
              <a:t> drawn by a person on an account maintained by him with a banker for payment of any amount of money to another person from out of that account for the discharge in whole or in part of any debt or other liability, </a:t>
            </a:r>
            <a:r>
              <a:rPr lang="en-US" dirty="0">
                <a:solidFill>
                  <a:schemeClr val="tx1"/>
                </a:solidFill>
              </a:rPr>
              <a:t>is returned by the bank unpaid, either because of the amount of money standing to the credit of </a:t>
            </a:r>
            <a:r>
              <a:rPr lang="en-US" b="1" dirty="0">
                <a:solidFill>
                  <a:srgbClr val="0070C0"/>
                </a:solidFill>
              </a:rPr>
              <a:t>that account is insufficient to honor</a:t>
            </a:r>
            <a:r>
              <a:rPr lang="en-US" dirty="0">
                <a:solidFill>
                  <a:schemeClr val="tx1"/>
                </a:solidFill>
              </a:rPr>
              <a:t> the </a:t>
            </a:r>
            <a:r>
              <a:rPr lang="en-US" dirty="0" err="1">
                <a:solidFill>
                  <a:schemeClr val="tx1"/>
                </a:solidFill>
              </a:rPr>
              <a:t>Cheque</a:t>
            </a:r>
            <a:r>
              <a:rPr lang="en-US" dirty="0">
                <a:solidFill>
                  <a:schemeClr val="tx1"/>
                </a:solidFill>
              </a:rPr>
              <a:t> or </a:t>
            </a:r>
            <a:r>
              <a:rPr lang="en-US" b="1" dirty="0">
                <a:solidFill>
                  <a:srgbClr val="0070C0"/>
                </a:solidFill>
              </a:rPr>
              <a:t>it exceeds the amount arranged to be paid</a:t>
            </a:r>
            <a:r>
              <a:rPr lang="en-US" dirty="0">
                <a:solidFill>
                  <a:schemeClr val="tx1"/>
                </a:solidFill>
              </a:rPr>
              <a:t> from that account </a:t>
            </a:r>
            <a:r>
              <a:rPr lang="en-US" dirty="0"/>
              <a:t>by an agreement made with the bank, such person shall be deemed to have committed an offence and shall without prejudice to any other provision of his Act, be punished with </a:t>
            </a:r>
            <a:r>
              <a:rPr lang="en-US" b="1" dirty="0">
                <a:solidFill>
                  <a:srgbClr val="FF2549"/>
                </a:solidFill>
              </a:rPr>
              <a:t>imprisonment</a:t>
            </a:r>
            <a:r>
              <a:rPr lang="en-US" dirty="0"/>
              <a:t> for a term which may extend to </a:t>
            </a:r>
            <a:r>
              <a:rPr lang="en-US" b="1" dirty="0">
                <a:solidFill>
                  <a:srgbClr val="FF2549"/>
                </a:solidFill>
              </a:rPr>
              <a:t>one year</a:t>
            </a:r>
            <a:r>
              <a:rPr lang="en-US" dirty="0"/>
              <a:t>, or with fine which may extend to </a:t>
            </a:r>
            <a:r>
              <a:rPr lang="en-US" b="1" dirty="0">
                <a:solidFill>
                  <a:srgbClr val="FF2549"/>
                </a:solidFill>
              </a:rPr>
              <a:t>thrice the amount of the </a:t>
            </a:r>
            <a:r>
              <a:rPr lang="en-US" b="1" dirty="0" err="1">
                <a:solidFill>
                  <a:srgbClr val="FF2549"/>
                </a:solidFill>
              </a:rPr>
              <a:t>Cheque</a:t>
            </a:r>
            <a:r>
              <a:rPr lang="en-US" dirty="0"/>
              <a:t>, or with both:</a:t>
            </a:r>
          </a:p>
          <a:p>
            <a:pPr lvl="0"/>
            <a:endParaRPr lang="en-US" dirty="0"/>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647564307"/>
              </p:ext>
            </p:extLst>
          </p:nvPr>
        </p:nvGraphicFramePr>
        <p:xfrm>
          <a:off x="933452" y="165100"/>
          <a:ext cx="7200897" cy="97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xmlns="" val="2681152246"/>
              </p:ext>
            </p:extLst>
          </p:nvPr>
        </p:nvGraphicFramePr>
        <p:xfrm>
          <a:off x="790575" y="1638300"/>
          <a:ext cx="7381873" cy="27686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4184528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004011989"/>
              </p:ext>
            </p:extLst>
          </p:nvPr>
        </p:nvGraphicFramePr>
        <p:xfrm>
          <a:off x="942977" y="212725"/>
          <a:ext cx="7200897" cy="97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extLst>
              <p:ext uri="{D42A27DB-BD31-4B8C-83A1-F6EECF244321}">
                <p14:modId xmlns:p14="http://schemas.microsoft.com/office/powerpoint/2010/main" xmlns="" val="3781784271"/>
              </p:ext>
            </p:extLst>
          </p:nvPr>
        </p:nvGraphicFramePr>
        <p:xfrm>
          <a:off x="962025" y="1495425"/>
          <a:ext cx="7210423" cy="29114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1637391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 y="0"/>
            <a:ext cx="8229600" cy="857250"/>
          </a:xfrm>
        </p:spPr>
        <p:txBody>
          <a:bodyPr/>
          <a:lstStyle/>
          <a:p>
            <a:pPr algn="ctr"/>
            <a:r>
              <a:rPr lang="en-US" b="1" dirty="0" smtClean="0">
                <a:solidFill>
                  <a:srgbClr val="FFFF00"/>
                </a:solidFill>
                <a:latin typeface="Rockwell" pitchFamily="18" charset="0"/>
              </a:rPr>
              <a:t>Offences of companies</a:t>
            </a:r>
            <a:endParaRPr lang="en-US" b="1" dirty="0">
              <a:solidFill>
                <a:srgbClr val="FFFF00"/>
              </a:solidFill>
              <a:latin typeface="Rockwell" pitchFamily="18" charset="0"/>
            </a:endParaRPr>
          </a:p>
        </p:txBody>
      </p:sp>
      <p:sp>
        <p:nvSpPr>
          <p:cNvPr id="3" name="Content Placeholder 2"/>
          <p:cNvSpPr>
            <a:spLocks noGrp="1"/>
          </p:cNvSpPr>
          <p:nvPr>
            <p:ph sz="half" idx="1"/>
          </p:nvPr>
        </p:nvSpPr>
        <p:spPr>
          <a:xfrm>
            <a:off x="457199" y="1200151"/>
            <a:ext cx="5216487" cy="3394472"/>
          </a:xfrm>
        </p:spPr>
        <p:txBody>
          <a:bodyPr>
            <a:normAutofit fontScale="77500" lnSpcReduction="20000"/>
          </a:bodyPr>
          <a:lstStyle/>
          <a:p>
            <a:pPr algn="just"/>
            <a:endParaRPr lang="en-US" dirty="0" smtClean="0"/>
          </a:p>
          <a:p>
            <a:pPr algn="just"/>
            <a:r>
              <a:rPr lang="en-US" dirty="0" smtClean="0"/>
              <a:t>If the person committing an offence under section 138 is a company, </a:t>
            </a:r>
            <a:r>
              <a:rPr lang="en-US" b="1" dirty="0" smtClean="0">
                <a:solidFill>
                  <a:srgbClr val="FF0000"/>
                </a:solidFill>
              </a:rPr>
              <a:t>every person who, at the time the offence was committed, was in charge</a:t>
            </a:r>
            <a:r>
              <a:rPr lang="en-US" dirty="0" smtClean="0"/>
              <a:t> of, and was responsible to, the company for the conduct of the business of the company, as well as the company, </a:t>
            </a:r>
            <a:r>
              <a:rPr lang="en-US" dirty="0" err="1" smtClean="0"/>
              <a:t>shll</a:t>
            </a:r>
            <a:r>
              <a:rPr lang="en-US" dirty="0" smtClean="0"/>
              <a:t> be deemed </a:t>
            </a:r>
            <a:r>
              <a:rPr lang="en-US" b="1" dirty="0" smtClean="0">
                <a:solidFill>
                  <a:srgbClr val="FF0000"/>
                </a:solidFill>
              </a:rPr>
              <a:t>to be guilty of the offence and shall be liable</a:t>
            </a:r>
            <a:r>
              <a:rPr lang="en-US" dirty="0" smtClean="0"/>
              <a:t> to be proceeded against and punished accordingly.</a:t>
            </a:r>
            <a:endParaRPr lang="en-US" dirty="0"/>
          </a:p>
        </p:txBody>
      </p:sp>
      <p:pic>
        <p:nvPicPr>
          <p:cNvPr id="1026" name="Picture 2" descr="F:\Library\Jahir class\Jahir's class\N I Act 1881\company.jpg"/>
          <p:cNvPicPr>
            <a:picLocks noGrp="1" noChangeAspect="1" noChangeArrowheads="1"/>
          </p:cNvPicPr>
          <p:nvPr>
            <p:ph sz="half" idx="2"/>
          </p:nvPr>
        </p:nvPicPr>
        <p:blipFill>
          <a:blip r:embed="rId2"/>
          <a:srcRect/>
          <a:stretch>
            <a:fillRect/>
          </a:stretch>
        </p:blipFill>
        <p:spPr bwMode="auto">
          <a:xfrm>
            <a:off x="5899762" y="2030986"/>
            <a:ext cx="2857500" cy="1600200"/>
          </a:xfrm>
          <a:prstGeom prst="rect">
            <a:avLst/>
          </a:prstGeom>
          <a:noFill/>
        </p:spPr>
      </p:pic>
      <p:grpSp>
        <p:nvGrpSpPr>
          <p:cNvPr id="6" name="Group 4"/>
          <p:cNvGrpSpPr/>
          <p:nvPr/>
        </p:nvGrpSpPr>
        <p:grpSpPr>
          <a:xfrm>
            <a:off x="3017934" y="724941"/>
            <a:ext cx="2990850" cy="820748"/>
            <a:chOff x="410947" y="0"/>
            <a:chExt cx="2377893" cy="612796"/>
          </a:xfrm>
        </p:grpSpPr>
        <p:sp>
          <p:nvSpPr>
            <p:cNvPr id="7" name="Oval 6"/>
            <p:cNvSpPr/>
            <p:nvPr/>
          </p:nvSpPr>
          <p:spPr>
            <a:xfrm>
              <a:off x="410947" y="0"/>
              <a:ext cx="2377893" cy="612796"/>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8" name="Oval 4"/>
            <p:cNvSpPr/>
            <p:nvPr/>
          </p:nvSpPr>
          <p:spPr>
            <a:xfrm>
              <a:off x="750828" y="87542"/>
              <a:ext cx="1698640" cy="437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b="1" kern="1200" dirty="0">
                  <a:solidFill>
                    <a:schemeClr val="tx1"/>
                  </a:solidFill>
                </a:rPr>
                <a:t>Section – </a:t>
              </a:r>
              <a:r>
                <a:rPr lang="en-US" sz="2600" b="1" kern="1200" dirty="0" smtClean="0">
                  <a:solidFill>
                    <a:schemeClr val="tx1"/>
                  </a:solidFill>
                </a:rPr>
                <a:t>140</a:t>
              </a:r>
              <a:endParaRPr lang="en-US" sz="2600" kern="1200" dirty="0">
                <a:solidFill>
                  <a:schemeClr val="tx1"/>
                </a:solidFill>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42977" y="152400"/>
          <a:ext cx="7200897" cy="97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57200" y="1579419"/>
            <a:ext cx="8250382" cy="3106882"/>
          </a:xfrm>
          <a:blipFill>
            <a:blip r:embed="rId6"/>
            <a:tile tx="0" ty="0" sx="100000" sy="100000" flip="none" algn="tl"/>
          </a:blipFill>
        </p:spPr>
        <p:txBody>
          <a:bodyPr>
            <a:normAutofit/>
          </a:bodyPr>
          <a:lstStyle/>
          <a:p>
            <a:r>
              <a:rPr lang="en-US" sz="1800" dirty="0"/>
              <a:t>Notwithstanding anything contained in the code of criminal procedure, 1898 (Act-V of 1898)</a:t>
            </a:r>
          </a:p>
          <a:p>
            <a:pPr lvl="0"/>
            <a:r>
              <a:rPr lang="en-US" sz="1800" dirty="0">
                <a:solidFill>
                  <a:srgbClr val="7030A0"/>
                </a:solidFill>
              </a:rPr>
              <a:t>No court shall take cognizance of any offence punishable under section 138 except upon a compliant in writing made by the payee or as the case may be, the holder in due course of the Cheque;</a:t>
            </a:r>
          </a:p>
          <a:p>
            <a:pPr lvl="0"/>
            <a:r>
              <a:rPr lang="en-US" sz="1800" dirty="0">
                <a:solidFill>
                  <a:srgbClr val="FF0000"/>
                </a:solidFill>
              </a:rPr>
              <a:t>Such compliant is made within one month of the date on which the cause of action arises under clause (c) of the proviso to section 138.</a:t>
            </a:r>
          </a:p>
          <a:p>
            <a:pPr lvl="0"/>
            <a:r>
              <a:rPr lang="en-US" sz="1800" dirty="0"/>
              <a:t>No court inferior to that of a metropolitan Magistrate or a Magistrate of the first class shall try any offence punishable under section 138.</a:t>
            </a:r>
          </a:p>
        </p:txBody>
      </p:sp>
    </p:spTree>
    <p:extLst>
      <p:ext uri="{BB962C8B-B14F-4D97-AF65-F5344CB8AC3E}">
        <p14:creationId xmlns:p14="http://schemas.microsoft.com/office/powerpoint/2010/main" xmlns="" val="36553176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Good for payment </a:t>
            </a:r>
            <a:r>
              <a:rPr lang="en-US" b="1" dirty="0" err="1">
                <a:solidFill>
                  <a:srgbClr val="FFFF00"/>
                </a:solidFill>
              </a:rPr>
              <a:t>cheque</a:t>
            </a:r>
            <a:endParaRPr lang="en-US" b="1" dirty="0">
              <a:solidFill>
                <a:srgbClr val="FFFF00"/>
              </a:solidFill>
            </a:endParaRPr>
          </a:p>
        </p:txBody>
      </p:sp>
      <p:sp>
        <p:nvSpPr>
          <p:cNvPr id="3" name="Content Placeholder 2"/>
          <p:cNvSpPr>
            <a:spLocks noGrp="1"/>
          </p:cNvSpPr>
          <p:nvPr>
            <p:ph sz="half" idx="1"/>
          </p:nvPr>
        </p:nvSpPr>
        <p:spPr/>
        <p:txBody>
          <a:bodyPr>
            <a:normAutofit fontScale="92500" lnSpcReduction="20000"/>
          </a:bodyPr>
          <a:lstStyle/>
          <a:p>
            <a:pPr algn="just">
              <a:buNone/>
            </a:pPr>
            <a:r>
              <a:rPr lang="en-US" dirty="0"/>
              <a:t>	Good-for-payment </a:t>
            </a:r>
            <a:r>
              <a:rPr lang="en-US" dirty="0" err="1"/>
              <a:t>cheques</a:t>
            </a:r>
            <a:r>
              <a:rPr lang="en-US" dirty="0"/>
              <a:t>, which are </a:t>
            </a:r>
            <a:r>
              <a:rPr lang="en-US" dirty="0">
                <a:solidFill>
                  <a:srgbClr val="FF0000"/>
                </a:solidFill>
              </a:rPr>
              <a:t>otherwise called certified </a:t>
            </a:r>
            <a:r>
              <a:rPr lang="en-US" dirty="0" err="1">
                <a:solidFill>
                  <a:srgbClr val="FF0000"/>
                </a:solidFill>
              </a:rPr>
              <a:t>cheques</a:t>
            </a:r>
            <a:r>
              <a:rPr lang="en-US" dirty="0"/>
              <a:t>, are guaranteed or endorsed </a:t>
            </a:r>
            <a:r>
              <a:rPr lang="en-US" dirty="0" err="1"/>
              <a:t>cheques</a:t>
            </a:r>
            <a:r>
              <a:rPr lang="en-US" dirty="0"/>
              <a:t> </a:t>
            </a:r>
            <a:r>
              <a:rPr lang="en-US" b="1" dirty="0">
                <a:solidFill>
                  <a:srgbClr val="0000CC"/>
                </a:solidFill>
              </a:rPr>
              <a:t>that will never bounce </a:t>
            </a:r>
            <a:r>
              <a:rPr lang="en-US" dirty="0"/>
              <a:t>because their payment has been </a:t>
            </a:r>
            <a:r>
              <a:rPr lang="en-US" b="1" dirty="0"/>
              <a:t>guaranteed by the concerned </a:t>
            </a:r>
            <a:r>
              <a:rPr lang="en-US" b="1" dirty="0" err="1"/>
              <a:t>drawee</a:t>
            </a:r>
            <a:r>
              <a:rPr lang="en-US" b="1" dirty="0"/>
              <a:t> bank</a:t>
            </a:r>
            <a:r>
              <a:rPr lang="en-US" b="1" dirty="0">
                <a:solidFill>
                  <a:srgbClr val="FF0000"/>
                </a:solidFill>
              </a:rPr>
              <a:t>. </a:t>
            </a:r>
          </a:p>
        </p:txBody>
      </p:sp>
      <p:pic>
        <p:nvPicPr>
          <p:cNvPr id="2050" name="Picture 2" descr="F:\Library\Jahir class\Jahir's class\N I Act 1881\images.jpg"/>
          <p:cNvPicPr>
            <a:picLocks noGrp="1" noChangeAspect="1" noChangeArrowheads="1"/>
          </p:cNvPicPr>
          <p:nvPr>
            <p:ph sz="half" idx="2"/>
          </p:nvPr>
        </p:nvPicPr>
        <p:blipFill>
          <a:blip r:embed="rId2"/>
          <a:srcRect/>
          <a:stretch>
            <a:fillRect/>
          </a:stretch>
        </p:blipFill>
        <p:spPr bwMode="auto">
          <a:xfrm>
            <a:off x="5357812" y="2025650"/>
            <a:ext cx="2619375" cy="1743075"/>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1" y="325732"/>
            <a:ext cx="8259098" cy="763526"/>
          </a:xfrm>
        </p:spPr>
        <p:txBody>
          <a:bodyPr/>
          <a:lstStyle/>
          <a:p>
            <a:pPr algn="ctr"/>
            <a:r>
              <a:rPr lang="en-US" b="1" dirty="0">
                <a:solidFill>
                  <a:srgbClr val="FFFF00"/>
                </a:solidFill>
              </a:rPr>
              <a:t>Good for payment </a:t>
            </a:r>
            <a:r>
              <a:rPr lang="en-US" b="1" dirty="0" err="1">
                <a:solidFill>
                  <a:srgbClr val="FFFF00"/>
                </a:solidFill>
              </a:rPr>
              <a:t>cheque</a:t>
            </a:r>
            <a:endParaRPr lang="en-US" b="1"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algn="just"/>
            <a:r>
              <a:rPr lang="en-US" b="1" dirty="0" err="1">
                <a:solidFill>
                  <a:srgbClr val="FF0000"/>
                </a:solidFill>
              </a:rPr>
              <a:t>Cheque</a:t>
            </a:r>
            <a:r>
              <a:rPr lang="en-US" b="1" dirty="0">
                <a:solidFill>
                  <a:srgbClr val="FF0000"/>
                </a:solidFill>
              </a:rPr>
              <a:t> is endorsed at the request of the account-holder only after ensuring that the account has sufficient balance and the drawer of the </a:t>
            </a:r>
            <a:r>
              <a:rPr lang="en-US" b="1" dirty="0" err="1">
                <a:solidFill>
                  <a:srgbClr val="FF0000"/>
                </a:solidFill>
              </a:rPr>
              <a:t>cheque</a:t>
            </a:r>
            <a:r>
              <a:rPr lang="en-US" b="1" dirty="0">
                <a:solidFill>
                  <a:srgbClr val="FF0000"/>
                </a:solidFill>
              </a:rPr>
              <a:t> is genuine. </a:t>
            </a:r>
          </a:p>
          <a:p>
            <a:pPr algn="just"/>
            <a:r>
              <a:rPr lang="en-US" b="1" dirty="0"/>
              <a:t>The signature or signatures of the account-holder or account-holders (in the case of joint accounts) is also verified before certifying the </a:t>
            </a:r>
            <a:r>
              <a:rPr lang="en-US" b="1" dirty="0" err="1"/>
              <a:t>cheque</a:t>
            </a:r>
            <a:r>
              <a:rPr lang="en-US" b="1" dirty="0"/>
              <a:t>. </a:t>
            </a:r>
          </a:p>
          <a:p>
            <a:pPr algn="just"/>
            <a:r>
              <a:rPr lang="en-US" b="1" dirty="0">
                <a:solidFill>
                  <a:schemeClr val="tx1"/>
                </a:solidFill>
              </a:rPr>
              <a:t>The amount of the </a:t>
            </a:r>
            <a:r>
              <a:rPr lang="en-US" b="1" dirty="0" err="1">
                <a:solidFill>
                  <a:schemeClr val="tx1"/>
                </a:solidFill>
              </a:rPr>
              <a:t>cheque</a:t>
            </a:r>
            <a:r>
              <a:rPr lang="en-US" b="1" dirty="0">
                <a:solidFill>
                  <a:schemeClr val="tx1"/>
                </a:solidFill>
              </a:rPr>
              <a:t> is blocked so that the </a:t>
            </a:r>
            <a:r>
              <a:rPr lang="en-US" b="1" dirty="0" err="1">
                <a:solidFill>
                  <a:schemeClr val="tx1"/>
                </a:solidFill>
              </a:rPr>
              <a:t>cheque</a:t>
            </a:r>
            <a:r>
              <a:rPr lang="en-US" b="1" dirty="0">
                <a:solidFill>
                  <a:schemeClr val="tx1"/>
                </a:solidFill>
              </a:rPr>
              <a:t> will not bounce due to insufficient balance. </a:t>
            </a:r>
          </a:p>
          <a:p>
            <a:pPr algn="just"/>
            <a:r>
              <a:rPr lang="en-US" b="1" dirty="0">
                <a:solidFill>
                  <a:srgbClr val="7030A0"/>
                </a:solidFill>
              </a:rPr>
              <a:t>After completion of all the procedures, the </a:t>
            </a:r>
            <a:r>
              <a:rPr lang="en-US" b="1" dirty="0" err="1">
                <a:solidFill>
                  <a:srgbClr val="7030A0"/>
                </a:solidFill>
              </a:rPr>
              <a:t>cheque</a:t>
            </a:r>
            <a:r>
              <a:rPr lang="en-US" b="1" dirty="0">
                <a:solidFill>
                  <a:srgbClr val="7030A0"/>
                </a:solidFill>
              </a:rPr>
              <a:t> is handed over to the payee or beneficiary.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rgbClr val="FFFF00"/>
                </a:solidFill>
                <a:latin typeface="Algerian" pitchFamily="82" charset="0"/>
              </a:rPr>
              <a:t>What is Negotiable Instrument?</a:t>
            </a:r>
          </a:p>
        </p:txBody>
      </p:sp>
      <p:sp>
        <p:nvSpPr>
          <p:cNvPr id="5" name="Content Placeholder 4"/>
          <p:cNvSpPr>
            <a:spLocks noGrp="1"/>
          </p:cNvSpPr>
          <p:nvPr>
            <p:ph sz="half" idx="1"/>
          </p:nvPr>
        </p:nvSpPr>
        <p:spPr>
          <a:xfrm>
            <a:off x="200025" y="1295401"/>
            <a:ext cx="5181599" cy="3394472"/>
          </a:xfrm>
        </p:spPr>
        <p:txBody>
          <a:bodyPr/>
          <a:lstStyle/>
          <a:p>
            <a:pPr lvl="0" algn="just"/>
            <a:endParaRPr lang="en-US" sz="2400" dirty="0"/>
          </a:p>
          <a:p>
            <a:pPr lvl="0" algn="just"/>
            <a:r>
              <a:rPr lang="en-US" sz="2200" b="1" dirty="0"/>
              <a:t>A “Negotiable instrument” means a promissory note, bill of exchange or </a:t>
            </a:r>
            <a:r>
              <a:rPr lang="en-US" sz="2200" b="1" dirty="0" err="1"/>
              <a:t>cheque</a:t>
            </a:r>
            <a:r>
              <a:rPr lang="en-US" sz="2200" b="1" dirty="0"/>
              <a:t> payable either to or to bearer.</a:t>
            </a:r>
          </a:p>
          <a:p>
            <a:pPr>
              <a:buNone/>
            </a:pPr>
            <a:endParaRPr lang="en-US" dirty="0"/>
          </a:p>
        </p:txBody>
      </p:sp>
      <p:pic>
        <p:nvPicPr>
          <p:cNvPr id="3074" name="Picture 2" descr="F:\Library\Jahir class\Jahir's class\N I Act 1881\Negotiable-Instrument.jpg"/>
          <p:cNvPicPr>
            <a:picLocks noGrp="1" noChangeAspect="1" noChangeArrowheads="1"/>
          </p:cNvPicPr>
          <p:nvPr>
            <p:ph sz="half" idx="2"/>
          </p:nvPr>
        </p:nvPicPr>
        <p:blipFill>
          <a:blip r:embed="rId2"/>
          <a:srcRect/>
          <a:stretch>
            <a:fillRect/>
          </a:stretch>
        </p:blipFill>
        <p:spPr bwMode="auto">
          <a:xfrm>
            <a:off x="5581650" y="1746432"/>
            <a:ext cx="3352800" cy="1673043"/>
          </a:xfrm>
          <a:prstGeom prst="rect">
            <a:avLst/>
          </a:prstGeom>
          <a:noFill/>
        </p:spPr>
      </p:pic>
      <p:sp>
        <p:nvSpPr>
          <p:cNvPr id="8" name="Flowchart: Terminator 7"/>
          <p:cNvSpPr/>
          <p:nvPr/>
        </p:nvSpPr>
        <p:spPr>
          <a:xfrm>
            <a:off x="1419225" y="1323975"/>
            <a:ext cx="2247900" cy="333375"/>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latin typeface="Aharoni" pitchFamily="2" charset="-79"/>
                <a:cs typeface="Aharoni" pitchFamily="2" charset="-79"/>
              </a:rPr>
              <a:t>Section-13</a:t>
            </a:r>
            <a:endParaRPr lang="en-US" sz="2400" dirty="0">
              <a:latin typeface="Aharoni" pitchFamily="2" charset="-79"/>
              <a:cs typeface="Aharoni" pitchFamily="2" charset="-79"/>
            </a:endParaRPr>
          </a:p>
        </p:txBody>
      </p:sp>
    </p:spTree>
    <p:extLst>
      <p:ext uri="{BB962C8B-B14F-4D97-AF65-F5344CB8AC3E}">
        <p14:creationId xmlns:p14="http://schemas.microsoft.com/office/powerpoint/2010/main" xmlns="" val="19428736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1" y="325732"/>
            <a:ext cx="8259098" cy="763526"/>
          </a:xfrm>
        </p:spPr>
        <p:txBody>
          <a:bodyPr/>
          <a:lstStyle/>
          <a:p>
            <a:pPr algn="ctr"/>
            <a:r>
              <a:rPr lang="en-US" b="1" dirty="0">
                <a:solidFill>
                  <a:srgbClr val="FFFF00"/>
                </a:solidFill>
              </a:rPr>
              <a:t>Good for payment </a:t>
            </a:r>
            <a:r>
              <a:rPr lang="en-US" b="1" dirty="0" err="1">
                <a:solidFill>
                  <a:srgbClr val="FFFF00"/>
                </a:solidFill>
              </a:rPr>
              <a:t>cheque</a:t>
            </a:r>
            <a:endParaRPr lang="en-US" b="1"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algn="just"/>
            <a:r>
              <a:rPr lang="en-US" b="1" dirty="0"/>
              <a:t>As such, a good-for-payment </a:t>
            </a:r>
            <a:r>
              <a:rPr lang="en-US" b="1" dirty="0" err="1"/>
              <a:t>cheque</a:t>
            </a:r>
            <a:r>
              <a:rPr lang="en-US" b="1" dirty="0"/>
              <a:t> is guaranteed for payment. Hence the name. The </a:t>
            </a:r>
            <a:r>
              <a:rPr lang="en-US" b="1" dirty="0" err="1"/>
              <a:t>drawee</a:t>
            </a:r>
            <a:r>
              <a:rPr lang="en-US" b="1" dirty="0"/>
              <a:t> bank has full liability for the </a:t>
            </a:r>
            <a:r>
              <a:rPr lang="en-US" b="1" dirty="0" err="1"/>
              <a:t>cheque</a:t>
            </a:r>
            <a:r>
              <a:rPr lang="en-US" b="1" dirty="0"/>
              <a:t> </a:t>
            </a:r>
          </a:p>
          <a:p>
            <a:pPr algn="just"/>
            <a:r>
              <a:rPr lang="en-US" b="1" dirty="0">
                <a:solidFill>
                  <a:srgbClr val="FF0000"/>
                </a:solidFill>
              </a:rPr>
              <a:t>As such, a good-for-payment </a:t>
            </a:r>
            <a:r>
              <a:rPr lang="en-US" b="1" dirty="0" err="1">
                <a:solidFill>
                  <a:srgbClr val="FF0000"/>
                </a:solidFill>
              </a:rPr>
              <a:t>cheque</a:t>
            </a:r>
            <a:r>
              <a:rPr lang="en-US" b="1" dirty="0">
                <a:solidFill>
                  <a:srgbClr val="FF0000"/>
                </a:solidFill>
              </a:rPr>
              <a:t> is guaranteed for payment. Hence the name. The </a:t>
            </a:r>
            <a:r>
              <a:rPr lang="en-US" b="1" dirty="0" err="1">
                <a:solidFill>
                  <a:srgbClr val="FF0000"/>
                </a:solidFill>
              </a:rPr>
              <a:t>drawee</a:t>
            </a:r>
            <a:r>
              <a:rPr lang="en-US" b="1" dirty="0">
                <a:solidFill>
                  <a:srgbClr val="FF0000"/>
                </a:solidFill>
              </a:rPr>
              <a:t> bank has full liability for the </a:t>
            </a:r>
            <a:r>
              <a:rPr lang="en-US" b="1" dirty="0" err="1">
                <a:solidFill>
                  <a:srgbClr val="FF0000"/>
                </a:solidFill>
              </a:rPr>
              <a:t>cheque</a:t>
            </a:r>
            <a:r>
              <a:rPr lang="en-US" b="1" dirty="0">
                <a:solidFill>
                  <a:srgbClr val="FF0000"/>
                </a:solidFill>
              </a:rPr>
              <a:t>.</a:t>
            </a:r>
          </a:p>
          <a:p>
            <a:pPr algn="just"/>
            <a:r>
              <a:rPr lang="en-US" b="1" dirty="0"/>
              <a:t>The intention behind a good-for-payment </a:t>
            </a:r>
            <a:r>
              <a:rPr lang="en-US" b="1" dirty="0" err="1"/>
              <a:t>cheque</a:t>
            </a:r>
            <a:r>
              <a:rPr lang="en-US" b="1" dirty="0"/>
              <a:t> is that the payee or beneficiary gets the payment without fail</a:t>
            </a:r>
          </a:p>
          <a:p>
            <a:pPr algn="just"/>
            <a:r>
              <a:rPr lang="en-US" b="1" dirty="0">
                <a:solidFill>
                  <a:srgbClr val="7030A0"/>
                </a:solidFill>
              </a:rPr>
              <a:t>As per the latest NRB directive, the signatures of two officials and the stamp of the bank or financial institution (BFI) are required to issue good for payment </a:t>
            </a:r>
            <a:r>
              <a:rPr lang="en-US" b="1" dirty="0" err="1">
                <a:solidFill>
                  <a:srgbClr val="7030A0"/>
                </a:solidFill>
              </a:rPr>
              <a:t>cheques</a:t>
            </a:r>
            <a:r>
              <a:rPr lang="en-US" b="1" dirty="0">
                <a:solidFill>
                  <a:srgbClr val="7030A0"/>
                </a:solidFill>
              </a:rPr>
              <a: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67" y="199726"/>
            <a:ext cx="8259098" cy="763526"/>
          </a:xfrm>
        </p:spPr>
        <p:txBody>
          <a:bodyPr/>
          <a:lstStyle/>
          <a:p>
            <a:pPr algn="ctr"/>
            <a:r>
              <a:rPr lang="en-US" b="1" dirty="0" smtClean="0">
                <a:solidFill>
                  <a:srgbClr val="FFFF00"/>
                </a:solidFill>
              </a:rPr>
              <a:t>Question! Question!! Question!!</a:t>
            </a:r>
            <a:endParaRPr lang="en-US" b="1" dirty="0">
              <a:solidFill>
                <a:srgbClr val="FFFF00"/>
              </a:solidFill>
            </a:endParaRPr>
          </a:p>
        </p:txBody>
      </p:sp>
      <p:sp>
        <p:nvSpPr>
          <p:cNvPr id="3" name="Content Placeholder 2"/>
          <p:cNvSpPr>
            <a:spLocks noGrp="1"/>
          </p:cNvSpPr>
          <p:nvPr>
            <p:ph idx="1"/>
          </p:nvPr>
        </p:nvSpPr>
        <p:spPr/>
        <p:txBody>
          <a:bodyPr/>
          <a:lstStyle/>
          <a:p>
            <a:pPr algn="just"/>
            <a:r>
              <a:rPr lang="en-US" b="1" dirty="0" smtClean="0"/>
              <a:t>When a bank put “Received Payment” endorsement in a </a:t>
            </a:r>
            <a:r>
              <a:rPr lang="en-US" b="1" dirty="0" err="1" smtClean="0"/>
              <a:t>cheque</a:t>
            </a:r>
            <a:r>
              <a:rPr lang="en-US" b="1" dirty="0" smtClean="0"/>
              <a:t>?</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67" y="199726"/>
            <a:ext cx="8259098" cy="763526"/>
          </a:xfrm>
        </p:spPr>
        <p:txBody>
          <a:bodyPr/>
          <a:lstStyle/>
          <a:p>
            <a:pPr algn="ctr"/>
            <a:r>
              <a:rPr lang="en-US" b="1" dirty="0" smtClean="0">
                <a:solidFill>
                  <a:srgbClr val="FFFF00"/>
                </a:solidFill>
              </a:rPr>
              <a:t>Question! Question!! Question!!</a:t>
            </a:r>
            <a:endParaRPr lang="en-US" b="1" dirty="0">
              <a:solidFill>
                <a:srgbClr val="FFFF00"/>
              </a:solidFill>
            </a:endParaRPr>
          </a:p>
        </p:txBody>
      </p:sp>
      <p:sp>
        <p:nvSpPr>
          <p:cNvPr id="3" name="Content Placeholder 2"/>
          <p:cNvSpPr>
            <a:spLocks noGrp="1"/>
          </p:cNvSpPr>
          <p:nvPr>
            <p:ph idx="1"/>
          </p:nvPr>
        </p:nvSpPr>
        <p:spPr/>
        <p:txBody>
          <a:bodyPr/>
          <a:lstStyle/>
          <a:p>
            <a:pPr algn="just"/>
            <a:r>
              <a:rPr lang="en-US" b="1" dirty="0" smtClean="0"/>
              <a:t>Can a collecting banker collect a </a:t>
            </a:r>
            <a:r>
              <a:rPr lang="en-US" b="1" dirty="0" err="1" smtClean="0"/>
              <a:t>cheque</a:t>
            </a:r>
            <a:r>
              <a:rPr lang="en-US" b="1" dirty="0" smtClean="0"/>
              <a:t> in the personal A/C of the proprietor which is payable to the firm?</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67" y="199726"/>
            <a:ext cx="8259098" cy="763526"/>
          </a:xfrm>
        </p:spPr>
        <p:txBody>
          <a:bodyPr/>
          <a:lstStyle/>
          <a:p>
            <a:pPr algn="ctr"/>
            <a:r>
              <a:rPr lang="en-US" b="1" dirty="0" smtClean="0">
                <a:solidFill>
                  <a:srgbClr val="FFFF00"/>
                </a:solidFill>
              </a:rPr>
              <a:t>Question! Question!! Question!!</a:t>
            </a:r>
            <a:endParaRPr lang="en-US" b="1" dirty="0">
              <a:solidFill>
                <a:srgbClr val="FFFF00"/>
              </a:solidFill>
            </a:endParaRPr>
          </a:p>
        </p:txBody>
      </p:sp>
      <p:sp>
        <p:nvSpPr>
          <p:cNvPr id="3" name="Content Placeholder 2"/>
          <p:cNvSpPr>
            <a:spLocks noGrp="1"/>
          </p:cNvSpPr>
          <p:nvPr>
            <p:ph idx="1"/>
          </p:nvPr>
        </p:nvSpPr>
        <p:spPr/>
        <p:txBody>
          <a:bodyPr/>
          <a:lstStyle/>
          <a:p>
            <a:pPr algn="just"/>
            <a:r>
              <a:rPr lang="en-US" b="1" dirty="0" err="1" smtClean="0"/>
              <a:t>i</a:t>
            </a:r>
            <a:r>
              <a:rPr lang="en-US" b="1" dirty="0" smtClean="0"/>
              <a:t>) A bearer </a:t>
            </a:r>
            <a:r>
              <a:rPr lang="en-US" b="1" dirty="0" err="1" smtClean="0"/>
              <a:t>cheque</a:t>
            </a:r>
            <a:r>
              <a:rPr lang="en-US" b="1" dirty="0" smtClean="0"/>
              <a:t> and the payee is self,</a:t>
            </a:r>
          </a:p>
          <a:p>
            <a:pPr algn="just">
              <a:buNone/>
            </a:pPr>
            <a:r>
              <a:rPr lang="en-US" b="1" dirty="0" smtClean="0"/>
              <a:t>	</a:t>
            </a:r>
            <a:r>
              <a:rPr lang="en-US" b="1" dirty="0" smtClean="0">
                <a:solidFill>
                  <a:srgbClr val="7030A0"/>
                </a:solidFill>
              </a:rPr>
              <a:t>ii)Payee is a firm or company or proprietor of the firm;</a:t>
            </a:r>
          </a:p>
          <a:p>
            <a:pPr algn="just">
              <a:buNone/>
            </a:pPr>
            <a:r>
              <a:rPr lang="en-US" b="1" dirty="0" smtClean="0"/>
              <a:t>-</a:t>
            </a:r>
            <a:r>
              <a:rPr lang="en-US" b="1" dirty="0" smtClean="0">
                <a:solidFill>
                  <a:srgbClr val="FF0000"/>
                </a:solidFill>
              </a:rPr>
              <a:t>Can the above </a:t>
            </a:r>
            <a:r>
              <a:rPr lang="en-US" b="1" dirty="0" err="1" smtClean="0">
                <a:solidFill>
                  <a:srgbClr val="FF0000"/>
                </a:solidFill>
              </a:rPr>
              <a:t>cheque</a:t>
            </a:r>
            <a:r>
              <a:rPr lang="en-US" b="1" dirty="0" smtClean="0">
                <a:solidFill>
                  <a:srgbClr val="FF0000"/>
                </a:solidFill>
              </a:rPr>
              <a:t> deposited in any customer’s A/C for collection? How??</a:t>
            </a:r>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67" y="199726"/>
            <a:ext cx="8259098" cy="763526"/>
          </a:xfrm>
        </p:spPr>
        <p:txBody>
          <a:bodyPr/>
          <a:lstStyle/>
          <a:p>
            <a:pPr algn="ctr"/>
            <a:r>
              <a:rPr lang="en-US" b="1" dirty="0" smtClean="0">
                <a:solidFill>
                  <a:srgbClr val="FFFF00"/>
                </a:solidFill>
              </a:rPr>
              <a:t>Question! Question!! Question!!</a:t>
            </a:r>
            <a:endParaRPr lang="en-US" b="1" dirty="0">
              <a:solidFill>
                <a:srgbClr val="FFFF00"/>
              </a:solidFill>
            </a:endParaRPr>
          </a:p>
        </p:txBody>
      </p:sp>
      <p:sp>
        <p:nvSpPr>
          <p:cNvPr id="3" name="Content Placeholder 2"/>
          <p:cNvSpPr>
            <a:spLocks noGrp="1"/>
          </p:cNvSpPr>
          <p:nvPr>
            <p:ph idx="1"/>
          </p:nvPr>
        </p:nvSpPr>
        <p:spPr/>
        <p:txBody>
          <a:bodyPr/>
          <a:lstStyle/>
          <a:p>
            <a:pPr algn="just"/>
            <a:r>
              <a:rPr lang="en-US" b="1" dirty="0" smtClean="0"/>
              <a:t>Can a paying banker pay a crossed </a:t>
            </a:r>
            <a:r>
              <a:rPr lang="en-US" b="1" dirty="0" err="1" smtClean="0"/>
              <a:t>cheque</a:t>
            </a:r>
            <a:r>
              <a:rPr lang="en-US" b="1" dirty="0" smtClean="0"/>
              <a:t> over the counter? How??</a:t>
            </a:r>
            <a:endParaRPr lang="en-US" b="1" dirty="0" smtClean="0">
              <a:solidFill>
                <a:srgbClr val="FF0000"/>
              </a:solidFill>
            </a:endParaRP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67" y="199726"/>
            <a:ext cx="8259098" cy="763526"/>
          </a:xfrm>
        </p:spPr>
        <p:txBody>
          <a:bodyPr/>
          <a:lstStyle/>
          <a:p>
            <a:pPr algn="ctr"/>
            <a:r>
              <a:rPr lang="en-US" b="1" dirty="0" smtClean="0">
                <a:solidFill>
                  <a:srgbClr val="FFFF00"/>
                </a:solidFill>
              </a:rPr>
              <a:t>Question! Question!! Question!!</a:t>
            </a:r>
            <a:endParaRPr lang="en-US" b="1" dirty="0">
              <a:solidFill>
                <a:srgbClr val="FFFF00"/>
              </a:solidFill>
            </a:endParaRPr>
          </a:p>
        </p:txBody>
      </p:sp>
      <p:sp>
        <p:nvSpPr>
          <p:cNvPr id="3" name="Content Placeholder 2"/>
          <p:cNvSpPr>
            <a:spLocks noGrp="1"/>
          </p:cNvSpPr>
          <p:nvPr>
            <p:ph idx="1"/>
          </p:nvPr>
        </p:nvSpPr>
        <p:spPr/>
        <p:txBody>
          <a:bodyPr/>
          <a:lstStyle/>
          <a:p>
            <a:pPr algn="just"/>
            <a:r>
              <a:rPr lang="en-US" b="1" dirty="0" smtClean="0"/>
              <a:t>Mr. </a:t>
            </a:r>
            <a:r>
              <a:rPr lang="en-US" b="1" dirty="0" err="1" smtClean="0"/>
              <a:t>Kalam</a:t>
            </a:r>
            <a:r>
              <a:rPr lang="en-US" b="1" dirty="0" smtClean="0"/>
              <a:t> is one of the directors of a Ltd. Company issued a </a:t>
            </a:r>
            <a:r>
              <a:rPr lang="en-US" b="1" dirty="0" err="1" smtClean="0"/>
              <a:t>cheque</a:t>
            </a:r>
            <a:r>
              <a:rPr lang="en-US" b="1" dirty="0" smtClean="0"/>
              <a:t> duly signed &amp; also company secretary placed for payment in the meantime it is reported that ‘</a:t>
            </a:r>
            <a:r>
              <a:rPr lang="en-US" b="1" dirty="0" err="1" smtClean="0"/>
              <a:t>Kalam</a:t>
            </a:r>
            <a:r>
              <a:rPr lang="en-US" b="1" dirty="0" smtClean="0"/>
              <a:t>’ has died, </a:t>
            </a:r>
          </a:p>
          <a:p>
            <a:pPr algn="just"/>
            <a:r>
              <a:rPr lang="en-US" b="1" dirty="0" smtClean="0">
                <a:solidFill>
                  <a:srgbClr val="FF0000"/>
                </a:solidFill>
              </a:rPr>
              <a:t>Can a bank </a:t>
            </a:r>
            <a:r>
              <a:rPr lang="en-US" b="1" dirty="0" err="1" smtClean="0">
                <a:solidFill>
                  <a:srgbClr val="FF0000"/>
                </a:solidFill>
              </a:rPr>
              <a:t>honour</a:t>
            </a:r>
            <a:r>
              <a:rPr lang="en-US" b="1" dirty="0" smtClean="0">
                <a:solidFill>
                  <a:srgbClr val="FF0000"/>
                </a:solidFill>
              </a:rPr>
              <a:t> the </a:t>
            </a:r>
            <a:r>
              <a:rPr lang="en-US" b="1" dirty="0" err="1" smtClean="0">
                <a:solidFill>
                  <a:srgbClr val="FF0000"/>
                </a:solidFill>
              </a:rPr>
              <a:t>cheque</a:t>
            </a:r>
            <a:r>
              <a:rPr lang="en-US" b="1" smtClean="0">
                <a:solidFill>
                  <a:srgbClr val="FF0000"/>
                </a:solidFill>
              </a:rPr>
              <a:t>?</a:t>
            </a:r>
            <a:endParaRPr lang="en-US" b="1" dirty="0" smtClean="0">
              <a:solidFill>
                <a:srgbClr val="FF0000"/>
              </a:solidFill>
            </a:endParaRP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USER\Desktop\Jahir\N I Act 1881\thank you3.jpg"/>
          <p:cNvPicPr>
            <a:picLocks noChangeAspect="1" noChangeArrowheads="1"/>
          </p:cNvPicPr>
          <p:nvPr/>
        </p:nvPicPr>
        <p:blipFill>
          <a:blip r:embed="rId2"/>
          <a:srcRect/>
          <a:stretch>
            <a:fillRect/>
          </a:stretch>
        </p:blipFill>
        <p:spPr bwMode="auto">
          <a:xfrm>
            <a:off x="0" y="0"/>
            <a:ext cx="9144000" cy="5014913"/>
          </a:xfrm>
          <a:prstGeom prst="rect">
            <a:avLst/>
          </a:prstGeom>
          <a:noFill/>
        </p:spPr>
      </p:pic>
    </p:spTree>
    <p:extLst>
      <p:ext uri="{BB962C8B-B14F-4D97-AF65-F5344CB8AC3E}">
        <p14:creationId xmlns:p14="http://schemas.microsoft.com/office/powerpoint/2010/main" xmlns="" val="33885478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4730</Words>
  <Application>Microsoft Office PowerPoint</Application>
  <PresentationFormat>On-screen Show (16:9)</PresentationFormat>
  <Paragraphs>517</Paragraphs>
  <Slides>96</Slides>
  <Notes>0</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Negotiable Instrument Act 1881</vt:lpstr>
      <vt:lpstr>Negotiable Instrument ACT-1881</vt:lpstr>
      <vt:lpstr>Slide 3</vt:lpstr>
      <vt:lpstr>Negotiable Instrument ACT-1881</vt:lpstr>
      <vt:lpstr>Negotiable Instrument ACT-1881</vt:lpstr>
      <vt:lpstr>Negotiable Instrument ACT-1881</vt:lpstr>
      <vt:lpstr>Slide 7</vt:lpstr>
      <vt:lpstr>Negotiable Instrument ACT-1881 </vt:lpstr>
      <vt:lpstr>What is Negotiable Instrument?</vt:lpstr>
      <vt:lpstr>Essential features of Negotiable Instrument</vt:lpstr>
      <vt:lpstr>Essential features of Negotiable Instrument</vt:lpstr>
      <vt:lpstr>Slide 12</vt:lpstr>
      <vt:lpstr>Slide 13</vt:lpstr>
      <vt:lpstr>Slide 14</vt:lpstr>
      <vt:lpstr>Slide 15</vt:lpstr>
      <vt:lpstr>Classification of Negotiable Instrument</vt:lpstr>
      <vt:lpstr> Inland Instrument </vt:lpstr>
      <vt:lpstr> Foreign Instrument </vt:lpstr>
      <vt:lpstr> Ambiguous Instrument </vt:lpstr>
      <vt:lpstr> Inchoate stamped Instrument </vt:lpstr>
      <vt:lpstr>Bearer cheque</vt:lpstr>
      <vt:lpstr>Slide 22</vt:lpstr>
      <vt:lpstr> Demand Instrument </vt:lpstr>
      <vt:lpstr> Time Instrument </vt:lpstr>
      <vt:lpstr>Quasi  Negotiable Instrument</vt:lpstr>
      <vt:lpstr>Slide 26</vt:lpstr>
      <vt:lpstr>Promissory note</vt:lpstr>
      <vt:lpstr> Promissory note </vt:lpstr>
      <vt:lpstr> Promissory note </vt:lpstr>
      <vt:lpstr>Characteristics of a Promissory Note</vt:lpstr>
      <vt:lpstr> Parties to Promissory Note </vt:lpstr>
      <vt:lpstr> Bill Of Exchange </vt:lpstr>
      <vt:lpstr> Bill Of Exchange </vt:lpstr>
      <vt:lpstr>Characteristics of a Bill of Exchange</vt:lpstr>
      <vt:lpstr>Parties involved in Bills of Exchange</vt:lpstr>
      <vt:lpstr>Parties involved in Bills of Exchange</vt:lpstr>
      <vt:lpstr>Parties involved in Bills of Exchange</vt:lpstr>
      <vt:lpstr>Bill Of Exchange</vt:lpstr>
      <vt:lpstr>Bill Of Exchange</vt:lpstr>
      <vt:lpstr>Cheque</vt:lpstr>
      <vt:lpstr>Cheque</vt:lpstr>
      <vt:lpstr>Characteristics of a Cheque</vt:lpstr>
      <vt:lpstr>Parties to a ‘Cheque’</vt:lpstr>
      <vt:lpstr>Parties to a ‘Cheque’</vt:lpstr>
      <vt:lpstr>Parties to a ‘Cheque’</vt:lpstr>
      <vt:lpstr>Holder</vt:lpstr>
      <vt:lpstr>Having requisites but not a holder</vt:lpstr>
      <vt:lpstr>Holder in due course</vt:lpstr>
      <vt:lpstr>Essential Conditions to Constitute a person a holder in due course</vt:lpstr>
      <vt:lpstr>Privileges of a holder in due course</vt:lpstr>
      <vt:lpstr>Payment in due course</vt:lpstr>
      <vt:lpstr>Payment in due course</vt:lpstr>
      <vt:lpstr>Negotiation</vt:lpstr>
      <vt:lpstr>Endorsement</vt:lpstr>
      <vt:lpstr>Types of endorsement</vt:lpstr>
      <vt:lpstr>Blank Endorsement</vt:lpstr>
      <vt:lpstr>Full Endorsement</vt:lpstr>
      <vt:lpstr>Conditional Endorsement</vt:lpstr>
      <vt:lpstr>Restrictive Endorsement</vt:lpstr>
      <vt:lpstr>Partial Endorsement</vt:lpstr>
      <vt:lpstr>Facultative Endorsement</vt:lpstr>
      <vt:lpstr>Sans Recourse Endorsement</vt:lpstr>
      <vt:lpstr>Difference between figures and words</vt:lpstr>
      <vt:lpstr>Anti-Dating &amp; Post Dating</vt:lpstr>
      <vt:lpstr>Liability of drawer </vt:lpstr>
      <vt:lpstr>Liability of Drawee of a cheque</vt:lpstr>
      <vt:lpstr>Question? Question?? Question???</vt:lpstr>
      <vt:lpstr>Legal Effects of Wrongful Dishonour</vt:lpstr>
      <vt:lpstr>Cheque payable to order</vt:lpstr>
      <vt:lpstr>Drawn by one branch of a bank on another</vt:lpstr>
      <vt:lpstr>Effect of Material Alteration by endorse</vt:lpstr>
      <vt:lpstr>Materials Or Non material</vt:lpstr>
      <vt:lpstr>Revocation of Bankers Authority</vt:lpstr>
      <vt:lpstr>Cheque Crossed Generally</vt:lpstr>
      <vt:lpstr>Cheque Crossed A/C Payee</vt:lpstr>
      <vt:lpstr>Cheque Crossed Specially</vt:lpstr>
      <vt:lpstr>Crossing after Issue</vt:lpstr>
      <vt:lpstr>Crossing a material part of a cheque</vt:lpstr>
      <vt:lpstr>Slide 79</vt:lpstr>
      <vt:lpstr>Slide 80</vt:lpstr>
      <vt:lpstr>Slide 81</vt:lpstr>
      <vt:lpstr>Slide 82</vt:lpstr>
      <vt:lpstr> Dishonor of Cheque for insufficiency of funds  (Section-138) </vt:lpstr>
      <vt:lpstr>Slide 84</vt:lpstr>
      <vt:lpstr>Slide 85</vt:lpstr>
      <vt:lpstr>Offences of companies</vt:lpstr>
      <vt:lpstr>Slide 87</vt:lpstr>
      <vt:lpstr>Good for payment cheque</vt:lpstr>
      <vt:lpstr>Good for payment cheque</vt:lpstr>
      <vt:lpstr>Good for payment cheque</vt:lpstr>
      <vt:lpstr>Question! Question!! Question!!</vt:lpstr>
      <vt:lpstr>Question! Question!! Question!!</vt:lpstr>
      <vt:lpstr>Question! Question!! Question!!</vt:lpstr>
      <vt:lpstr>Question! Question!! Question!!</vt:lpstr>
      <vt:lpstr>Question! Question!! Question!!</vt:lpstr>
      <vt:lpstr>Slide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2023-08-21T05:50:18Z</dcterms:modified>
</cp:coreProperties>
</file>