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85" d="100"/>
          <a:sy n="85" d="100"/>
        </p:scale>
        <p:origin x="13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9/3/2023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100+ Export Pictures [HD] | Download Free Images on Unsplas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0400" y="2177947"/>
            <a:ext cx="6310487" cy="4209094"/>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043287" y="406398"/>
            <a:ext cx="3578579" cy="738664"/>
          </a:xfrm>
          <a:prstGeom prst="rect">
            <a:avLst/>
          </a:prstGeom>
          <a:noFill/>
        </p:spPr>
        <p:txBody>
          <a:bodyPr wrap="square" rtlCol="0">
            <a:spAutoFit/>
          </a:bodyPr>
          <a:lstStyle/>
          <a:p>
            <a:r>
              <a:rPr lang="en-US" b="1" dirty="0"/>
              <a:t>Foreign Trade Financing</a:t>
            </a:r>
            <a:r>
              <a:rPr lang="en-US" b="1" dirty="0" smtClean="0"/>
              <a:t>:</a:t>
            </a:r>
          </a:p>
          <a:p>
            <a:r>
              <a:rPr lang="en-US" b="1" dirty="0" smtClean="0"/>
              <a:t> </a:t>
            </a:r>
            <a:r>
              <a:rPr lang="en-US" sz="2400" b="1" dirty="0">
                <a:solidFill>
                  <a:srgbClr val="C00000"/>
                </a:solidFill>
              </a:rPr>
              <a:t>Import </a:t>
            </a:r>
            <a:r>
              <a:rPr lang="en-US" sz="2400" b="1" dirty="0" smtClean="0">
                <a:solidFill>
                  <a:srgbClr val="C00000"/>
                </a:solidFill>
              </a:rPr>
              <a:t>Financing</a:t>
            </a:r>
            <a:endParaRPr lang="en-GB" sz="2400" dirty="0">
              <a:solidFill>
                <a:srgbClr val="C00000"/>
              </a:solidFill>
            </a:endParaRPr>
          </a:p>
        </p:txBody>
      </p:sp>
      <p:sp>
        <p:nvSpPr>
          <p:cNvPr id="3" name="TextBox 2"/>
          <p:cNvSpPr txBox="1"/>
          <p:nvPr/>
        </p:nvSpPr>
        <p:spPr>
          <a:xfrm>
            <a:off x="6965245" y="556896"/>
            <a:ext cx="3984978" cy="1477328"/>
          </a:xfrm>
          <a:prstGeom prst="rect">
            <a:avLst/>
          </a:prstGeom>
          <a:noFill/>
        </p:spPr>
        <p:txBody>
          <a:bodyPr wrap="square" rtlCol="0">
            <a:spAutoFit/>
          </a:bodyPr>
          <a:lstStyle/>
          <a:p>
            <a:r>
              <a:rPr lang="en-US" b="1" dirty="0" smtClean="0">
                <a:solidFill>
                  <a:srgbClr val="FF0000"/>
                </a:solidFill>
              </a:rPr>
              <a:t>Prepared By</a:t>
            </a:r>
          </a:p>
          <a:p>
            <a:endParaRPr lang="en-US" dirty="0" smtClean="0"/>
          </a:p>
          <a:p>
            <a:r>
              <a:rPr lang="en-US" b="1" dirty="0" smtClean="0"/>
              <a:t>             </a:t>
            </a:r>
            <a:r>
              <a:rPr lang="en-US" b="1" dirty="0" err="1" smtClean="0">
                <a:solidFill>
                  <a:schemeClr val="accent1">
                    <a:lumMod val="75000"/>
                  </a:schemeClr>
                </a:solidFill>
              </a:rPr>
              <a:t>Sharmin</a:t>
            </a:r>
            <a:r>
              <a:rPr lang="en-US" b="1" dirty="0" smtClean="0">
                <a:solidFill>
                  <a:schemeClr val="accent1">
                    <a:lumMod val="75000"/>
                  </a:schemeClr>
                </a:solidFill>
              </a:rPr>
              <a:t> Rahman</a:t>
            </a:r>
          </a:p>
          <a:p>
            <a:r>
              <a:rPr lang="en-US" dirty="0" smtClean="0">
                <a:solidFill>
                  <a:schemeClr val="accent1">
                    <a:lumMod val="75000"/>
                  </a:schemeClr>
                </a:solidFill>
              </a:rPr>
              <a:t>             </a:t>
            </a:r>
            <a:r>
              <a:rPr lang="en-US" dirty="0" smtClean="0">
                <a:solidFill>
                  <a:srgbClr val="C00000"/>
                </a:solidFill>
              </a:rPr>
              <a:t>Principal Officer</a:t>
            </a:r>
          </a:p>
          <a:p>
            <a:r>
              <a:rPr lang="en-US" dirty="0" err="1" smtClean="0">
                <a:solidFill>
                  <a:schemeClr val="accent1">
                    <a:lumMod val="75000"/>
                  </a:schemeClr>
                </a:solidFill>
              </a:rPr>
              <a:t>Rupali</a:t>
            </a:r>
            <a:r>
              <a:rPr lang="en-US" dirty="0" smtClean="0">
                <a:solidFill>
                  <a:schemeClr val="accent1">
                    <a:lumMod val="75000"/>
                  </a:schemeClr>
                </a:solidFill>
              </a:rPr>
              <a:t> Bank Training Academy </a:t>
            </a:r>
            <a:endParaRPr lang="en-GB" dirty="0">
              <a:solidFill>
                <a:schemeClr val="accent1">
                  <a:lumMod val="75000"/>
                </a:schemeClr>
              </a:solidFill>
            </a:endParaRPr>
          </a:p>
        </p:txBody>
      </p:sp>
    </p:spTree>
    <p:extLst>
      <p:ext uri="{BB962C8B-B14F-4D97-AF65-F5344CB8AC3E}">
        <p14:creationId xmlns:p14="http://schemas.microsoft.com/office/powerpoint/2010/main" val="2124824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97227" y="1433689"/>
            <a:ext cx="5687217" cy="4770537"/>
          </a:xfrm>
          <a:prstGeom prst="rect">
            <a:avLst/>
          </a:prstGeom>
        </p:spPr>
        <p:txBody>
          <a:bodyPr wrap="square">
            <a:spAutoFit/>
          </a:bodyPr>
          <a:lstStyle/>
          <a:p>
            <a:r>
              <a:rPr lang="en-US" sz="2800" dirty="0">
                <a:solidFill>
                  <a:srgbClr val="FF0000"/>
                </a:solidFill>
                <a:latin typeface="Times New Roman" panose="02020603050405020304" pitchFamily="18" charset="0"/>
                <a:ea typeface="Times New Roman" panose="02020603050405020304" pitchFamily="18" charset="0"/>
              </a:rPr>
              <a:t>Forced</a:t>
            </a:r>
            <a:r>
              <a:rPr lang="en-US" sz="2800" spc="-160" dirty="0">
                <a:solidFill>
                  <a:srgbClr val="FF0000"/>
                </a:solidFill>
                <a:latin typeface="Times New Roman" panose="02020603050405020304" pitchFamily="18" charset="0"/>
                <a:ea typeface="Times New Roman" panose="02020603050405020304" pitchFamily="18" charset="0"/>
              </a:rPr>
              <a:t> </a:t>
            </a:r>
            <a:r>
              <a:rPr lang="en-US" sz="2800" spc="-20" dirty="0" smtClean="0">
                <a:solidFill>
                  <a:srgbClr val="FF0000"/>
                </a:solidFill>
                <a:latin typeface="Times New Roman" panose="02020603050405020304" pitchFamily="18" charset="0"/>
                <a:ea typeface="Times New Roman" panose="02020603050405020304" pitchFamily="18" charset="0"/>
              </a:rPr>
              <a:t>LIM</a:t>
            </a:r>
            <a:endParaRPr lang="en-US" sz="2800" spc="-20" dirty="0" smtClean="0">
              <a:solidFill>
                <a:srgbClr val="FF0000"/>
              </a:solidFill>
              <a:latin typeface="Times New Roman" panose="02020603050405020304" pitchFamily="18" charset="0"/>
              <a:ea typeface="Times New Roman" panose="02020603050405020304" pitchFamily="18" charset="0"/>
            </a:endParaRPr>
          </a:p>
          <a:p>
            <a:endParaRPr lang="en-US" sz="2800" spc="-20" dirty="0" smtClean="0">
              <a:solidFill>
                <a:srgbClr val="775F54"/>
              </a:solidFill>
              <a:latin typeface="Times New Roman" panose="02020603050405020304" pitchFamily="18" charset="0"/>
              <a:ea typeface="Times New Roman" panose="02020603050405020304" pitchFamily="18" charset="0"/>
            </a:endParaRPr>
          </a:p>
          <a:p>
            <a:r>
              <a:rPr lang="en-US" sz="2000" dirty="0"/>
              <a:t>When the importer does not come to the </a:t>
            </a:r>
            <a:r>
              <a:rPr lang="en-US" sz="2000" dirty="0" smtClean="0"/>
              <a:t>Bank for retiring the Bill, Bank has to clear the imported goods from the Customs authority </a:t>
            </a:r>
            <a:r>
              <a:rPr lang="en-US" sz="2000" dirty="0"/>
              <a:t>under </a:t>
            </a:r>
            <a:r>
              <a:rPr lang="en-US" sz="2000" dirty="0" err="1"/>
              <a:t>bank‟s</a:t>
            </a:r>
            <a:r>
              <a:rPr lang="en-US" sz="2000" dirty="0"/>
              <a:t> authority by creating a </a:t>
            </a:r>
            <a:r>
              <a:rPr lang="en-US" sz="2000" dirty="0" smtClean="0"/>
              <a:t>Lim </a:t>
            </a:r>
            <a:r>
              <a:rPr lang="en-US" sz="2000" dirty="0"/>
              <a:t>A/C in the name of the importer, </a:t>
            </a:r>
            <a:r>
              <a:rPr lang="en-US" sz="2000" dirty="0" smtClean="0"/>
              <a:t>which </a:t>
            </a:r>
            <a:r>
              <a:rPr lang="en-US" sz="2000" dirty="0"/>
              <a:t>is known as Forced </a:t>
            </a:r>
            <a:r>
              <a:rPr lang="en-US" sz="2000" dirty="0" smtClean="0"/>
              <a:t>Lim. Before creating Forced </a:t>
            </a:r>
            <a:r>
              <a:rPr lang="en-US" sz="2000" dirty="0"/>
              <a:t>Lim, bank has </a:t>
            </a:r>
            <a:r>
              <a:rPr lang="en-US" sz="2000" dirty="0" smtClean="0"/>
              <a:t>to calculate the </a:t>
            </a:r>
            <a:r>
              <a:rPr lang="en-US" sz="2000" dirty="0" smtClean="0">
                <a:solidFill>
                  <a:srgbClr val="00B0F0"/>
                </a:solidFill>
              </a:rPr>
              <a:t>“Landed </a:t>
            </a:r>
            <a:r>
              <a:rPr lang="en-US" sz="2000" dirty="0">
                <a:solidFill>
                  <a:srgbClr val="00B0F0"/>
                </a:solidFill>
              </a:rPr>
              <a:t>cost‟ </a:t>
            </a:r>
            <a:r>
              <a:rPr lang="en-US" sz="2000" dirty="0" smtClean="0"/>
              <a:t>and to determine the </a:t>
            </a:r>
            <a:r>
              <a:rPr lang="en-US" sz="2000" dirty="0"/>
              <a:t>value of the imported </a:t>
            </a:r>
            <a:r>
              <a:rPr lang="en-US" sz="2000" dirty="0" smtClean="0"/>
              <a:t>goods</a:t>
            </a:r>
          </a:p>
          <a:p>
            <a:endParaRPr lang="en-US" sz="2000" dirty="0" smtClean="0"/>
          </a:p>
          <a:p>
            <a:r>
              <a:rPr lang="en-US" sz="2000" dirty="0"/>
              <a:t>Interest Rate: SMART+3% </a:t>
            </a:r>
            <a:endParaRPr lang="en-GB" sz="2000" dirty="0"/>
          </a:p>
          <a:p>
            <a:endParaRPr lang="en-GB" sz="2800" dirty="0"/>
          </a:p>
        </p:txBody>
      </p:sp>
    </p:spTree>
    <p:extLst>
      <p:ext uri="{BB962C8B-B14F-4D97-AF65-F5344CB8AC3E}">
        <p14:creationId xmlns:p14="http://schemas.microsoft.com/office/powerpoint/2010/main" val="12934738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4890" y="609602"/>
            <a:ext cx="7936090" cy="6063198"/>
          </a:xfrm>
          <a:prstGeom prst="rect">
            <a:avLst/>
          </a:prstGeom>
        </p:spPr>
        <p:txBody>
          <a:bodyPr wrap="square">
            <a:spAutoFit/>
          </a:bodyPr>
          <a:lstStyle/>
          <a:p>
            <a:r>
              <a:rPr lang="en-US" sz="2400" spc="-10" dirty="0" smtClean="0">
                <a:solidFill>
                  <a:srgbClr val="FF0000"/>
                </a:solidFill>
                <a:latin typeface="Times New Roman" panose="02020603050405020304" pitchFamily="18" charset="0"/>
                <a:ea typeface="Times New Roman" panose="02020603050405020304" pitchFamily="18" charset="0"/>
              </a:rPr>
              <a:t>              Loan</a:t>
            </a:r>
            <a:r>
              <a:rPr lang="en-US" sz="2400" spc="-25" dirty="0" smtClean="0">
                <a:solidFill>
                  <a:srgbClr val="FF0000"/>
                </a:solidFill>
                <a:latin typeface="Times New Roman" panose="02020603050405020304" pitchFamily="18" charset="0"/>
                <a:ea typeface="Times New Roman" panose="02020603050405020304" pitchFamily="18" charset="0"/>
              </a:rPr>
              <a:t> </a:t>
            </a:r>
            <a:r>
              <a:rPr lang="en-US" sz="2400" spc="-10" dirty="0">
                <a:solidFill>
                  <a:srgbClr val="FF0000"/>
                </a:solidFill>
                <a:latin typeface="Times New Roman" panose="02020603050405020304" pitchFamily="18" charset="0"/>
                <a:ea typeface="Times New Roman" panose="02020603050405020304" pitchFamily="18" charset="0"/>
              </a:rPr>
              <a:t>against</a:t>
            </a:r>
            <a:r>
              <a:rPr lang="en-US" sz="2400" spc="-25" dirty="0">
                <a:solidFill>
                  <a:srgbClr val="FF0000"/>
                </a:solidFill>
                <a:latin typeface="Times New Roman" panose="02020603050405020304" pitchFamily="18" charset="0"/>
                <a:ea typeface="Times New Roman" panose="02020603050405020304" pitchFamily="18" charset="0"/>
              </a:rPr>
              <a:t> </a:t>
            </a:r>
            <a:r>
              <a:rPr lang="en-US" sz="2400" spc="-10" dirty="0">
                <a:solidFill>
                  <a:srgbClr val="FF0000"/>
                </a:solidFill>
                <a:latin typeface="Times New Roman" panose="02020603050405020304" pitchFamily="18" charset="0"/>
                <a:ea typeface="Times New Roman" panose="02020603050405020304" pitchFamily="18" charset="0"/>
              </a:rPr>
              <a:t>Trust</a:t>
            </a:r>
            <a:r>
              <a:rPr lang="en-US" sz="2400" spc="-125" dirty="0">
                <a:solidFill>
                  <a:srgbClr val="FF0000"/>
                </a:solidFill>
                <a:latin typeface="Times New Roman" panose="02020603050405020304" pitchFamily="18" charset="0"/>
                <a:ea typeface="Times New Roman" panose="02020603050405020304" pitchFamily="18" charset="0"/>
              </a:rPr>
              <a:t> </a:t>
            </a:r>
            <a:r>
              <a:rPr lang="en-US" sz="2400" spc="-10" dirty="0">
                <a:solidFill>
                  <a:srgbClr val="FF0000"/>
                </a:solidFill>
                <a:latin typeface="Times New Roman" panose="02020603050405020304" pitchFamily="18" charset="0"/>
                <a:ea typeface="Times New Roman" panose="02020603050405020304" pitchFamily="18" charset="0"/>
              </a:rPr>
              <a:t>Receipt</a:t>
            </a:r>
            <a:r>
              <a:rPr lang="en-US" sz="2400" spc="-35" dirty="0">
                <a:solidFill>
                  <a:srgbClr val="FF0000"/>
                </a:solidFill>
                <a:latin typeface="Times New Roman" panose="02020603050405020304" pitchFamily="18" charset="0"/>
                <a:ea typeface="Times New Roman" panose="02020603050405020304" pitchFamily="18" charset="0"/>
              </a:rPr>
              <a:t> </a:t>
            </a:r>
            <a:r>
              <a:rPr lang="en-US" sz="2400" spc="-10" dirty="0">
                <a:solidFill>
                  <a:srgbClr val="FF0000"/>
                </a:solidFill>
                <a:latin typeface="Times New Roman" panose="02020603050405020304" pitchFamily="18" charset="0"/>
                <a:ea typeface="Times New Roman" panose="02020603050405020304" pitchFamily="18" charset="0"/>
              </a:rPr>
              <a:t>(</a:t>
            </a:r>
            <a:r>
              <a:rPr lang="en-US" sz="2400" spc="-10" dirty="0" smtClean="0">
                <a:solidFill>
                  <a:srgbClr val="FF0000"/>
                </a:solidFill>
                <a:latin typeface="Times New Roman" panose="02020603050405020304" pitchFamily="18" charset="0"/>
                <a:ea typeface="Times New Roman" panose="02020603050405020304" pitchFamily="18" charset="0"/>
              </a:rPr>
              <a:t>LTR)</a:t>
            </a:r>
          </a:p>
          <a:p>
            <a:endParaRPr lang="en-US" sz="2000" spc="-10" dirty="0" smtClean="0">
              <a:solidFill>
                <a:srgbClr val="FF0000"/>
              </a:solidFill>
              <a:latin typeface="Times New Roman" panose="02020603050405020304" pitchFamily="18" charset="0"/>
              <a:ea typeface="Times New Roman" panose="02020603050405020304" pitchFamily="18" charset="0"/>
            </a:endParaRPr>
          </a:p>
          <a:p>
            <a:r>
              <a:rPr lang="en-US" dirty="0"/>
              <a:t>LTR is </a:t>
            </a:r>
            <a:r>
              <a:rPr lang="en-US" dirty="0" smtClean="0"/>
              <a:t>Post </a:t>
            </a:r>
            <a:r>
              <a:rPr lang="en-US" dirty="0"/>
              <a:t>Shipment Import Trade finance‟ given by the Bank to the </a:t>
            </a:r>
            <a:r>
              <a:rPr lang="en-US" dirty="0" smtClean="0"/>
              <a:t>Importer. Difference </a:t>
            </a:r>
            <a:r>
              <a:rPr lang="en-US" dirty="0"/>
              <a:t>is, in LIM, the possession of the released goods remains under </a:t>
            </a:r>
            <a:r>
              <a:rPr lang="en-US" dirty="0" err="1"/>
              <a:t>bank‟s</a:t>
            </a:r>
            <a:r>
              <a:rPr lang="en-US" dirty="0"/>
              <a:t> control but in LTR, the Goods remains with the Importer. But he is holding the goods not as their owner but as an agent for the Bank</a:t>
            </a:r>
            <a:r>
              <a:rPr lang="en-US" dirty="0" smtClean="0"/>
              <a:t>. </a:t>
            </a:r>
          </a:p>
          <a:p>
            <a:endParaRPr lang="en-US" dirty="0" smtClean="0"/>
          </a:p>
          <a:p>
            <a:r>
              <a:rPr lang="en-US" b="1" dirty="0"/>
              <a:t>Securities: </a:t>
            </a:r>
            <a:endParaRPr lang="en-US" b="1" dirty="0" smtClean="0"/>
          </a:p>
          <a:p>
            <a:r>
              <a:rPr lang="en-US" dirty="0" smtClean="0">
                <a:solidFill>
                  <a:srgbClr val="00B0F0"/>
                </a:solidFill>
              </a:rPr>
              <a:t>1</a:t>
            </a:r>
            <a:r>
              <a:rPr lang="en-US" dirty="0">
                <a:solidFill>
                  <a:srgbClr val="00B0F0"/>
                </a:solidFill>
              </a:rPr>
              <a:t>. The Letter of Trust Receipt.</a:t>
            </a:r>
            <a:endParaRPr lang="en-GB" dirty="0">
              <a:solidFill>
                <a:srgbClr val="00B0F0"/>
              </a:solidFill>
            </a:endParaRPr>
          </a:p>
          <a:p>
            <a:r>
              <a:rPr lang="en-US" dirty="0">
                <a:solidFill>
                  <a:srgbClr val="00B0F0"/>
                </a:solidFill>
              </a:rPr>
              <a:t>2. Other sufficient Securities</a:t>
            </a:r>
            <a:r>
              <a:rPr lang="en-US" dirty="0" smtClean="0">
                <a:solidFill>
                  <a:srgbClr val="00B0F0"/>
                </a:solidFill>
              </a:rPr>
              <a:t>.</a:t>
            </a:r>
          </a:p>
          <a:p>
            <a:endParaRPr lang="en-US" dirty="0" smtClean="0">
              <a:solidFill>
                <a:srgbClr val="00B0F0"/>
              </a:solidFill>
            </a:endParaRPr>
          </a:p>
          <a:p>
            <a:pPr lvl="0"/>
            <a:r>
              <a:rPr lang="en-US" dirty="0"/>
              <a:t>Maximum Tenure: Industrial- 120 days</a:t>
            </a:r>
            <a:endParaRPr lang="en-GB" dirty="0"/>
          </a:p>
          <a:p>
            <a:r>
              <a:rPr lang="en-US" dirty="0"/>
              <a:t>Interest Rate: SMART+3% </a:t>
            </a:r>
          </a:p>
          <a:p>
            <a:pPr marL="109728" indent="0">
              <a:buNone/>
            </a:pPr>
            <a:r>
              <a:rPr lang="en-US" i="1" dirty="0">
                <a:solidFill>
                  <a:srgbClr val="FF0000"/>
                </a:solidFill>
              </a:rPr>
              <a:t>Accounting  procedure:</a:t>
            </a:r>
            <a:endParaRPr lang="en-US" dirty="0">
              <a:solidFill>
                <a:srgbClr val="FF0000"/>
              </a:solidFill>
            </a:endParaRPr>
          </a:p>
          <a:p>
            <a:r>
              <a:rPr lang="en-US" dirty="0"/>
              <a:t>Dr. LTR A/C</a:t>
            </a:r>
          </a:p>
          <a:p>
            <a:r>
              <a:rPr lang="en-US" dirty="0"/>
              <a:t>Cr. PAD A/C</a:t>
            </a:r>
          </a:p>
          <a:p>
            <a:pPr lvl="0"/>
            <a:endParaRPr lang="en-US" dirty="0" smtClean="0"/>
          </a:p>
          <a:p>
            <a:pPr lvl="0"/>
            <a:endParaRPr lang="en-GB" dirty="0"/>
          </a:p>
          <a:p>
            <a:endParaRPr lang="en-GB" dirty="0"/>
          </a:p>
          <a:p>
            <a:endParaRPr lang="en-GB" sz="2000" dirty="0">
              <a:solidFill>
                <a:srgbClr val="FF0000"/>
              </a:solidFill>
            </a:endParaRPr>
          </a:p>
        </p:txBody>
      </p:sp>
    </p:spTree>
    <p:extLst>
      <p:ext uri="{BB962C8B-B14F-4D97-AF65-F5344CB8AC3E}">
        <p14:creationId xmlns:p14="http://schemas.microsoft.com/office/powerpoint/2010/main" val="26433315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41688" y="383821"/>
            <a:ext cx="9584268" cy="5832366"/>
          </a:xfrm>
          <a:prstGeom prst="rect">
            <a:avLst/>
          </a:prstGeom>
        </p:spPr>
        <p:txBody>
          <a:bodyPr wrap="square">
            <a:spAutoFit/>
          </a:bodyPr>
          <a:lstStyle/>
          <a:p>
            <a:pPr marL="591185">
              <a:spcBef>
                <a:spcPts val="735"/>
              </a:spcBef>
              <a:spcAft>
                <a:spcPts val="0"/>
              </a:spcAft>
            </a:pPr>
            <a:endParaRPr lang="en-US" sz="2000" dirty="0" smtClean="0">
              <a:solidFill>
                <a:srgbClr val="00B050"/>
              </a:solidFill>
              <a:latin typeface="Times New Roman" panose="02020603050405020304" pitchFamily="18" charset="0"/>
              <a:ea typeface="Times New Roman" panose="02020603050405020304" pitchFamily="18" charset="0"/>
            </a:endParaRPr>
          </a:p>
          <a:p>
            <a:pPr marL="591185">
              <a:spcBef>
                <a:spcPts val="735"/>
              </a:spcBef>
            </a:pPr>
            <a:r>
              <a:rPr lang="en-US" sz="2000" dirty="0"/>
              <a:t>At times import documents are handed over to the importer by allowing loan facility against Trust Receipt for clearance of goods Trust Receipt (CF-18) is a document of undertaking duly stamped and signed by the importer where importer undertakes clearly to hold the goods or the sale proceeds in trust for the bank till the loan allowed against Trust Receipt is adjusted.</a:t>
            </a:r>
            <a:endParaRPr lang="en-GB" sz="2000" dirty="0"/>
          </a:p>
          <a:p>
            <a:pPr marL="591185">
              <a:spcBef>
                <a:spcPts val="735"/>
              </a:spcBef>
              <a:spcAft>
                <a:spcPts val="0"/>
              </a:spcAft>
            </a:pPr>
            <a:r>
              <a:rPr lang="en-US" sz="2000" dirty="0" smtClean="0">
                <a:solidFill>
                  <a:srgbClr val="00B050"/>
                </a:solidFill>
                <a:latin typeface="Times New Roman" panose="02020603050405020304" pitchFamily="18" charset="0"/>
                <a:ea typeface="Times New Roman" panose="02020603050405020304" pitchFamily="18" charset="0"/>
              </a:rPr>
              <a:t>The</a:t>
            </a:r>
            <a:r>
              <a:rPr lang="en-US" sz="2000" spc="-65" dirty="0" smtClean="0">
                <a:solidFill>
                  <a:srgbClr val="00B050"/>
                </a:solidFill>
                <a:latin typeface="Times New Roman" panose="02020603050405020304" pitchFamily="18" charset="0"/>
                <a:ea typeface="Times New Roman" panose="02020603050405020304" pitchFamily="18" charset="0"/>
              </a:rPr>
              <a:t> </a:t>
            </a:r>
            <a:r>
              <a:rPr lang="en-US" sz="2000" dirty="0">
                <a:solidFill>
                  <a:srgbClr val="00B050"/>
                </a:solidFill>
                <a:latin typeface="Times New Roman" panose="02020603050405020304" pitchFamily="18" charset="0"/>
                <a:ea typeface="Times New Roman" panose="02020603050405020304" pitchFamily="18" charset="0"/>
              </a:rPr>
              <a:t>following</a:t>
            </a:r>
            <a:r>
              <a:rPr lang="en-US" sz="2000" spc="-60" dirty="0">
                <a:solidFill>
                  <a:srgbClr val="00B050"/>
                </a:solidFill>
                <a:latin typeface="Times New Roman" panose="02020603050405020304" pitchFamily="18" charset="0"/>
                <a:ea typeface="Times New Roman" panose="02020603050405020304" pitchFamily="18" charset="0"/>
              </a:rPr>
              <a:t> </a:t>
            </a:r>
            <a:r>
              <a:rPr lang="en-US" sz="2000" dirty="0">
                <a:solidFill>
                  <a:srgbClr val="00B050"/>
                </a:solidFill>
                <a:latin typeface="Times New Roman" panose="02020603050405020304" pitchFamily="18" charset="0"/>
                <a:ea typeface="Times New Roman" panose="02020603050405020304" pitchFamily="18" charset="0"/>
              </a:rPr>
              <a:t>documents</a:t>
            </a:r>
            <a:r>
              <a:rPr lang="en-US" sz="2000" spc="-30" dirty="0">
                <a:solidFill>
                  <a:srgbClr val="00B050"/>
                </a:solidFill>
                <a:latin typeface="Times New Roman" panose="02020603050405020304" pitchFamily="18" charset="0"/>
                <a:ea typeface="Times New Roman" panose="02020603050405020304" pitchFamily="18" charset="0"/>
              </a:rPr>
              <a:t> </a:t>
            </a:r>
            <a:r>
              <a:rPr lang="en-US" sz="2000" dirty="0">
                <a:solidFill>
                  <a:srgbClr val="00B050"/>
                </a:solidFill>
                <a:latin typeface="Times New Roman" panose="02020603050405020304" pitchFamily="18" charset="0"/>
                <a:ea typeface="Times New Roman" panose="02020603050405020304" pitchFamily="18" charset="0"/>
              </a:rPr>
              <a:t>must</a:t>
            </a:r>
            <a:r>
              <a:rPr lang="en-US" sz="2000" spc="-20" dirty="0">
                <a:solidFill>
                  <a:srgbClr val="00B050"/>
                </a:solidFill>
                <a:latin typeface="Times New Roman" panose="02020603050405020304" pitchFamily="18" charset="0"/>
                <a:ea typeface="Times New Roman" panose="02020603050405020304" pitchFamily="18" charset="0"/>
              </a:rPr>
              <a:t> </a:t>
            </a:r>
            <a:r>
              <a:rPr lang="en-US" sz="2000" dirty="0">
                <a:solidFill>
                  <a:srgbClr val="00B050"/>
                </a:solidFill>
                <a:latin typeface="Times New Roman" panose="02020603050405020304" pitchFamily="18" charset="0"/>
                <a:ea typeface="Times New Roman" panose="02020603050405020304" pitchFamily="18" charset="0"/>
              </a:rPr>
              <a:t>be</a:t>
            </a:r>
            <a:r>
              <a:rPr lang="en-US" sz="2000" spc="-65" dirty="0">
                <a:solidFill>
                  <a:srgbClr val="00B050"/>
                </a:solidFill>
                <a:latin typeface="Times New Roman" panose="02020603050405020304" pitchFamily="18" charset="0"/>
                <a:ea typeface="Times New Roman" panose="02020603050405020304" pitchFamily="18" charset="0"/>
              </a:rPr>
              <a:t> </a:t>
            </a:r>
            <a:r>
              <a:rPr lang="en-US" sz="2000" dirty="0">
                <a:solidFill>
                  <a:srgbClr val="00B050"/>
                </a:solidFill>
                <a:latin typeface="Times New Roman" panose="02020603050405020304" pitchFamily="18" charset="0"/>
                <a:ea typeface="Times New Roman" panose="02020603050405020304" pitchFamily="18" charset="0"/>
              </a:rPr>
              <a:t>obtained</a:t>
            </a:r>
            <a:r>
              <a:rPr lang="en-US" sz="2000" spc="-50" dirty="0">
                <a:solidFill>
                  <a:srgbClr val="00B050"/>
                </a:solidFill>
                <a:latin typeface="Times New Roman" panose="02020603050405020304" pitchFamily="18" charset="0"/>
                <a:ea typeface="Times New Roman" panose="02020603050405020304" pitchFamily="18" charset="0"/>
              </a:rPr>
              <a:t> </a:t>
            </a:r>
            <a:r>
              <a:rPr lang="en-US" sz="2000" dirty="0">
                <a:solidFill>
                  <a:srgbClr val="00B050"/>
                </a:solidFill>
                <a:latin typeface="Times New Roman" panose="02020603050405020304" pitchFamily="18" charset="0"/>
                <a:ea typeface="Times New Roman" panose="02020603050405020304" pitchFamily="18" charset="0"/>
              </a:rPr>
              <a:t>before</a:t>
            </a:r>
            <a:r>
              <a:rPr lang="en-US" sz="2000" spc="-55" dirty="0">
                <a:solidFill>
                  <a:srgbClr val="00B050"/>
                </a:solidFill>
                <a:latin typeface="Times New Roman" panose="02020603050405020304" pitchFamily="18" charset="0"/>
                <a:ea typeface="Times New Roman" panose="02020603050405020304" pitchFamily="18" charset="0"/>
              </a:rPr>
              <a:t> </a:t>
            </a:r>
            <a:r>
              <a:rPr lang="en-US" sz="2000" dirty="0">
                <a:solidFill>
                  <a:srgbClr val="00B050"/>
                </a:solidFill>
                <a:latin typeface="Times New Roman" panose="02020603050405020304" pitchFamily="18" charset="0"/>
                <a:ea typeface="Times New Roman" panose="02020603050405020304" pitchFamily="18" charset="0"/>
              </a:rPr>
              <a:t>allowing</a:t>
            </a:r>
            <a:r>
              <a:rPr lang="en-US" sz="2000" spc="-50" dirty="0">
                <a:solidFill>
                  <a:srgbClr val="00B050"/>
                </a:solidFill>
                <a:latin typeface="Times New Roman" panose="02020603050405020304" pitchFamily="18" charset="0"/>
                <a:ea typeface="Times New Roman" panose="02020603050405020304" pitchFamily="18" charset="0"/>
              </a:rPr>
              <a:t> </a:t>
            </a:r>
            <a:r>
              <a:rPr lang="en-US" sz="2000" dirty="0">
                <a:solidFill>
                  <a:srgbClr val="00B050"/>
                </a:solidFill>
                <a:latin typeface="Times New Roman" panose="02020603050405020304" pitchFamily="18" charset="0"/>
                <a:ea typeface="Times New Roman" panose="02020603050405020304" pitchFamily="18" charset="0"/>
              </a:rPr>
              <a:t>LTR</a:t>
            </a:r>
            <a:r>
              <a:rPr lang="en-US" sz="2000" spc="-65" dirty="0">
                <a:solidFill>
                  <a:srgbClr val="00B050"/>
                </a:solidFill>
                <a:latin typeface="Times New Roman" panose="02020603050405020304" pitchFamily="18" charset="0"/>
                <a:ea typeface="Times New Roman" panose="02020603050405020304" pitchFamily="18" charset="0"/>
              </a:rPr>
              <a:t> </a:t>
            </a:r>
            <a:r>
              <a:rPr lang="en-US" sz="2000" dirty="0" smtClean="0">
                <a:solidFill>
                  <a:srgbClr val="00B050"/>
                </a:solidFill>
                <a:latin typeface="Times New Roman" panose="02020603050405020304" pitchFamily="18" charset="0"/>
                <a:ea typeface="Times New Roman" panose="02020603050405020304" pitchFamily="18" charset="0"/>
              </a:rPr>
              <a:t>to</a:t>
            </a:r>
            <a:r>
              <a:rPr lang="en-US" sz="2000" spc="-50" dirty="0" smtClean="0">
                <a:solidFill>
                  <a:srgbClr val="00B050"/>
                </a:solidFill>
                <a:latin typeface="Times New Roman" panose="02020603050405020304" pitchFamily="18" charset="0"/>
                <a:ea typeface="Times New Roman" panose="02020603050405020304" pitchFamily="18" charset="0"/>
              </a:rPr>
              <a:t>   </a:t>
            </a:r>
            <a:r>
              <a:rPr lang="en-US" sz="2000" spc="-10" dirty="0" smtClean="0">
                <a:solidFill>
                  <a:srgbClr val="00B050"/>
                </a:solidFill>
                <a:latin typeface="Times New Roman" panose="02020603050405020304" pitchFamily="18" charset="0"/>
                <a:ea typeface="Times New Roman" panose="02020603050405020304" pitchFamily="18" charset="0"/>
              </a:rPr>
              <a:t>importer:</a:t>
            </a:r>
          </a:p>
          <a:p>
            <a:pPr marL="591185">
              <a:spcBef>
                <a:spcPts val="735"/>
              </a:spcBef>
              <a:spcAft>
                <a:spcPts val="0"/>
              </a:spcAft>
            </a:pPr>
            <a:endParaRPr lang="en-US" sz="2000" spc="-10" dirty="0">
              <a:solidFill>
                <a:srgbClr val="00B050"/>
              </a:solidFill>
              <a:latin typeface="Times New Roman" panose="02020603050405020304" pitchFamily="18" charset="0"/>
              <a:ea typeface="Times New Roman" panose="02020603050405020304" pitchFamily="18" charset="0"/>
            </a:endParaRPr>
          </a:p>
          <a:p>
            <a:pPr lvl="0"/>
            <a:r>
              <a:rPr lang="en-US" dirty="0" err="1" smtClean="0"/>
              <a:t>i</a:t>
            </a:r>
            <a:r>
              <a:rPr lang="en-US" dirty="0" smtClean="0"/>
              <a:t>) Application </a:t>
            </a:r>
            <a:r>
              <a:rPr lang="en-US" dirty="0"/>
              <a:t>of importer for LTR in company letter head</a:t>
            </a:r>
            <a:endParaRPr lang="en-GB" dirty="0"/>
          </a:p>
          <a:p>
            <a:pPr lvl="0"/>
            <a:r>
              <a:rPr lang="en-US" dirty="0" smtClean="0"/>
              <a:t>ii) D</a:t>
            </a:r>
            <a:r>
              <a:rPr lang="en-US" dirty="0"/>
              <a:t>. P. Note (CF-1,2)</a:t>
            </a:r>
            <a:endParaRPr lang="en-GB" dirty="0"/>
          </a:p>
          <a:p>
            <a:pPr lvl="0"/>
            <a:r>
              <a:rPr lang="en-US" dirty="0" smtClean="0"/>
              <a:t>iii) Letter </a:t>
            </a:r>
            <a:r>
              <a:rPr lang="en-US" dirty="0"/>
              <a:t>of continuity (CF-11)</a:t>
            </a:r>
            <a:endParaRPr lang="en-GB" dirty="0"/>
          </a:p>
          <a:p>
            <a:pPr lvl="0"/>
            <a:r>
              <a:rPr lang="en-US" dirty="0" smtClean="0"/>
              <a:t>iv) Trust </a:t>
            </a:r>
            <a:r>
              <a:rPr lang="en-US" dirty="0"/>
              <a:t>Receipt (CF-18)</a:t>
            </a:r>
            <a:endParaRPr lang="en-GB" dirty="0"/>
          </a:p>
          <a:p>
            <a:pPr lvl="0"/>
            <a:r>
              <a:rPr lang="en-US" dirty="0" smtClean="0"/>
              <a:t>v) Letter </a:t>
            </a:r>
            <a:r>
              <a:rPr lang="en-US" dirty="0"/>
              <a:t>of Arrangement (Appendix 8J)</a:t>
            </a:r>
            <a:endParaRPr lang="en-GB" dirty="0"/>
          </a:p>
          <a:p>
            <a:pPr lvl="0"/>
            <a:r>
              <a:rPr lang="en-US" dirty="0" smtClean="0"/>
              <a:t>vi) Letter </a:t>
            </a:r>
            <a:r>
              <a:rPr lang="en-US" dirty="0"/>
              <a:t>of disbursement (Appendix 8K)</a:t>
            </a:r>
            <a:endParaRPr lang="en-GB" dirty="0"/>
          </a:p>
          <a:p>
            <a:pPr marL="591185">
              <a:spcBef>
                <a:spcPts val="735"/>
              </a:spcBef>
            </a:pPr>
            <a:r>
              <a:rPr lang="en-US" dirty="0" smtClean="0">
                <a:solidFill>
                  <a:srgbClr val="00B050"/>
                </a:solidFill>
              </a:rPr>
              <a:t>                                </a:t>
            </a:r>
            <a:r>
              <a:rPr lang="en-US" dirty="0" smtClean="0">
                <a:solidFill>
                  <a:srgbClr val="FF0000"/>
                </a:solidFill>
              </a:rPr>
              <a:t>Source</a:t>
            </a:r>
            <a:r>
              <a:rPr lang="en-US" dirty="0">
                <a:solidFill>
                  <a:srgbClr val="FF0000"/>
                </a:solidFill>
              </a:rPr>
              <a:t>: Operation Manual on Foreign Trade Financing (RBL).</a:t>
            </a:r>
            <a:endParaRPr lang="en-GB" dirty="0">
              <a:solidFill>
                <a:srgbClr val="FF0000"/>
              </a:solidFill>
            </a:endParaRPr>
          </a:p>
          <a:p>
            <a:pPr marL="591185">
              <a:spcBef>
                <a:spcPts val="735"/>
              </a:spcBef>
              <a:spcAft>
                <a:spcPts val="0"/>
              </a:spcAft>
            </a:pPr>
            <a:endParaRPr lang="en-US" sz="2000" spc="-10" dirty="0" smtClean="0">
              <a:solidFill>
                <a:srgbClr val="00B050"/>
              </a:solidFill>
              <a:latin typeface="Times New Roman" panose="02020603050405020304" pitchFamily="18" charset="0"/>
              <a:ea typeface="Times New Roman" panose="02020603050405020304" pitchFamily="18" charset="0"/>
            </a:endParaRPr>
          </a:p>
          <a:p>
            <a:pPr marL="591185">
              <a:spcBef>
                <a:spcPts val="735"/>
              </a:spcBef>
              <a:spcAft>
                <a:spcPts val="0"/>
              </a:spcAft>
            </a:pPr>
            <a:endParaRPr lang="en-GB"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6402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35724" y="1184031"/>
            <a:ext cx="13807652" cy="2554545"/>
          </a:xfrm>
          <a:prstGeom prst="rect">
            <a:avLst/>
          </a:prstGeom>
        </p:spPr>
        <p:txBody>
          <a:bodyPr wrap="square">
            <a:spAutoFit/>
          </a:bodyPr>
          <a:lstStyle/>
          <a:p>
            <a:r>
              <a:rPr lang="en-GB" sz="3200" dirty="0">
                <a:solidFill>
                  <a:srgbClr val="C00000"/>
                </a:solidFill>
              </a:rPr>
              <a:t>Penal </a:t>
            </a:r>
            <a:r>
              <a:rPr lang="en-GB" sz="3200" dirty="0" smtClean="0">
                <a:solidFill>
                  <a:srgbClr val="C00000"/>
                </a:solidFill>
              </a:rPr>
              <a:t>Interest</a:t>
            </a:r>
          </a:p>
          <a:p>
            <a:endParaRPr lang="en-US" dirty="0"/>
          </a:p>
          <a:p>
            <a:endParaRPr lang="en-US" dirty="0" smtClean="0"/>
          </a:p>
          <a:p>
            <a:endParaRPr lang="en-GB" dirty="0" smtClean="0"/>
          </a:p>
          <a:p>
            <a:r>
              <a:rPr lang="en-GB" sz="2800" dirty="0"/>
              <a:t>Additional 2.00% </a:t>
            </a:r>
            <a:r>
              <a:rPr lang="en-GB" sz="2800" dirty="0" err="1"/>
              <a:t>p.a</a:t>
            </a:r>
            <a:r>
              <a:rPr lang="en-GB" sz="2800" dirty="0"/>
              <a:t> shall be charged if the </a:t>
            </a:r>
            <a:r>
              <a:rPr lang="en-GB" sz="2800" dirty="0" smtClean="0"/>
              <a:t>importer</a:t>
            </a:r>
          </a:p>
          <a:p>
            <a:r>
              <a:rPr lang="en-GB" sz="2800" dirty="0" smtClean="0"/>
              <a:t> </a:t>
            </a:r>
            <a:r>
              <a:rPr lang="en-GB" sz="2800" dirty="0"/>
              <a:t>fails to retire the bill within stipulated time. </a:t>
            </a:r>
            <a:endParaRPr lang="en-US" sz="2800" dirty="0">
              <a:cs typeface="Times New Roman" panose="02020603050405020304" pitchFamily="18" charset="0"/>
            </a:endParaRPr>
          </a:p>
          <a:p>
            <a:endParaRPr lang="en-GB" dirty="0"/>
          </a:p>
        </p:txBody>
      </p:sp>
    </p:spTree>
    <p:extLst>
      <p:ext uri="{BB962C8B-B14F-4D97-AF65-F5344CB8AC3E}">
        <p14:creationId xmlns:p14="http://schemas.microsoft.com/office/powerpoint/2010/main" val="13449140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88831" y="621323"/>
            <a:ext cx="9988061" cy="7571303"/>
          </a:xfrm>
          <a:prstGeom prst="rect">
            <a:avLst/>
          </a:prstGeom>
        </p:spPr>
        <p:txBody>
          <a:bodyPr wrap="square">
            <a:spAutoFit/>
          </a:bodyPr>
          <a:lstStyle/>
          <a:p>
            <a:r>
              <a:rPr lang="en-US" dirty="0" err="1">
                <a:solidFill>
                  <a:srgbClr val="C00000"/>
                </a:solidFill>
                <a:latin typeface="Kalpurush" pitchFamily="2" charset="0"/>
                <a:cs typeface="Kalpurush" pitchFamily="2" charset="0"/>
              </a:rPr>
              <a:t>বিআরপিডি</a:t>
            </a:r>
            <a:r>
              <a:rPr lang="en-US" dirty="0">
                <a:solidFill>
                  <a:srgbClr val="C00000"/>
                </a:solidFill>
                <a:latin typeface="Kalpurush" pitchFamily="2" charset="0"/>
                <a:cs typeface="Kalpurush" pitchFamily="2" charset="0"/>
              </a:rPr>
              <a:t> </a:t>
            </a:r>
            <a:r>
              <a:rPr lang="en-US" dirty="0" err="1">
                <a:solidFill>
                  <a:srgbClr val="C00000"/>
                </a:solidFill>
                <a:latin typeface="Kalpurush" pitchFamily="2" charset="0"/>
                <a:cs typeface="Kalpurush" pitchFamily="2" charset="0"/>
              </a:rPr>
              <a:t>সার্কুলার</a:t>
            </a:r>
            <a:r>
              <a:rPr lang="en-US" dirty="0">
                <a:solidFill>
                  <a:srgbClr val="C00000"/>
                </a:solidFill>
                <a:latin typeface="Kalpurush" pitchFamily="2" charset="0"/>
                <a:cs typeface="Kalpurush" pitchFamily="2" charset="0"/>
              </a:rPr>
              <a:t> </a:t>
            </a:r>
            <a:r>
              <a:rPr lang="en-US" dirty="0" err="1">
                <a:solidFill>
                  <a:srgbClr val="C00000"/>
                </a:solidFill>
                <a:latin typeface="Kalpurush" pitchFamily="2" charset="0"/>
                <a:cs typeface="Kalpurush" pitchFamily="2" charset="0"/>
              </a:rPr>
              <a:t>লেটার</a:t>
            </a:r>
            <a:r>
              <a:rPr lang="en-US" dirty="0">
                <a:solidFill>
                  <a:srgbClr val="C00000"/>
                </a:solidFill>
                <a:latin typeface="Kalpurush" pitchFamily="2" charset="0"/>
                <a:cs typeface="Kalpurush" pitchFamily="2" charset="0"/>
              </a:rPr>
              <a:t> নং-১২ </a:t>
            </a:r>
            <a:r>
              <a:rPr lang="en-US" dirty="0" err="1">
                <a:solidFill>
                  <a:srgbClr val="C00000"/>
                </a:solidFill>
                <a:latin typeface="Kalpurush" pitchFamily="2" charset="0"/>
                <a:cs typeface="Kalpurush" pitchFamily="2" charset="0"/>
              </a:rPr>
              <a:t>তারিখ</a:t>
            </a:r>
            <a:r>
              <a:rPr lang="en-US" dirty="0">
                <a:solidFill>
                  <a:srgbClr val="C00000"/>
                </a:solidFill>
                <a:latin typeface="Kalpurush" pitchFamily="2" charset="0"/>
                <a:cs typeface="Kalpurush" pitchFamily="2" charset="0"/>
              </a:rPr>
              <a:t> ২৬ </a:t>
            </a:r>
            <a:r>
              <a:rPr lang="en-US" dirty="0" err="1">
                <a:solidFill>
                  <a:srgbClr val="C00000"/>
                </a:solidFill>
                <a:latin typeface="Kalpurush" pitchFamily="2" charset="0"/>
                <a:cs typeface="Kalpurush" pitchFamily="2" charset="0"/>
              </a:rPr>
              <a:t>এপ্রিল</a:t>
            </a:r>
            <a:r>
              <a:rPr lang="en-US" dirty="0">
                <a:solidFill>
                  <a:srgbClr val="C00000"/>
                </a:solidFill>
                <a:latin typeface="Kalpurush" pitchFamily="2" charset="0"/>
                <a:cs typeface="Kalpurush" pitchFamily="2" charset="0"/>
              </a:rPr>
              <a:t> ২০২২ </a:t>
            </a:r>
            <a:r>
              <a:rPr lang="en-US" dirty="0" err="1" smtClean="0">
                <a:solidFill>
                  <a:srgbClr val="C00000"/>
                </a:solidFill>
                <a:latin typeface="Kalpurush" pitchFamily="2" charset="0"/>
                <a:cs typeface="Kalpurush" pitchFamily="2" charset="0"/>
              </a:rPr>
              <a:t>অনুযায়ী</a:t>
            </a:r>
            <a:r>
              <a:rPr lang="en-US" dirty="0" smtClean="0">
                <a:solidFill>
                  <a:srgbClr val="C00000"/>
                </a:solidFill>
                <a:latin typeface="Kalpurush" pitchFamily="2" charset="0"/>
                <a:cs typeface="Kalpurush" pitchFamily="2" charset="0"/>
              </a:rPr>
              <a:t>-</a:t>
            </a:r>
          </a:p>
          <a:p>
            <a:endParaRPr lang="en-US" dirty="0" smtClean="0">
              <a:latin typeface="Kalpurush" pitchFamily="2" charset="0"/>
              <a:cs typeface="Kalpurush" pitchFamily="2" charset="0"/>
            </a:endParaRPr>
          </a:p>
          <a:p>
            <a:r>
              <a:rPr lang="en-US" dirty="0" err="1">
                <a:solidFill>
                  <a:srgbClr val="0070C0"/>
                </a:solidFill>
                <a:latin typeface="Kalpurush" pitchFamily="2" charset="0"/>
                <a:cs typeface="Kalpurush" pitchFamily="2" charset="0"/>
              </a:rPr>
              <a:t>সংজ্ঞাঃ</a:t>
            </a:r>
            <a:r>
              <a:rPr lang="en-US" dirty="0">
                <a:latin typeface="Kalpurush" pitchFamily="2" charset="0"/>
                <a:cs typeface="Kalpurush" pitchFamily="2" charset="0"/>
              </a:rPr>
              <a:t> </a:t>
            </a:r>
            <a:r>
              <a:rPr lang="en-US" dirty="0" err="1">
                <a:latin typeface="Kalpurush" pitchFamily="2" charset="0"/>
                <a:cs typeface="Kalpurush" pitchFamily="2" charset="0"/>
              </a:rPr>
              <a:t>নিত্য</a:t>
            </a:r>
            <a:r>
              <a:rPr lang="en-US" dirty="0">
                <a:latin typeface="Kalpurush" pitchFamily="2" charset="0"/>
                <a:cs typeface="Kalpurush" pitchFamily="2" charset="0"/>
              </a:rPr>
              <a:t> </a:t>
            </a:r>
            <a:r>
              <a:rPr lang="en-US" dirty="0" err="1">
                <a:latin typeface="Kalpurush" pitchFamily="2" charset="0"/>
                <a:cs typeface="Kalpurush" pitchFamily="2" charset="0"/>
              </a:rPr>
              <a:t>প্রয়োজনীয়</a:t>
            </a:r>
            <a:r>
              <a:rPr lang="en-US" dirty="0">
                <a:latin typeface="Kalpurush" pitchFamily="2" charset="0"/>
                <a:cs typeface="Kalpurush" pitchFamily="2" charset="0"/>
              </a:rPr>
              <a:t> </a:t>
            </a:r>
            <a:r>
              <a:rPr lang="en-US" dirty="0" err="1">
                <a:latin typeface="Kalpurush" pitchFamily="2" charset="0"/>
                <a:cs typeface="Kalpurush" pitchFamily="2" charset="0"/>
              </a:rPr>
              <a:t>ভোগ্যপণ্য</a:t>
            </a:r>
            <a:r>
              <a:rPr lang="en-US" dirty="0">
                <a:latin typeface="Kalpurush" pitchFamily="2" charset="0"/>
                <a:cs typeface="Kalpurush" pitchFamily="2" charset="0"/>
              </a:rPr>
              <a:t> </a:t>
            </a:r>
            <a:r>
              <a:rPr lang="en-US" dirty="0" err="1">
                <a:latin typeface="Kalpurush" pitchFamily="2" charset="0"/>
                <a:cs typeface="Kalpurush" pitchFamily="2" charset="0"/>
              </a:rPr>
              <a:t>বা</a:t>
            </a:r>
            <a:r>
              <a:rPr lang="en-US" dirty="0">
                <a:latin typeface="Kalpurush" pitchFamily="2" charset="0"/>
                <a:cs typeface="Kalpurush" pitchFamily="2" charset="0"/>
              </a:rPr>
              <a:t> </a:t>
            </a:r>
            <a:r>
              <a:rPr lang="en-US" dirty="0" err="1">
                <a:latin typeface="Kalpurush" pitchFamily="2" charset="0"/>
                <a:cs typeface="Kalpurush" pitchFamily="2" charset="0"/>
              </a:rPr>
              <a:t>ট্রেডিং</a:t>
            </a:r>
            <a:r>
              <a:rPr lang="en-US" dirty="0">
                <a:latin typeface="Kalpurush" pitchFamily="2" charset="0"/>
                <a:cs typeface="Kalpurush" pitchFamily="2" charset="0"/>
              </a:rPr>
              <a:t> </a:t>
            </a:r>
            <a:r>
              <a:rPr lang="en-US" dirty="0" err="1">
                <a:latin typeface="Kalpurush" pitchFamily="2" charset="0"/>
                <a:cs typeface="Kalpurush" pitchFamily="2" charset="0"/>
              </a:rPr>
              <a:t>পণ্য</a:t>
            </a:r>
            <a:r>
              <a:rPr lang="en-US" dirty="0">
                <a:latin typeface="Kalpurush" pitchFamily="2" charset="0"/>
                <a:cs typeface="Kalpurush" pitchFamily="2" charset="0"/>
              </a:rPr>
              <a:t>, </a:t>
            </a:r>
            <a:r>
              <a:rPr lang="en-US" dirty="0" err="1">
                <a:latin typeface="Kalpurush" pitchFamily="2" charset="0"/>
                <a:cs typeface="Kalpurush" pitchFamily="2" charset="0"/>
              </a:rPr>
              <a:t>শিল্পের</a:t>
            </a:r>
            <a:r>
              <a:rPr lang="en-US" dirty="0">
                <a:latin typeface="Kalpurush" pitchFamily="2" charset="0"/>
                <a:cs typeface="Kalpurush" pitchFamily="2" charset="0"/>
              </a:rPr>
              <a:t> </a:t>
            </a:r>
            <a:r>
              <a:rPr lang="en-US" dirty="0" err="1">
                <a:latin typeface="Kalpurush" pitchFamily="2" charset="0"/>
                <a:cs typeface="Kalpurush" pitchFamily="2" charset="0"/>
              </a:rPr>
              <a:t>কাঁচামালসহ</a:t>
            </a:r>
            <a:r>
              <a:rPr lang="en-US" dirty="0">
                <a:latin typeface="Kalpurush" pitchFamily="2" charset="0"/>
                <a:cs typeface="Kalpurush" pitchFamily="2" charset="0"/>
              </a:rPr>
              <a:t> </a:t>
            </a:r>
            <a:r>
              <a:rPr lang="en-US" dirty="0" err="1">
                <a:latin typeface="Kalpurush" pitchFamily="2" charset="0"/>
                <a:cs typeface="Kalpurush" pitchFamily="2" charset="0"/>
              </a:rPr>
              <a:t>ইত্যাদি</a:t>
            </a:r>
            <a:r>
              <a:rPr lang="en-US" dirty="0">
                <a:latin typeface="Kalpurush" pitchFamily="2" charset="0"/>
                <a:cs typeface="Kalpurush" pitchFamily="2" charset="0"/>
              </a:rPr>
              <a:t> </a:t>
            </a:r>
            <a:r>
              <a:rPr lang="en-US" dirty="0" err="1">
                <a:latin typeface="Kalpurush" pitchFamily="2" charset="0"/>
                <a:cs typeface="Kalpurush" pitchFamily="2" charset="0"/>
              </a:rPr>
              <a:t>বিভিন্ন</a:t>
            </a:r>
            <a:r>
              <a:rPr lang="en-US" dirty="0">
                <a:latin typeface="Kalpurush" pitchFamily="2" charset="0"/>
                <a:cs typeface="Kalpurush" pitchFamily="2" charset="0"/>
              </a:rPr>
              <a:t> </a:t>
            </a:r>
            <a:r>
              <a:rPr lang="en-US" dirty="0" err="1">
                <a:latin typeface="Kalpurush" pitchFamily="2" charset="0"/>
                <a:cs typeface="Kalpurush" pitchFamily="2" charset="0"/>
              </a:rPr>
              <a:t>খাতে</a:t>
            </a:r>
            <a:r>
              <a:rPr lang="en-US" dirty="0">
                <a:latin typeface="Kalpurush" pitchFamily="2" charset="0"/>
                <a:cs typeface="Kalpurush" pitchFamily="2" charset="0"/>
              </a:rPr>
              <a:t> </a:t>
            </a:r>
            <a:r>
              <a:rPr lang="en-US" dirty="0" err="1">
                <a:latin typeface="Kalpurush" pitchFamily="2" charset="0"/>
                <a:cs typeface="Kalpurush" pitchFamily="2" charset="0"/>
              </a:rPr>
              <a:t>আমদানি</a:t>
            </a:r>
            <a:r>
              <a:rPr lang="en-US" dirty="0">
                <a:latin typeface="Kalpurush" pitchFamily="2" charset="0"/>
                <a:cs typeface="Kalpurush" pitchFamily="2" charset="0"/>
              </a:rPr>
              <a:t> </a:t>
            </a:r>
            <a:r>
              <a:rPr lang="en-US" dirty="0" err="1">
                <a:latin typeface="Kalpurush" pitchFamily="2" charset="0"/>
                <a:cs typeface="Kalpurush" pitchFamily="2" charset="0"/>
              </a:rPr>
              <a:t>দায়</a:t>
            </a:r>
            <a:r>
              <a:rPr lang="en-US" dirty="0">
                <a:latin typeface="Kalpurush" pitchFamily="2" charset="0"/>
                <a:cs typeface="Kalpurush" pitchFamily="2" charset="0"/>
              </a:rPr>
              <a:t> </a:t>
            </a:r>
            <a:r>
              <a:rPr lang="en-US" dirty="0" err="1" smtClean="0">
                <a:latin typeface="Kalpurush" pitchFamily="2" charset="0"/>
                <a:cs typeface="Kalpurush" pitchFamily="2" charset="0"/>
              </a:rPr>
              <a:t>পরিশোধের</a:t>
            </a:r>
            <a:r>
              <a:rPr lang="en-US" dirty="0" smtClean="0">
                <a:latin typeface="Kalpurush" pitchFamily="2" charset="0"/>
                <a:cs typeface="Kalpurush" pitchFamily="2" charset="0"/>
              </a:rPr>
              <a:t> </a:t>
            </a:r>
            <a:r>
              <a:rPr lang="en-US" dirty="0" err="1">
                <a:latin typeface="Kalpurush" pitchFamily="2" charset="0"/>
                <a:cs typeface="Kalpurush" pitchFamily="2" charset="0"/>
              </a:rPr>
              <a:t>নিমিত্ত</a:t>
            </a:r>
            <a:r>
              <a:rPr lang="en-US" dirty="0">
                <a:latin typeface="Kalpurush" pitchFamily="2" charset="0"/>
                <a:cs typeface="Kalpurush" pitchFamily="2" charset="0"/>
              </a:rPr>
              <a:t> </a:t>
            </a:r>
            <a:r>
              <a:rPr lang="en-US" dirty="0" err="1">
                <a:latin typeface="Kalpurush" pitchFamily="2" charset="0"/>
                <a:cs typeface="Kalpurush" pitchFamily="2" charset="0"/>
              </a:rPr>
              <a:t>প্রদত্ত</a:t>
            </a:r>
            <a:r>
              <a:rPr lang="en-US" dirty="0">
                <a:latin typeface="Kalpurush" pitchFamily="2" charset="0"/>
                <a:cs typeface="Kalpurush" pitchFamily="2" charset="0"/>
              </a:rPr>
              <a:t> </a:t>
            </a:r>
            <a:r>
              <a:rPr lang="en-US" dirty="0" err="1">
                <a:latin typeface="Kalpurush" pitchFamily="2" charset="0"/>
                <a:cs typeface="Kalpurush" pitchFamily="2" charset="0"/>
              </a:rPr>
              <a:t>সকল</a:t>
            </a:r>
            <a:r>
              <a:rPr lang="en-US" dirty="0">
                <a:latin typeface="Kalpurush" pitchFamily="2" charset="0"/>
                <a:cs typeface="Kalpurush" pitchFamily="2" charset="0"/>
              </a:rPr>
              <a:t> </a:t>
            </a:r>
            <a:r>
              <a:rPr lang="en-US" dirty="0" err="1">
                <a:latin typeface="Kalpurush" pitchFamily="2" charset="0"/>
                <a:cs typeface="Kalpurush" pitchFamily="2" charset="0"/>
              </a:rPr>
              <a:t>প্রকার</a:t>
            </a:r>
            <a:r>
              <a:rPr lang="en-US" dirty="0">
                <a:latin typeface="Kalpurush" pitchFamily="2" charset="0"/>
                <a:cs typeface="Kalpurush" pitchFamily="2" charset="0"/>
              </a:rPr>
              <a:t> </a:t>
            </a:r>
            <a:r>
              <a:rPr lang="en-US" dirty="0" err="1">
                <a:latin typeface="Kalpurush" pitchFamily="2" charset="0"/>
                <a:cs typeface="Kalpurush" pitchFamily="2" charset="0"/>
              </a:rPr>
              <a:t>ফান্ডেড</a:t>
            </a:r>
            <a:r>
              <a:rPr lang="en-US" dirty="0">
                <a:latin typeface="Kalpurush" pitchFamily="2" charset="0"/>
                <a:cs typeface="Kalpurush" pitchFamily="2" charset="0"/>
              </a:rPr>
              <a:t> </a:t>
            </a:r>
            <a:r>
              <a:rPr lang="en-US" dirty="0" err="1">
                <a:latin typeface="Kalpurush" pitchFamily="2" charset="0"/>
                <a:cs typeface="Kalpurush" pitchFamily="2" charset="0"/>
              </a:rPr>
              <a:t>ঋণ</a:t>
            </a:r>
            <a:r>
              <a:rPr lang="en-US" dirty="0">
                <a:latin typeface="Kalpurush" pitchFamily="2" charset="0"/>
                <a:cs typeface="Kalpurush" pitchFamily="2" charset="0"/>
              </a:rPr>
              <a:t> </a:t>
            </a:r>
            <a:r>
              <a:rPr lang="en-US" dirty="0" err="1">
                <a:latin typeface="Kalpurush" pitchFamily="2" charset="0"/>
                <a:cs typeface="Kalpurush" pitchFamily="2" charset="0"/>
              </a:rPr>
              <a:t>সুবিধাসমূহ</a:t>
            </a:r>
            <a:r>
              <a:rPr lang="en-US" dirty="0">
                <a:latin typeface="Kalpurush" pitchFamily="2" charset="0"/>
                <a:cs typeface="Kalpurush" pitchFamily="2" charset="0"/>
              </a:rPr>
              <a:t> </a:t>
            </a:r>
            <a:r>
              <a:rPr lang="en-US" sz="1200" dirty="0">
                <a:cs typeface="Kalpurush" pitchFamily="2" charset="0"/>
              </a:rPr>
              <a:t>LTR/LATR/MTR/MPI </a:t>
            </a:r>
            <a:r>
              <a:rPr lang="en-US" dirty="0" err="1">
                <a:latin typeface="Kalpurush" pitchFamily="2" charset="0"/>
                <a:cs typeface="Kalpurush" pitchFamily="2" charset="0"/>
              </a:rPr>
              <a:t>ইত্যাদি</a:t>
            </a:r>
            <a:r>
              <a:rPr lang="en-US" dirty="0">
                <a:latin typeface="Kalpurush" pitchFamily="2" charset="0"/>
                <a:cs typeface="Kalpurush" pitchFamily="2" charset="0"/>
              </a:rPr>
              <a:t> </a:t>
            </a:r>
            <a:r>
              <a:rPr lang="en-US" dirty="0" err="1">
                <a:latin typeface="Kalpurush" pitchFamily="2" charset="0"/>
                <a:cs typeface="Kalpurush" pitchFamily="2" charset="0"/>
              </a:rPr>
              <a:t>যে</a:t>
            </a:r>
            <a:r>
              <a:rPr lang="en-US" dirty="0">
                <a:latin typeface="Kalpurush" pitchFamily="2" charset="0"/>
                <a:cs typeface="Kalpurush" pitchFamily="2" charset="0"/>
              </a:rPr>
              <a:t> </a:t>
            </a:r>
            <a:r>
              <a:rPr lang="en-US" dirty="0" err="1">
                <a:latin typeface="Kalpurush" pitchFamily="2" charset="0"/>
                <a:cs typeface="Kalpurush" pitchFamily="2" charset="0"/>
              </a:rPr>
              <a:t>নামেই</a:t>
            </a:r>
            <a:r>
              <a:rPr lang="en-US" dirty="0">
                <a:latin typeface="Kalpurush" pitchFamily="2" charset="0"/>
                <a:cs typeface="Kalpurush" pitchFamily="2" charset="0"/>
              </a:rPr>
              <a:t> </a:t>
            </a:r>
            <a:r>
              <a:rPr lang="en-US" dirty="0" err="1">
                <a:latin typeface="Kalpurush" pitchFamily="2" charset="0"/>
                <a:cs typeface="Kalpurush" pitchFamily="2" charset="0"/>
              </a:rPr>
              <a:t>অভিহিত</a:t>
            </a:r>
            <a:r>
              <a:rPr lang="en-US" dirty="0">
                <a:latin typeface="Kalpurush" pitchFamily="2" charset="0"/>
                <a:cs typeface="Kalpurush" pitchFamily="2" charset="0"/>
              </a:rPr>
              <a:t> </a:t>
            </a:r>
            <a:r>
              <a:rPr lang="en-US" dirty="0" err="1">
                <a:latin typeface="Kalpurush" pitchFamily="2" charset="0"/>
                <a:cs typeface="Kalpurush" pitchFamily="2" charset="0"/>
              </a:rPr>
              <a:t>করা</a:t>
            </a:r>
            <a:r>
              <a:rPr lang="en-US" dirty="0">
                <a:latin typeface="Kalpurush" pitchFamily="2" charset="0"/>
                <a:cs typeface="Kalpurush" pitchFamily="2" charset="0"/>
              </a:rPr>
              <a:t> </a:t>
            </a:r>
            <a:r>
              <a:rPr lang="en-US" dirty="0" err="1">
                <a:latin typeface="Kalpurush" pitchFamily="2" charset="0"/>
                <a:cs typeface="Kalpurush" pitchFamily="2" charset="0"/>
              </a:rPr>
              <a:t>হোক</a:t>
            </a:r>
            <a:r>
              <a:rPr lang="en-US" dirty="0">
                <a:latin typeface="Kalpurush" pitchFamily="2" charset="0"/>
                <a:cs typeface="Kalpurush" pitchFamily="2" charset="0"/>
              </a:rPr>
              <a:t> </a:t>
            </a:r>
            <a:r>
              <a:rPr lang="en-US" dirty="0" err="1" smtClean="0">
                <a:latin typeface="Kalpurush" pitchFamily="2" charset="0"/>
                <a:cs typeface="Kalpurush" pitchFamily="2" charset="0"/>
              </a:rPr>
              <a:t>না</a:t>
            </a:r>
            <a:r>
              <a:rPr lang="en-US" dirty="0" smtClean="0">
                <a:latin typeface="Kalpurush" pitchFamily="2" charset="0"/>
                <a:cs typeface="Kalpurush" pitchFamily="2" charset="0"/>
              </a:rPr>
              <a:t> </a:t>
            </a:r>
            <a:r>
              <a:rPr lang="en-US" dirty="0" err="1">
                <a:latin typeface="Kalpurush" pitchFamily="2" charset="0"/>
                <a:cs typeface="Kalpurush" pitchFamily="2" charset="0"/>
              </a:rPr>
              <a:t>কেন</a:t>
            </a:r>
            <a:r>
              <a:rPr lang="en-US" dirty="0">
                <a:latin typeface="Kalpurush" pitchFamily="2" charset="0"/>
                <a:cs typeface="Kalpurush" pitchFamily="2" charset="0"/>
              </a:rPr>
              <a:t> </a:t>
            </a:r>
            <a:r>
              <a:rPr lang="en-US" dirty="0" err="1">
                <a:latin typeface="Kalpurush" pitchFamily="2" charset="0"/>
                <a:cs typeface="Kalpurush" pitchFamily="2" charset="0"/>
              </a:rPr>
              <a:t>এসকল</a:t>
            </a:r>
            <a:r>
              <a:rPr lang="en-US" dirty="0">
                <a:latin typeface="Kalpurush" pitchFamily="2" charset="0"/>
                <a:cs typeface="Kalpurush" pitchFamily="2" charset="0"/>
              </a:rPr>
              <a:t> </a:t>
            </a:r>
            <a:r>
              <a:rPr lang="en-US" dirty="0" err="1">
                <a:latin typeface="Kalpurush" pitchFamily="2" charset="0"/>
                <a:cs typeface="Kalpurush" pitchFamily="2" charset="0"/>
              </a:rPr>
              <a:t>ঋণসমূহ</a:t>
            </a:r>
            <a:r>
              <a:rPr lang="en-US" dirty="0">
                <a:latin typeface="Kalpurush" pitchFamily="2" charset="0"/>
                <a:cs typeface="Kalpurush" pitchFamily="2" charset="0"/>
              </a:rPr>
              <a:t> </a:t>
            </a:r>
            <a:r>
              <a:rPr lang="en-US" dirty="0" err="1">
                <a:latin typeface="Kalpurush" pitchFamily="2" charset="0"/>
                <a:cs typeface="Kalpurush" pitchFamily="2" charset="0"/>
              </a:rPr>
              <a:t>বাংলায়</a:t>
            </a:r>
            <a:r>
              <a:rPr lang="en-US" dirty="0">
                <a:latin typeface="Kalpurush" pitchFamily="2" charset="0"/>
                <a:cs typeface="Kalpurush" pitchFamily="2" charset="0"/>
              </a:rPr>
              <a:t> “</a:t>
            </a:r>
            <a:r>
              <a:rPr lang="en-US" dirty="0" err="1">
                <a:latin typeface="Kalpurush" pitchFamily="2" charset="0"/>
                <a:cs typeface="Kalpurush" pitchFamily="2" charset="0"/>
              </a:rPr>
              <a:t>আমদানি</a:t>
            </a:r>
            <a:r>
              <a:rPr lang="en-US" dirty="0">
                <a:latin typeface="Kalpurush" pitchFamily="2" charset="0"/>
                <a:cs typeface="Kalpurush" pitchFamily="2" charset="0"/>
              </a:rPr>
              <a:t> </a:t>
            </a:r>
            <a:r>
              <a:rPr lang="en-US" dirty="0" err="1">
                <a:latin typeface="Kalpurush" pitchFamily="2" charset="0"/>
                <a:cs typeface="Kalpurush" pitchFamily="2" charset="0"/>
              </a:rPr>
              <a:t>পরবর্তী</a:t>
            </a:r>
            <a:r>
              <a:rPr lang="en-US" dirty="0">
                <a:latin typeface="Kalpurush" pitchFamily="2" charset="0"/>
                <a:cs typeface="Kalpurush" pitchFamily="2" charset="0"/>
              </a:rPr>
              <a:t> </a:t>
            </a:r>
            <a:r>
              <a:rPr lang="en-US" dirty="0" err="1">
                <a:latin typeface="Kalpurush" pitchFamily="2" charset="0"/>
                <a:cs typeface="Kalpurush" pitchFamily="2" charset="0"/>
              </a:rPr>
              <a:t>অর্থায়ন</a:t>
            </a:r>
            <a:r>
              <a:rPr lang="en-US" dirty="0">
                <a:latin typeface="Kalpurush" pitchFamily="2" charset="0"/>
                <a:cs typeface="Kalpurush" pitchFamily="2" charset="0"/>
              </a:rPr>
              <a:t>” </a:t>
            </a:r>
            <a:r>
              <a:rPr lang="en-US" dirty="0" err="1">
                <a:latin typeface="Kalpurush" pitchFamily="2" charset="0"/>
                <a:cs typeface="Kalpurush" pitchFamily="2" charset="0"/>
              </a:rPr>
              <a:t>এবং</a:t>
            </a:r>
            <a:r>
              <a:rPr lang="en-US" dirty="0">
                <a:latin typeface="Kalpurush" pitchFamily="2" charset="0"/>
                <a:cs typeface="Kalpurush" pitchFamily="2" charset="0"/>
              </a:rPr>
              <a:t> </a:t>
            </a:r>
            <a:r>
              <a:rPr lang="en-US" dirty="0" err="1">
                <a:latin typeface="Kalpurush" pitchFamily="2" charset="0"/>
                <a:cs typeface="Kalpurush" pitchFamily="2" charset="0"/>
              </a:rPr>
              <a:t>ইংরেজিতে</a:t>
            </a:r>
            <a:r>
              <a:rPr lang="en-US" dirty="0">
                <a:latin typeface="Kalpurush" pitchFamily="2" charset="0"/>
                <a:cs typeface="Kalpurush" pitchFamily="2" charset="0"/>
              </a:rPr>
              <a:t> </a:t>
            </a:r>
            <a:r>
              <a:rPr lang="en-US" dirty="0">
                <a:cs typeface="Kalpurush" pitchFamily="2" charset="0"/>
              </a:rPr>
              <a:t>“Post Import Financing(PIF)” </a:t>
            </a:r>
            <a:r>
              <a:rPr lang="en-US" dirty="0" err="1" smtClean="0">
                <a:latin typeface="Kalpurush" pitchFamily="2" charset="0"/>
                <a:cs typeface="Kalpurush" pitchFamily="2" charset="0"/>
              </a:rPr>
              <a:t>নামে</a:t>
            </a:r>
            <a:r>
              <a:rPr lang="en-US" dirty="0" smtClean="0">
                <a:latin typeface="Kalpurush" pitchFamily="2" charset="0"/>
                <a:cs typeface="Kalpurush" pitchFamily="2" charset="0"/>
              </a:rPr>
              <a:t> </a:t>
            </a:r>
            <a:r>
              <a:rPr lang="en-US" dirty="0" err="1">
                <a:latin typeface="Kalpurush" pitchFamily="2" charset="0"/>
                <a:cs typeface="Kalpurush" pitchFamily="2" charset="0"/>
              </a:rPr>
              <a:t>অভিহিত</a:t>
            </a:r>
            <a:r>
              <a:rPr lang="en-US" dirty="0">
                <a:latin typeface="Kalpurush" pitchFamily="2" charset="0"/>
                <a:cs typeface="Kalpurush" pitchFamily="2" charset="0"/>
              </a:rPr>
              <a:t> </a:t>
            </a:r>
            <a:r>
              <a:rPr lang="en-US" dirty="0" err="1">
                <a:latin typeface="Kalpurush" pitchFamily="2" charset="0"/>
                <a:cs typeface="Kalpurush" pitchFamily="2" charset="0"/>
              </a:rPr>
              <a:t>হবে</a:t>
            </a:r>
            <a:r>
              <a:rPr lang="en-US" dirty="0">
                <a:latin typeface="Kalpurush" pitchFamily="2" charset="0"/>
                <a:cs typeface="Kalpurush" pitchFamily="2" charset="0"/>
              </a:rPr>
              <a:t>। </a:t>
            </a:r>
            <a:r>
              <a:rPr lang="en-US" dirty="0" err="1">
                <a:latin typeface="Kalpurush" pitchFamily="2" charset="0"/>
                <a:cs typeface="Kalpurush" pitchFamily="2" charset="0"/>
              </a:rPr>
              <a:t>তবে</a:t>
            </a:r>
            <a:r>
              <a:rPr lang="en-US" dirty="0">
                <a:latin typeface="Kalpurush" pitchFamily="2" charset="0"/>
                <a:cs typeface="Kalpurush" pitchFamily="2" charset="0"/>
              </a:rPr>
              <a:t> </a:t>
            </a:r>
            <a:r>
              <a:rPr lang="en-US" dirty="0" err="1">
                <a:latin typeface="Kalpurush" pitchFamily="2" charset="0"/>
                <a:cs typeface="Kalpurush" pitchFamily="2" charset="0"/>
              </a:rPr>
              <a:t>ইডিএফ</a:t>
            </a:r>
            <a:r>
              <a:rPr lang="en-US" dirty="0">
                <a:latin typeface="Kalpurush" pitchFamily="2" charset="0"/>
                <a:cs typeface="Kalpurush" pitchFamily="2" charset="0"/>
              </a:rPr>
              <a:t> </a:t>
            </a:r>
            <a:r>
              <a:rPr lang="en-US" dirty="0" err="1">
                <a:latin typeface="Kalpurush" pitchFamily="2" charset="0"/>
                <a:cs typeface="Kalpurush" pitchFamily="2" charset="0"/>
              </a:rPr>
              <a:t>খাতে</a:t>
            </a:r>
            <a:r>
              <a:rPr lang="en-US" dirty="0">
                <a:latin typeface="Kalpurush" pitchFamily="2" charset="0"/>
                <a:cs typeface="Kalpurush" pitchFamily="2" charset="0"/>
              </a:rPr>
              <a:t> </a:t>
            </a:r>
            <a:r>
              <a:rPr lang="en-US" dirty="0" err="1">
                <a:latin typeface="Kalpurush" pitchFamily="2" charset="0"/>
                <a:cs typeface="Kalpurush" pitchFamily="2" charset="0"/>
              </a:rPr>
              <a:t>প্রদত্ত</a:t>
            </a:r>
            <a:r>
              <a:rPr lang="en-US" dirty="0">
                <a:latin typeface="Kalpurush" pitchFamily="2" charset="0"/>
                <a:cs typeface="Kalpurush" pitchFamily="2" charset="0"/>
              </a:rPr>
              <a:t> </a:t>
            </a:r>
            <a:r>
              <a:rPr lang="en-US" dirty="0" err="1">
                <a:latin typeface="Kalpurush" pitchFamily="2" charset="0"/>
                <a:cs typeface="Kalpurush" pitchFamily="2" charset="0"/>
              </a:rPr>
              <a:t>অর্থায়ন</a:t>
            </a:r>
            <a:r>
              <a:rPr lang="en-US" dirty="0">
                <a:latin typeface="Kalpurush" pitchFamily="2" charset="0"/>
                <a:cs typeface="Kalpurush" pitchFamily="2" charset="0"/>
              </a:rPr>
              <a:t> </a:t>
            </a:r>
            <a:r>
              <a:rPr lang="en-US" dirty="0">
                <a:cs typeface="Kalpurush" pitchFamily="2" charset="0"/>
              </a:rPr>
              <a:t>PIF- </a:t>
            </a:r>
            <a:r>
              <a:rPr lang="en-US" dirty="0" err="1">
                <a:cs typeface="Kalpurush" pitchFamily="2" charset="0"/>
              </a:rPr>
              <a:t>এর</a:t>
            </a:r>
            <a:r>
              <a:rPr lang="en-US" dirty="0">
                <a:cs typeface="Kalpurush" pitchFamily="2" charset="0"/>
              </a:rPr>
              <a:t> </a:t>
            </a:r>
            <a:r>
              <a:rPr lang="en-US" dirty="0" err="1">
                <a:cs typeface="Kalpurush" pitchFamily="2" charset="0"/>
              </a:rPr>
              <a:t>আওতাভুক্ত</a:t>
            </a:r>
            <a:r>
              <a:rPr lang="en-US" dirty="0">
                <a:cs typeface="Kalpurush" pitchFamily="2" charset="0"/>
              </a:rPr>
              <a:t> </a:t>
            </a:r>
            <a:r>
              <a:rPr lang="en-US" dirty="0" err="1">
                <a:cs typeface="Kalpurush" pitchFamily="2" charset="0"/>
              </a:rPr>
              <a:t>হবে</a:t>
            </a:r>
            <a:r>
              <a:rPr lang="en-US" dirty="0">
                <a:cs typeface="Kalpurush" pitchFamily="2" charset="0"/>
              </a:rPr>
              <a:t> </a:t>
            </a:r>
            <a:r>
              <a:rPr lang="en-US" dirty="0" err="1">
                <a:cs typeface="Kalpurush" pitchFamily="2" charset="0"/>
              </a:rPr>
              <a:t>না</a:t>
            </a:r>
            <a:r>
              <a:rPr lang="en-US" dirty="0">
                <a:cs typeface="Kalpurush" pitchFamily="2" charset="0"/>
              </a:rPr>
              <a:t>। </a:t>
            </a:r>
            <a:r>
              <a:rPr lang="en-US" dirty="0" err="1">
                <a:cs typeface="Kalpurush" pitchFamily="2" charset="0"/>
              </a:rPr>
              <a:t>এক্ষেত্রে</a:t>
            </a:r>
            <a:r>
              <a:rPr lang="en-US" dirty="0">
                <a:cs typeface="Kalpurush" pitchFamily="2" charset="0"/>
              </a:rPr>
              <a:t> </a:t>
            </a:r>
            <a:r>
              <a:rPr lang="en-US" dirty="0" err="1">
                <a:latin typeface="Kalpurush" pitchFamily="2" charset="0"/>
                <a:cs typeface="Kalpurush" pitchFamily="2" charset="0"/>
              </a:rPr>
              <a:t>ইডিএফ</a:t>
            </a:r>
            <a:r>
              <a:rPr lang="en-US" dirty="0">
                <a:latin typeface="Kalpurush" pitchFamily="2" charset="0"/>
                <a:cs typeface="Kalpurush" pitchFamily="2" charset="0"/>
              </a:rPr>
              <a:t> </a:t>
            </a:r>
            <a:r>
              <a:rPr lang="en-US" dirty="0" err="1">
                <a:latin typeface="Kalpurush" pitchFamily="2" charset="0"/>
                <a:cs typeface="Kalpurush" pitchFamily="2" charset="0"/>
              </a:rPr>
              <a:t>সংক্রান্ত</a:t>
            </a:r>
            <a:r>
              <a:rPr lang="en-US" dirty="0">
                <a:latin typeface="Kalpurush" pitchFamily="2" charset="0"/>
                <a:cs typeface="Kalpurush" pitchFamily="2" charset="0"/>
              </a:rPr>
              <a:t> </a:t>
            </a:r>
            <a:r>
              <a:rPr lang="en-US" dirty="0" err="1">
                <a:latin typeface="Kalpurush" pitchFamily="2" charset="0"/>
                <a:cs typeface="Kalpurush" pitchFamily="2" charset="0"/>
              </a:rPr>
              <a:t>সংশ্লিষ্ট</a:t>
            </a:r>
            <a:r>
              <a:rPr lang="en-US" dirty="0">
                <a:latin typeface="Kalpurush" pitchFamily="2" charset="0"/>
                <a:cs typeface="Kalpurush" pitchFamily="2" charset="0"/>
              </a:rPr>
              <a:t> </a:t>
            </a:r>
            <a:r>
              <a:rPr lang="en-US" dirty="0" err="1" smtClean="0">
                <a:latin typeface="Kalpurush" pitchFamily="2" charset="0"/>
                <a:cs typeface="Kalpurush" pitchFamily="2" charset="0"/>
              </a:rPr>
              <a:t>নীতিমালা</a:t>
            </a:r>
            <a:r>
              <a:rPr lang="en-US" dirty="0" smtClean="0">
                <a:latin typeface="Kalpurush" pitchFamily="2" charset="0"/>
                <a:cs typeface="Kalpurush" pitchFamily="2" charset="0"/>
              </a:rPr>
              <a:t> </a:t>
            </a:r>
            <a:r>
              <a:rPr lang="en-US" dirty="0" err="1">
                <a:latin typeface="Kalpurush" pitchFamily="2" charset="0"/>
                <a:cs typeface="Kalpurush" pitchFamily="2" charset="0"/>
              </a:rPr>
              <a:t>অনুসরনীয়</a:t>
            </a:r>
            <a:r>
              <a:rPr lang="en-US" dirty="0">
                <a:latin typeface="Kalpurush" pitchFamily="2" charset="0"/>
                <a:cs typeface="Kalpurush" pitchFamily="2" charset="0"/>
              </a:rPr>
              <a:t> </a:t>
            </a:r>
            <a:r>
              <a:rPr lang="en-US" dirty="0" err="1">
                <a:latin typeface="Kalpurush" pitchFamily="2" charset="0"/>
                <a:cs typeface="Kalpurush" pitchFamily="2" charset="0"/>
              </a:rPr>
              <a:t>হবে</a:t>
            </a:r>
            <a:r>
              <a:rPr lang="en-US" dirty="0" smtClean="0">
                <a:latin typeface="Kalpurush" pitchFamily="2" charset="0"/>
                <a:cs typeface="Kalpurush" pitchFamily="2" charset="0"/>
              </a:rPr>
              <a:t>।</a:t>
            </a:r>
          </a:p>
          <a:p>
            <a:r>
              <a:rPr lang="en-US" dirty="0" smtClean="0">
                <a:latin typeface="Kalpurush" pitchFamily="2" charset="0"/>
                <a:cs typeface="Kalpurush" pitchFamily="2" charset="0"/>
              </a:rPr>
              <a:t> </a:t>
            </a:r>
          </a:p>
          <a:p>
            <a:r>
              <a:rPr lang="en-US" dirty="0" smtClean="0">
                <a:latin typeface="Kalpurush" pitchFamily="2" charset="0"/>
                <a:cs typeface="Kalpurush" pitchFamily="2" charset="0"/>
              </a:rPr>
              <a:t> </a:t>
            </a:r>
            <a:r>
              <a:rPr lang="en-US" dirty="0" err="1" smtClean="0">
                <a:solidFill>
                  <a:srgbClr val="0070C0"/>
                </a:solidFill>
                <a:latin typeface="Kalpurush" pitchFamily="2" charset="0"/>
                <a:cs typeface="Kalpurush" pitchFamily="2" charset="0"/>
              </a:rPr>
              <a:t>খাত</a:t>
            </a:r>
            <a:r>
              <a:rPr lang="en-US" dirty="0" smtClean="0">
                <a:solidFill>
                  <a:srgbClr val="0070C0"/>
                </a:solidFill>
                <a:latin typeface="Kalpurush" pitchFamily="2" charset="0"/>
                <a:cs typeface="Kalpurush" pitchFamily="2" charset="0"/>
              </a:rPr>
              <a:t> </a:t>
            </a:r>
            <a:r>
              <a:rPr lang="en-US" dirty="0">
                <a:solidFill>
                  <a:srgbClr val="0070C0"/>
                </a:solidFill>
                <a:latin typeface="Kalpurush" pitchFamily="2" charset="0"/>
                <a:cs typeface="Kalpurush" pitchFamily="2" charset="0"/>
              </a:rPr>
              <a:t>ও </a:t>
            </a:r>
            <a:r>
              <a:rPr lang="en-US" dirty="0" err="1">
                <a:solidFill>
                  <a:srgbClr val="0070C0"/>
                </a:solidFill>
                <a:latin typeface="Kalpurush" pitchFamily="2" charset="0"/>
                <a:cs typeface="Kalpurush" pitchFamily="2" charset="0"/>
              </a:rPr>
              <a:t>মেয়াদঃ</a:t>
            </a:r>
            <a:r>
              <a:rPr lang="en-US" dirty="0">
                <a:solidFill>
                  <a:srgbClr val="0070C0"/>
                </a:solidFill>
                <a:latin typeface="Kalpurush" pitchFamily="2" charset="0"/>
                <a:cs typeface="Kalpurush" pitchFamily="2" charset="0"/>
              </a:rPr>
              <a:t> </a:t>
            </a:r>
            <a:r>
              <a:rPr lang="en-US" dirty="0" err="1">
                <a:latin typeface="Kalpurush" pitchFamily="2" charset="0"/>
                <a:cs typeface="Kalpurush" pitchFamily="2" charset="0"/>
              </a:rPr>
              <a:t>গ্রাহকের</a:t>
            </a:r>
            <a:r>
              <a:rPr lang="en-US" dirty="0">
                <a:latin typeface="Kalpurush" pitchFamily="2" charset="0"/>
                <a:cs typeface="Kalpurush" pitchFamily="2" charset="0"/>
              </a:rPr>
              <a:t> </a:t>
            </a:r>
            <a:r>
              <a:rPr lang="en-US" dirty="0" err="1">
                <a:latin typeface="Kalpurush" pitchFamily="2" charset="0"/>
                <a:cs typeface="Kalpurush" pitchFamily="2" charset="0"/>
              </a:rPr>
              <a:t>চাহিদা</a:t>
            </a:r>
            <a:r>
              <a:rPr lang="en-US" dirty="0">
                <a:latin typeface="Kalpurush" pitchFamily="2" charset="0"/>
                <a:cs typeface="Kalpurush" pitchFamily="2" charset="0"/>
              </a:rPr>
              <a:t>, </a:t>
            </a:r>
            <a:r>
              <a:rPr lang="en-US" dirty="0" err="1">
                <a:latin typeface="Kalpurush" pitchFamily="2" charset="0"/>
                <a:cs typeface="Kalpurush" pitchFamily="2" charset="0"/>
              </a:rPr>
              <a:t>সংশ্লিষ্ট</a:t>
            </a:r>
            <a:r>
              <a:rPr lang="en-US" dirty="0">
                <a:latin typeface="Kalpurush" pitchFamily="2" charset="0"/>
                <a:cs typeface="Kalpurush" pitchFamily="2" charset="0"/>
              </a:rPr>
              <a:t> </a:t>
            </a:r>
            <a:r>
              <a:rPr lang="en-US" dirty="0" err="1">
                <a:latin typeface="Kalpurush" pitchFamily="2" charset="0"/>
                <a:cs typeface="Kalpurush" pitchFamily="2" charset="0"/>
              </a:rPr>
              <a:t>পণ্যের</a:t>
            </a:r>
            <a:r>
              <a:rPr lang="en-US" dirty="0">
                <a:latin typeface="Kalpurush" pitchFamily="2" charset="0"/>
                <a:cs typeface="Kalpurush" pitchFamily="2" charset="0"/>
              </a:rPr>
              <a:t> </a:t>
            </a:r>
            <a:r>
              <a:rPr lang="en-US" dirty="0" err="1">
                <a:latin typeface="Kalpurush" pitchFamily="2" charset="0"/>
                <a:cs typeface="Kalpurush" pitchFamily="2" charset="0"/>
              </a:rPr>
              <a:t>প্রকৃতি</a:t>
            </a:r>
            <a:r>
              <a:rPr lang="en-US" dirty="0">
                <a:latin typeface="Kalpurush" pitchFamily="2" charset="0"/>
                <a:cs typeface="Kalpurush" pitchFamily="2" charset="0"/>
              </a:rPr>
              <a:t> </a:t>
            </a:r>
            <a:r>
              <a:rPr lang="en-US" dirty="0" err="1">
                <a:latin typeface="Kalpurush" pitchFamily="2" charset="0"/>
                <a:cs typeface="Kalpurush" pitchFamily="2" charset="0"/>
              </a:rPr>
              <a:t>এবং</a:t>
            </a:r>
            <a:r>
              <a:rPr lang="en-US" dirty="0">
                <a:latin typeface="Kalpurush" pitchFamily="2" charset="0"/>
                <a:cs typeface="Kalpurush" pitchFamily="2" charset="0"/>
              </a:rPr>
              <a:t> </a:t>
            </a:r>
            <a:r>
              <a:rPr lang="en-US" dirty="0" err="1" smtClean="0">
                <a:latin typeface="Kalpurush" pitchFamily="2" charset="0"/>
                <a:cs typeface="Kalpurush" pitchFamily="2" charset="0"/>
              </a:rPr>
              <a:t>উৎপাদন</a:t>
            </a:r>
            <a:r>
              <a:rPr lang="en-US" dirty="0" smtClean="0">
                <a:latin typeface="Kalpurush" pitchFamily="2" charset="0"/>
                <a:cs typeface="Kalpurush" pitchFamily="2" charset="0"/>
              </a:rPr>
              <a:t>/</a:t>
            </a:r>
            <a:r>
              <a:rPr lang="en-US" dirty="0" err="1" smtClean="0">
                <a:latin typeface="Kalpurush" pitchFamily="2" charset="0"/>
                <a:cs typeface="Kalpurush" pitchFamily="2" charset="0"/>
              </a:rPr>
              <a:t>বিপণন</a:t>
            </a:r>
            <a:r>
              <a:rPr lang="en-US" dirty="0">
                <a:latin typeface="Kalpurush" pitchFamily="2" charset="0"/>
                <a:cs typeface="Kalpurush" pitchFamily="2" charset="0"/>
              </a:rPr>
              <a:t> </a:t>
            </a:r>
            <a:r>
              <a:rPr lang="en-US" dirty="0" err="1" smtClean="0">
                <a:latin typeface="Kalpurush" pitchFamily="2" charset="0"/>
                <a:cs typeface="Kalpurush" pitchFamily="2" charset="0"/>
              </a:rPr>
              <a:t>চক্রের</a:t>
            </a:r>
            <a:r>
              <a:rPr lang="en-US" dirty="0" smtClean="0">
                <a:latin typeface="Kalpurush" pitchFamily="2" charset="0"/>
                <a:cs typeface="Kalpurush" pitchFamily="2" charset="0"/>
              </a:rPr>
              <a:t> </a:t>
            </a:r>
            <a:r>
              <a:rPr lang="en-US" dirty="0" err="1">
                <a:latin typeface="Kalpurush" pitchFamily="2" charset="0"/>
                <a:cs typeface="Kalpurush" pitchFamily="2" charset="0"/>
              </a:rPr>
              <a:t>সাথে</a:t>
            </a:r>
            <a:r>
              <a:rPr lang="en-US" dirty="0">
                <a:latin typeface="Kalpurush" pitchFamily="2" charset="0"/>
                <a:cs typeface="Kalpurush" pitchFamily="2" charset="0"/>
              </a:rPr>
              <a:t> </a:t>
            </a:r>
            <a:r>
              <a:rPr lang="en-US" dirty="0" err="1">
                <a:latin typeface="Kalpurush" pitchFamily="2" charset="0"/>
                <a:cs typeface="Kalpurush" pitchFamily="2" charset="0"/>
              </a:rPr>
              <a:t>সঙ্গতি</a:t>
            </a:r>
            <a:r>
              <a:rPr lang="en-US" dirty="0">
                <a:latin typeface="Kalpurush" pitchFamily="2" charset="0"/>
                <a:cs typeface="Kalpurush" pitchFamily="2" charset="0"/>
              </a:rPr>
              <a:t> </a:t>
            </a:r>
            <a:r>
              <a:rPr lang="en-US" dirty="0" err="1">
                <a:latin typeface="Kalpurush" pitchFamily="2" charset="0"/>
                <a:cs typeface="Kalpurush" pitchFamily="2" charset="0"/>
              </a:rPr>
              <a:t>রেখে</a:t>
            </a:r>
            <a:r>
              <a:rPr lang="en-US" dirty="0">
                <a:latin typeface="Kalpurush" pitchFamily="2" charset="0"/>
                <a:cs typeface="Kalpurush" pitchFamily="2" charset="0"/>
              </a:rPr>
              <a:t> </a:t>
            </a:r>
            <a:r>
              <a:rPr lang="en-US" dirty="0">
                <a:cs typeface="Kalpurush" pitchFamily="2" charset="0"/>
              </a:rPr>
              <a:t>PIF </a:t>
            </a:r>
            <a:r>
              <a:rPr lang="en-US" dirty="0" err="1">
                <a:cs typeface="Kalpurush" pitchFamily="2" charset="0"/>
              </a:rPr>
              <a:t>এর</a:t>
            </a:r>
            <a:r>
              <a:rPr lang="en-US" dirty="0">
                <a:cs typeface="Kalpurush" pitchFamily="2" charset="0"/>
              </a:rPr>
              <a:t> </a:t>
            </a:r>
            <a:r>
              <a:rPr lang="en-US" dirty="0" err="1">
                <a:cs typeface="Kalpurush" pitchFamily="2" charset="0"/>
              </a:rPr>
              <a:t>মেয়াদ</a:t>
            </a:r>
            <a:r>
              <a:rPr lang="en-US" dirty="0">
                <a:cs typeface="Kalpurush" pitchFamily="2" charset="0"/>
              </a:rPr>
              <a:t> </a:t>
            </a:r>
            <a:r>
              <a:rPr lang="en-US" dirty="0" err="1">
                <a:cs typeface="Kalpurush" pitchFamily="2" charset="0"/>
              </a:rPr>
              <a:t>ব্যাংকার</a:t>
            </a:r>
            <a:r>
              <a:rPr lang="en-US" dirty="0">
                <a:cs typeface="Kalpurush" pitchFamily="2" charset="0"/>
              </a:rPr>
              <a:t>- </a:t>
            </a:r>
            <a:r>
              <a:rPr lang="en-US" dirty="0" err="1">
                <a:cs typeface="Kalpurush" pitchFamily="2" charset="0"/>
              </a:rPr>
              <a:t>গ্রাহক</a:t>
            </a:r>
            <a:r>
              <a:rPr lang="en-US" dirty="0">
                <a:cs typeface="Kalpurush" pitchFamily="2" charset="0"/>
              </a:rPr>
              <a:t> </a:t>
            </a:r>
            <a:r>
              <a:rPr lang="en-US" dirty="0" err="1">
                <a:cs typeface="Kalpurush" pitchFamily="2" charset="0"/>
              </a:rPr>
              <a:t>সম্পর্কের</a:t>
            </a:r>
            <a:r>
              <a:rPr lang="en-US" dirty="0">
                <a:cs typeface="Kalpurush" pitchFamily="2" charset="0"/>
              </a:rPr>
              <a:t> </a:t>
            </a:r>
            <a:r>
              <a:rPr lang="en-US" dirty="0" err="1">
                <a:cs typeface="Kalpurush" pitchFamily="2" charset="0"/>
              </a:rPr>
              <a:t>ভিত্তিতে</a:t>
            </a:r>
            <a:r>
              <a:rPr lang="en-US" dirty="0">
                <a:cs typeface="Kalpurush" pitchFamily="2" charset="0"/>
              </a:rPr>
              <a:t> </a:t>
            </a:r>
            <a:r>
              <a:rPr lang="en-US" dirty="0" err="1">
                <a:cs typeface="Kalpurush" pitchFamily="2" charset="0"/>
              </a:rPr>
              <a:t>নির্ধারিত</a:t>
            </a:r>
            <a:r>
              <a:rPr lang="en-US" dirty="0">
                <a:cs typeface="Kalpurush" pitchFamily="2" charset="0"/>
              </a:rPr>
              <a:t> </a:t>
            </a:r>
            <a:r>
              <a:rPr lang="en-US" dirty="0" err="1">
                <a:cs typeface="Kalpurush" pitchFamily="2" charset="0"/>
              </a:rPr>
              <a:t>হবে</a:t>
            </a:r>
            <a:r>
              <a:rPr lang="en-US" dirty="0">
                <a:cs typeface="Kalpurush" pitchFamily="2" charset="0"/>
              </a:rPr>
              <a:t>, </a:t>
            </a:r>
            <a:r>
              <a:rPr lang="en-US" dirty="0" err="1">
                <a:cs typeface="Kalpurush" pitchFamily="2" charset="0"/>
              </a:rPr>
              <a:t>তবে</a:t>
            </a:r>
            <a:r>
              <a:rPr lang="en-US" dirty="0">
                <a:cs typeface="Kalpurush" pitchFamily="2" charset="0"/>
              </a:rPr>
              <a:t> </a:t>
            </a:r>
            <a:r>
              <a:rPr lang="en-US" dirty="0" err="1">
                <a:cs typeface="Kalpurush" pitchFamily="2" charset="0"/>
              </a:rPr>
              <a:t>এরূপ</a:t>
            </a:r>
            <a:r>
              <a:rPr lang="en-US" dirty="0">
                <a:cs typeface="Kalpurush" pitchFamily="2" charset="0"/>
              </a:rPr>
              <a:t> </a:t>
            </a:r>
            <a:r>
              <a:rPr lang="en-US" dirty="0" err="1">
                <a:cs typeface="Kalpurush" pitchFamily="2" charset="0"/>
              </a:rPr>
              <a:t>মেয়াদ</a:t>
            </a:r>
            <a:r>
              <a:rPr lang="en-US" dirty="0">
                <a:cs typeface="Kalpurush" pitchFamily="2" charset="0"/>
              </a:rPr>
              <a:t> </a:t>
            </a:r>
            <a:r>
              <a:rPr lang="en-US" dirty="0" err="1">
                <a:cs typeface="Kalpurush" pitchFamily="2" charset="0"/>
              </a:rPr>
              <a:t>নিম্নবর্ণিত</a:t>
            </a:r>
            <a:r>
              <a:rPr lang="en-US" dirty="0">
                <a:cs typeface="Kalpurush" pitchFamily="2" charset="0"/>
              </a:rPr>
              <a:t> </a:t>
            </a:r>
            <a:r>
              <a:rPr lang="en-US" dirty="0" err="1" smtClean="0">
                <a:cs typeface="Kalpurush" pitchFamily="2" charset="0"/>
              </a:rPr>
              <a:t>মেয়াদের</a:t>
            </a:r>
            <a:r>
              <a:rPr lang="en-US" dirty="0" smtClean="0">
                <a:cs typeface="Kalpurush" pitchFamily="2" charset="0"/>
              </a:rPr>
              <a:t> </a:t>
            </a:r>
            <a:r>
              <a:rPr lang="en-US" dirty="0" err="1">
                <a:cs typeface="Kalpurush" pitchFamily="2" charset="0"/>
              </a:rPr>
              <a:t>অধিক</a:t>
            </a:r>
            <a:r>
              <a:rPr lang="en-US" dirty="0">
                <a:cs typeface="Kalpurush" pitchFamily="2" charset="0"/>
              </a:rPr>
              <a:t> </a:t>
            </a:r>
            <a:r>
              <a:rPr lang="en-US" dirty="0" err="1">
                <a:cs typeface="Kalpurush" pitchFamily="2" charset="0"/>
              </a:rPr>
              <a:t>হবে</a:t>
            </a:r>
            <a:r>
              <a:rPr lang="en-US" dirty="0">
                <a:cs typeface="Kalpurush" pitchFamily="2" charset="0"/>
              </a:rPr>
              <a:t> </a:t>
            </a:r>
            <a:r>
              <a:rPr lang="en-US" dirty="0" err="1" smtClean="0">
                <a:cs typeface="Kalpurush" pitchFamily="2" charset="0"/>
              </a:rPr>
              <a:t>নাঃ</a:t>
            </a:r>
            <a:endParaRPr lang="en-US" dirty="0" smtClean="0">
              <a:cs typeface="Kalpurush" pitchFamily="2" charset="0"/>
            </a:endParaRPr>
          </a:p>
          <a:p>
            <a:endParaRPr lang="en-US" dirty="0" smtClean="0">
              <a:cs typeface="Kalpurush" pitchFamily="2" charset="0"/>
            </a:endParaRPr>
          </a:p>
          <a:p>
            <a:r>
              <a:rPr lang="en-US" dirty="0">
                <a:cs typeface="Kalpurush" pitchFamily="2" charset="0"/>
              </a:rPr>
              <a:t> </a:t>
            </a:r>
            <a:r>
              <a:rPr lang="en-US" dirty="0">
                <a:solidFill>
                  <a:srgbClr val="0070C0"/>
                </a:solidFill>
                <a:cs typeface="Kalpurush" pitchFamily="2" charset="0"/>
              </a:rPr>
              <a:t>ক)</a:t>
            </a:r>
            <a:r>
              <a:rPr lang="en-US" dirty="0">
                <a:cs typeface="Kalpurush" pitchFamily="2" charset="0"/>
              </a:rPr>
              <a:t> </a:t>
            </a:r>
            <a:r>
              <a:rPr lang="en-US" dirty="0" err="1">
                <a:cs typeface="Kalpurush" pitchFamily="2" charset="0"/>
              </a:rPr>
              <a:t>নিত্য</a:t>
            </a:r>
            <a:r>
              <a:rPr lang="en-US" dirty="0">
                <a:cs typeface="Kalpurush" pitchFamily="2" charset="0"/>
              </a:rPr>
              <a:t> </a:t>
            </a:r>
            <a:r>
              <a:rPr lang="en-US" dirty="0" err="1">
                <a:cs typeface="Kalpurush" pitchFamily="2" charset="0"/>
              </a:rPr>
              <a:t>প্রয়োজনীয়</a:t>
            </a:r>
            <a:r>
              <a:rPr lang="en-US" dirty="0">
                <a:cs typeface="Kalpurush" pitchFamily="2" charset="0"/>
              </a:rPr>
              <a:t> </a:t>
            </a:r>
            <a:r>
              <a:rPr lang="en-US" dirty="0" err="1">
                <a:cs typeface="Kalpurush" pitchFamily="2" charset="0"/>
              </a:rPr>
              <a:t>ভোগ্যপণ্যের</a:t>
            </a:r>
            <a:r>
              <a:rPr lang="en-US" dirty="0">
                <a:cs typeface="Kalpurush" pitchFamily="2" charset="0"/>
              </a:rPr>
              <a:t> </a:t>
            </a:r>
            <a:r>
              <a:rPr lang="en-US" dirty="0" err="1">
                <a:cs typeface="Kalpurush" pitchFamily="2" charset="0"/>
              </a:rPr>
              <a:t>ক্ষেত্রে</a:t>
            </a:r>
            <a:r>
              <a:rPr lang="en-US" dirty="0">
                <a:cs typeface="Kalpurush" pitchFamily="2" charset="0"/>
              </a:rPr>
              <a:t> (</a:t>
            </a:r>
            <a:r>
              <a:rPr lang="en-US" dirty="0" err="1">
                <a:cs typeface="Kalpurush" pitchFamily="2" charset="0"/>
              </a:rPr>
              <a:t>যেমনঃ</a:t>
            </a:r>
            <a:r>
              <a:rPr lang="en-US" dirty="0">
                <a:cs typeface="Kalpurush" pitchFamily="2" charset="0"/>
              </a:rPr>
              <a:t> </a:t>
            </a:r>
            <a:r>
              <a:rPr lang="en-US" dirty="0" err="1">
                <a:cs typeface="Kalpurush" pitchFamily="2" charset="0"/>
              </a:rPr>
              <a:t>চাল</a:t>
            </a:r>
            <a:r>
              <a:rPr lang="en-US" dirty="0">
                <a:cs typeface="Kalpurush" pitchFamily="2" charset="0"/>
              </a:rPr>
              <a:t>, </a:t>
            </a:r>
            <a:r>
              <a:rPr lang="en-US" dirty="0" err="1">
                <a:cs typeface="Kalpurush" pitchFamily="2" charset="0"/>
              </a:rPr>
              <a:t>ডাল</a:t>
            </a:r>
            <a:r>
              <a:rPr lang="en-US" dirty="0">
                <a:cs typeface="Kalpurush" pitchFamily="2" charset="0"/>
              </a:rPr>
              <a:t>, </a:t>
            </a:r>
            <a:r>
              <a:rPr lang="en-US" dirty="0" err="1">
                <a:cs typeface="Kalpurush" pitchFamily="2" charset="0"/>
              </a:rPr>
              <a:t>পেঁয়াজ</a:t>
            </a:r>
            <a:r>
              <a:rPr lang="en-US" dirty="0">
                <a:cs typeface="Kalpurush" pitchFamily="2" charset="0"/>
              </a:rPr>
              <a:t>, </a:t>
            </a:r>
            <a:r>
              <a:rPr lang="en-US" dirty="0" err="1">
                <a:cs typeface="Kalpurush" pitchFamily="2" charset="0"/>
              </a:rPr>
              <a:t>রসুন</a:t>
            </a:r>
            <a:r>
              <a:rPr lang="en-US" dirty="0">
                <a:cs typeface="Kalpurush" pitchFamily="2" charset="0"/>
              </a:rPr>
              <a:t>, </a:t>
            </a:r>
            <a:r>
              <a:rPr lang="en-US" dirty="0" err="1">
                <a:cs typeface="Kalpurush" pitchFamily="2" charset="0"/>
              </a:rPr>
              <a:t>মসলা</a:t>
            </a:r>
            <a:r>
              <a:rPr lang="en-US" dirty="0">
                <a:cs typeface="Kalpurush" pitchFamily="2" charset="0"/>
              </a:rPr>
              <a:t>, </a:t>
            </a:r>
            <a:r>
              <a:rPr lang="en-US" dirty="0" err="1">
                <a:cs typeface="Kalpurush" pitchFamily="2" charset="0"/>
              </a:rPr>
              <a:t>ভোজ্যতেল</a:t>
            </a:r>
            <a:r>
              <a:rPr lang="en-US" dirty="0">
                <a:cs typeface="Kalpurush" pitchFamily="2" charset="0"/>
              </a:rPr>
              <a:t> </a:t>
            </a:r>
            <a:r>
              <a:rPr lang="en-US" dirty="0" err="1">
                <a:cs typeface="Kalpurush" pitchFamily="2" charset="0"/>
              </a:rPr>
              <a:t>ইত্যাদি</a:t>
            </a:r>
            <a:r>
              <a:rPr lang="en-US" dirty="0">
                <a:cs typeface="Kalpurush" pitchFamily="2" charset="0"/>
              </a:rPr>
              <a:t>) PIF </a:t>
            </a:r>
            <a:r>
              <a:rPr lang="en-US" dirty="0" err="1">
                <a:cs typeface="Kalpurush" pitchFamily="2" charset="0"/>
              </a:rPr>
              <a:t>সৃষ্টির</a:t>
            </a:r>
            <a:r>
              <a:rPr lang="en-US" dirty="0">
                <a:cs typeface="Kalpurush" pitchFamily="2" charset="0"/>
              </a:rPr>
              <a:t> </a:t>
            </a:r>
            <a:r>
              <a:rPr lang="en-US" dirty="0" err="1">
                <a:cs typeface="Kalpurush" pitchFamily="2" charset="0"/>
              </a:rPr>
              <a:t>তারিখ</a:t>
            </a:r>
            <a:r>
              <a:rPr lang="en-US" dirty="0">
                <a:cs typeface="Kalpurush" pitchFamily="2" charset="0"/>
              </a:rPr>
              <a:t> </a:t>
            </a:r>
            <a:r>
              <a:rPr lang="en-US" dirty="0" err="1">
                <a:cs typeface="Kalpurush" pitchFamily="2" charset="0"/>
              </a:rPr>
              <a:t>হতে</a:t>
            </a:r>
            <a:r>
              <a:rPr lang="en-US" dirty="0">
                <a:cs typeface="Kalpurush" pitchFamily="2" charset="0"/>
              </a:rPr>
              <a:t> </a:t>
            </a:r>
            <a:r>
              <a:rPr lang="en-US" dirty="0" err="1">
                <a:cs typeface="Kalpurush" pitchFamily="2" charset="0"/>
              </a:rPr>
              <a:t>অনধিক</a:t>
            </a:r>
            <a:r>
              <a:rPr lang="en-US" dirty="0">
                <a:cs typeface="Kalpurush" pitchFamily="2" charset="0"/>
              </a:rPr>
              <a:t> ৯০(</a:t>
            </a:r>
            <a:r>
              <a:rPr lang="en-US" dirty="0" err="1">
                <a:cs typeface="Kalpurush" pitchFamily="2" charset="0"/>
              </a:rPr>
              <a:t>নব্বই</a:t>
            </a:r>
            <a:r>
              <a:rPr lang="en-US" dirty="0">
                <a:cs typeface="Kalpurush" pitchFamily="2" charset="0"/>
              </a:rPr>
              <a:t>) </a:t>
            </a:r>
            <a:r>
              <a:rPr lang="en-US" dirty="0" err="1">
                <a:cs typeface="Kalpurush" pitchFamily="2" charset="0"/>
              </a:rPr>
              <a:t>দিন</a:t>
            </a:r>
            <a:r>
              <a:rPr lang="en-US" dirty="0">
                <a:cs typeface="Kalpurush" pitchFamily="2" charset="0"/>
              </a:rPr>
              <a:t>; </a:t>
            </a:r>
            <a:endParaRPr lang="en-US" dirty="0" smtClean="0">
              <a:cs typeface="Kalpurush" pitchFamily="2" charset="0"/>
            </a:endParaRPr>
          </a:p>
          <a:p>
            <a:endParaRPr lang="en-US" dirty="0" smtClean="0">
              <a:cs typeface="Kalpurush" pitchFamily="2" charset="0"/>
            </a:endParaRPr>
          </a:p>
          <a:p>
            <a:r>
              <a:rPr lang="en-US" dirty="0">
                <a:solidFill>
                  <a:srgbClr val="0070C0"/>
                </a:solidFill>
                <a:latin typeface="Kalpurush" pitchFamily="2" charset="0"/>
                <a:cs typeface="Kalpurush" pitchFamily="2" charset="0"/>
              </a:rPr>
              <a:t>খ) </a:t>
            </a:r>
            <a:r>
              <a:rPr lang="en-US" dirty="0" err="1">
                <a:cs typeface="Kalpurush" pitchFamily="2" charset="0"/>
              </a:rPr>
              <a:t>নিত্য</a:t>
            </a:r>
            <a:r>
              <a:rPr lang="en-US" dirty="0">
                <a:cs typeface="Kalpurush" pitchFamily="2" charset="0"/>
              </a:rPr>
              <a:t> </a:t>
            </a:r>
            <a:r>
              <a:rPr lang="en-US" dirty="0" err="1">
                <a:cs typeface="Kalpurush" pitchFamily="2" charset="0"/>
              </a:rPr>
              <a:t>প্রয়োজনীয়</a:t>
            </a:r>
            <a:r>
              <a:rPr lang="en-US" dirty="0">
                <a:cs typeface="Kalpurush" pitchFamily="2" charset="0"/>
              </a:rPr>
              <a:t> </a:t>
            </a:r>
            <a:r>
              <a:rPr lang="en-US" dirty="0" err="1">
                <a:cs typeface="Kalpurush" pitchFamily="2" charset="0"/>
              </a:rPr>
              <a:t>ভোগ্যপণ্য</a:t>
            </a:r>
            <a:r>
              <a:rPr lang="en-US" dirty="0">
                <a:cs typeface="Kalpurush" pitchFamily="2" charset="0"/>
              </a:rPr>
              <a:t> </a:t>
            </a:r>
            <a:r>
              <a:rPr lang="en-US" dirty="0" err="1">
                <a:cs typeface="Kalpurush" pitchFamily="2" charset="0"/>
              </a:rPr>
              <a:t>ব্যতীত</a:t>
            </a:r>
            <a:r>
              <a:rPr lang="en-US" dirty="0">
                <a:cs typeface="Kalpurush" pitchFamily="2" charset="0"/>
              </a:rPr>
              <a:t> </a:t>
            </a:r>
            <a:r>
              <a:rPr lang="en-US" dirty="0" err="1">
                <a:cs typeface="Kalpurush" pitchFamily="2" charset="0"/>
              </a:rPr>
              <a:t>অন্যান্য</a:t>
            </a:r>
            <a:r>
              <a:rPr lang="en-US" dirty="0">
                <a:cs typeface="Kalpurush" pitchFamily="2" charset="0"/>
              </a:rPr>
              <a:t> </a:t>
            </a:r>
            <a:r>
              <a:rPr lang="en-US" dirty="0" err="1">
                <a:cs typeface="Kalpurush" pitchFamily="2" charset="0"/>
              </a:rPr>
              <a:t>ট্রেডিং</a:t>
            </a:r>
            <a:r>
              <a:rPr lang="en-US" dirty="0">
                <a:cs typeface="Kalpurush" pitchFamily="2" charset="0"/>
              </a:rPr>
              <a:t> </a:t>
            </a:r>
            <a:r>
              <a:rPr lang="en-US" dirty="0" err="1">
                <a:cs typeface="Kalpurush" pitchFamily="2" charset="0"/>
              </a:rPr>
              <a:t>পণ্যের</a:t>
            </a:r>
            <a:r>
              <a:rPr lang="en-US" dirty="0">
                <a:cs typeface="Kalpurush" pitchFamily="2" charset="0"/>
              </a:rPr>
              <a:t> </a:t>
            </a:r>
            <a:r>
              <a:rPr lang="en-US" dirty="0" err="1">
                <a:cs typeface="Kalpurush" pitchFamily="2" charset="0"/>
              </a:rPr>
              <a:t>ক্ষেত্রে</a:t>
            </a:r>
            <a:r>
              <a:rPr lang="en-US" dirty="0">
                <a:cs typeface="Kalpurush" pitchFamily="2" charset="0"/>
              </a:rPr>
              <a:t> PIF </a:t>
            </a:r>
            <a:r>
              <a:rPr lang="en-US" dirty="0" err="1">
                <a:cs typeface="Kalpurush" pitchFamily="2" charset="0"/>
              </a:rPr>
              <a:t>সৃষ্টির</a:t>
            </a:r>
            <a:r>
              <a:rPr lang="en-US" dirty="0">
                <a:cs typeface="Kalpurush" pitchFamily="2" charset="0"/>
              </a:rPr>
              <a:t> </a:t>
            </a:r>
            <a:r>
              <a:rPr lang="en-US" dirty="0" err="1">
                <a:cs typeface="Kalpurush" pitchFamily="2" charset="0"/>
              </a:rPr>
              <a:t>তারিখ</a:t>
            </a:r>
            <a:r>
              <a:rPr lang="en-US" dirty="0">
                <a:cs typeface="Kalpurush" pitchFamily="2" charset="0"/>
              </a:rPr>
              <a:t> </a:t>
            </a:r>
            <a:r>
              <a:rPr lang="en-US" dirty="0" err="1">
                <a:cs typeface="Kalpurush" pitchFamily="2" charset="0"/>
              </a:rPr>
              <a:t>হতে</a:t>
            </a:r>
            <a:r>
              <a:rPr lang="en-US" dirty="0">
                <a:cs typeface="Kalpurush" pitchFamily="2" charset="0"/>
              </a:rPr>
              <a:t> </a:t>
            </a:r>
            <a:r>
              <a:rPr lang="en-US" dirty="0" err="1">
                <a:cs typeface="Kalpurush" pitchFamily="2" charset="0"/>
              </a:rPr>
              <a:t>অনধিক</a:t>
            </a:r>
            <a:r>
              <a:rPr lang="en-US" dirty="0">
                <a:cs typeface="Kalpurush" pitchFamily="2" charset="0"/>
              </a:rPr>
              <a:t> ১২০ </a:t>
            </a:r>
            <a:r>
              <a:rPr lang="en-US" dirty="0" err="1">
                <a:cs typeface="Kalpurush" pitchFamily="2" charset="0"/>
              </a:rPr>
              <a:t>দিন</a:t>
            </a:r>
            <a:r>
              <a:rPr lang="en-US" dirty="0" smtClean="0">
                <a:cs typeface="Kalpurush" pitchFamily="2" charset="0"/>
              </a:rPr>
              <a:t>;</a:t>
            </a:r>
          </a:p>
          <a:p>
            <a:endParaRPr lang="en-US" dirty="0" smtClean="0">
              <a:cs typeface="Kalpurush" pitchFamily="2" charset="0"/>
            </a:endParaRPr>
          </a:p>
          <a:p>
            <a:r>
              <a:rPr lang="en-US" dirty="0">
                <a:solidFill>
                  <a:srgbClr val="0070C0"/>
                </a:solidFill>
                <a:cs typeface="Kalpurush" pitchFamily="2" charset="0"/>
              </a:rPr>
              <a:t>গ) </a:t>
            </a:r>
            <a:r>
              <a:rPr lang="en-US" dirty="0" err="1">
                <a:cs typeface="Kalpurush" pitchFamily="2" charset="0"/>
              </a:rPr>
              <a:t>কৃষিখাতের</a:t>
            </a:r>
            <a:r>
              <a:rPr lang="en-US" dirty="0">
                <a:cs typeface="Kalpurush" pitchFamily="2" charset="0"/>
              </a:rPr>
              <a:t> </a:t>
            </a:r>
            <a:r>
              <a:rPr lang="en-US" dirty="0" err="1">
                <a:cs typeface="Kalpurush" pitchFamily="2" charset="0"/>
              </a:rPr>
              <a:t>আমদানিকৃত</a:t>
            </a:r>
            <a:r>
              <a:rPr lang="en-US" dirty="0">
                <a:cs typeface="Kalpurush" pitchFamily="2" charset="0"/>
              </a:rPr>
              <a:t> </a:t>
            </a:r>
            <a:r>
              <a:rPr lang="en-US" dirty="0" err="1">
                <a:cs typeface="Kalpurush" pitchFamily="2" charset="0"/>
              </a:rPr>
              <a:t>পণ্য</a:t>
            </a:r>
            <a:r>
              <a:rPr lang="en-US" dirty="0">
                <a:cs typeface="Kalpurush" pitchFamily="2" charset="0"/>
              </a:rPr>
              <a:t> (</a:t>
            </a:r>
            <a:r>
              <a:rPr lang="en-US" dirty="0" err="1">
                <a:cs typeface="Kalpurush" pitchFamily="2" charset="0"/>
              </a:rPr>
              <a:t>যেমনঃ</a:t>
            </a:r>
            <a:r>
              <a:rPr lang="en-US" dirty="0">
                <a:cs typeface="Kalpurush" pitchFamily="2" charset="0"/>
              </a:rPr>
              <a:t> </a:t>
            </a:r>
            <a:r>
              <a:rPr lang="en-US" dirty="0" err="1">
                <a:cs typeface="Kalpurush" pitchFamily="2" charset="0"/>
              </a:rPr>
              <a:t>সার</a:t>
            </a:r>
            <a:r>
              <a:rPr lang="en-US" dirty="0">
                <a:cs typeface="Kalpurush" pitchFamily="2" charset="0"/>
              </a:rPr>
              <a:t>, </a:t>
            </a:r>
            <a:r>
              <a:rPr lang="en-US" dirty="0" err="1">
                <a:cs typeface="Kalpurush" pitchFamily="2" charset="0"/>
              </a:rPr>
              <a:t>বীজ</a:t>
            </a:r>
            <a:r>
              <a:rPr lang="en-US" dirty="0">
                <a:cs typeface="Kalpurush" pitchFamily="2" charset="0"/>
              </a:rPr>
              <a:t>, </a:t>
            </a:r>
            <a:r>
              <a:rPr lang="en-US" dirty="0" err="1">
                <a:cs typeface="Kalpurush" pitchFamily="2" charset="0"/>
              </a:rPr>
              <a:t>কীটনাশক</a:t>
            </a:r>
            <a:r>
              <a:rPr lang="en-US" dirty="0">
                <a:cs typeface="Kalpurush" pitchFamily="2" charset="0"/>
              </a:rPr>
              <a:t> </a:t>
            </a:r>
            <a:r>
              <a:rPr lang="en-US" dirty="0" err="1">
                <a:cs typeface="Kalpurush" pitchFamily="2" charset="0"/>
              </a:rPr>
              <a:t>ইত্যাদি</a:t>
            </a:r>
            <a:r>
              <a:rPr lang="en-US" dirty="0">
                <a:cs typeface="Kalpurush" pitchFamily="2" charset="0"/>
              </a:rPr>
              <a:t>) ও </a:t>
            </a:r>
            <a:r>
              <a:rPr lang="en-US" dirty="0" err="1">
                <a:cs typeface="Kalpurush" pitchFamily="2" charset="0"/>
              </a:rPr>
              <a:t>কৃষি</a:t>
            </a:r>
            <a:r>
              <a:rPr lang="en-US" dirty="0">
                <a:cs typeface="Kalpurush" pitchFamily="2" charset="0"/>
              </a:rPr>
              <a:t> </a:t>
            </a:r>
            <a:r>
              <a:rPr lang="en-US" dirty="0" err="1">
                <a:cs typeface="Kalpurush" pitchFamily="2" charset="0"/>
              </a:rPr>
              <a:t>যন্ত্রপাতি</a:t>
            </a:r>
            <a:r>
              <a:rPr lang="en-US" dirty="0">
                <a:cs typeface="Kalpurush" pitchFamily="2" charset="0"/>
              </a:rPr>
              <a:t>/ </a:t>
            </a:r>
            <a:r>
              <a:rPr lang="en-US" dirty="0" err="1">
                <a:cs typeface="Kalpurush" pitchFamily="2" charset="0"/>
              </a:rPr>
              <a:t>মেশিনারিজ</a:t>
            </a:r>
            <a:r>
              <a:rPr lang="en-US" dirty="0">
                <a:cs typeface="Kalpurush" pitchFamily="2" charset="0"/>
              </a:rPr>
              <a:t> </a:t>
            </a:r>
            <a:r>
              <a:rPr lang="en-US" dirty="0" err="1">
                <a:cs typeface="Kalpurush" pitchFamily="2" charset="0"/>
              </a:rPr>
              <a:t>এবং</a:t>
            </a:r>
            <a:r>
              <a:rPr lang="en-US" dirty="0">
                <a:cs typeface="Kalpurush" pitchFamily="2" charset="0"/>
              </a:rPr>
              <a:t> </a:t>
            </a:r>
            <a:r>
              <a:rPr lang="en-US" dirty="0" err="1">
                <a:cs typeface="Kalpurush" pitchFamily="2" charset="0"/>
              </a:rPr>
              <a:t>প্রানিজ</a:t>
            </a:r>
            <a:r>
              <a:rPr lang="en-US" dirty="0">
                <a:cs typeface="Kalpurush" pitchFamily="2" charset="0"/>
              </a:rPr>
              <a:t> </a:t>
            </a:r>
            <a:r>
              <a:rPr lang="en-US" dirty="0" err="1">
                <a:cs typeface="Kalpurush" pitchFamily="2" charset="0"/>
              </a:rPr>
              <a:t>খাতের</a:t>
            </a:r>
            <a:r>
              <a:rPr lang="en-US" dirty="0">
                <a:cs typeface="Kalpurush" pitchFamily="2" charset="0"/>
              </a:rPr>
              <a:t> </a:t>
            </a:r>
            <a:r>
              <a:rPr lang="en-US" dirty="0" err="1">
                <a:cs typeface="Kalpurush" pitchFamily="2" charset="0"/>
              </a:rPr>
              <a:t>আমদানিকৃত</a:t>
            </a:r>
            <a:r>
              <a:rPr lang="en-US" dirty="0">
                <a:cs typeface="Kalpurush" pitchFamily="2" charset="0"/>
              </a:rPr>
              <a:t> </a:t>
            </a:r>
            <a:r>
              <a:rPr lang="en-US" dirty="0" err="1">
                <a:cs typeface="Kalpurush" pitchFamily="2" charset="0"/>
              </a:rPr>
              <a:t>পণ্য</a:t>
            </a:r>
            <a:r>
              <a:rPr lang="en-US" dirty="0">
                <a:cs typeface="Kalpurush" pitchFamily="2" charset="0"/>
              </a:rPr>
              <a:t> </a:t>
            </a:r>
            <a:r>
              <a:rPr lang="en-US" dirty="0" err="1">
                <a:cs typeface="Kalpurush" pitchFamily="2" charset="0"/>
              </a:rPr>
              <a:t>সমূহের</a:t>
            </a:r>
            <a:r>
              <a:rPr lang="en-US" dirty="0">
                <a:cs typeface="Kalpurush" pitchFamily="2" charset="0"/>
              </a:rPr>
              <a:t> ( </a:t>
            </a:r>
            <a:r>
              <a:rPr lang="en-US" dirty="0" err="1">
                <a:cs typeface="Kalpurush" pitchFamily="2" charset="0"/>
              </a:rPr>
              <a:t>যেমনঃ</a:t>
            </a:r>
            <a:r>
              <a:rPr lang="en-US" dirty="0">
                <a:cs typeface="Kalpurush" pitchFamily="2" charset="0"/>
              </a:rPr>
              <a:t> </a:t>
            </a:r>
            <a:r>
              <a:rPr lang="en-US" dirty="0" err="1">
                <a:cs typeface="Kalpurush" pitchFamily="2" charset="0"/>
              </a:rPr>
              <a:t>মৎস্যসহ</a:t>
            </a:r>
            <a:r>
              <a:rPr lang="en-US" dirty="0">
                <a:cs typeface="Kalpurush" pitchFamily="2" charset="0"/>
              </a:rPr>
              <a:t> </a:t>
            </a:r>
            <a:r>
              <a:rPr lang="en-US" dirty="0" err="1">
                <a:cs typeface="Kalpurush" pitchFamily="2" charset="0"/>
              </a:rPr>
              <a:t>গৃহপালিত</a:t>
            </a:r>
            <a:r>
              <a:rPr lang="en-US" dirty="0">
                <a:cs typeface="Kalpurush" pitchFamily="2" charset="0"/>
              </a:rPr>
              <a:t> </a:t>
            </a:r>
            <a:r>
              <a:rPr lang="en-US" dirty="0" err="1">
                <a:cs typeface="Kalpurush" pitchFamily="2" charset="0"/>
              </a:rPr>
              <a:t>পশু-পাখির</a:t>
            </a:r>
            <a:r>
              <a:rPr lang="en-US" dirty="0">
                <a:cs typeface="Kalpurush" pitchFamily="2" charset="0"/>
              </a:rPr>
              <a:t> </a:t>
            </a:r>
            <a:r>
              <a:rPr lang="en-US" dirty="0" err="1">
                <a:cs typeface="Kalpurush" pitchFamily="2" charset="0"/>
              </a:rPr>
              <a:t>প্রয়োজনীয়</a:t>
            </a:r>
            <a:r>
              <a:rPr lang="en-US" dirty="0">
                <a:cs typeface="Kalpurush" pitchFamily="2" charset="0"/>
              </a:rPr>
              <a:t> </a:t>
            </a:r>
            <a:r>
              <a:rPr lang="en-US" dirty="0" err="1">
                <a:cs typeface="Kalpurush" pitchFamily="2" charset="0"/>
              </a:rPr>
              <a:t>পুষ্টি</a:t>
            </a:r>
            <a:r>
              <a:rPr lang="en-US" dirty="0">
                <a:cs typeface="Kalpurush" pitchFamily="2" charset="0"/>
              </a:rPr>
              <a:t> </a:t>
            </a:r>
            <a:r>
              <a:rPr lang="en-US" dirty="0" err="1">
                <a:cs typeface="Kalpurush" pitchFamily="2" charset="0"/>
              </a:rPr>
              <a:t>উপকরণ</a:t>
            </a:r>
            <a:r>
              <a:rPr lang="en-US" dirty="0">
                <a:cs typeface="Kalpurush" pitchFamily="2" charset="0"/>
              </a:rPr>
              <a:t>, </a:t>
            </a:r>
            <a:r>
              <a:rPr lang="en-US" dirty="0" err="1">
                <a:cs typeface="Kalpurush" pitchFamily="2" charset="0"/>
              </a:rPr>
              <a:t>ভ্যাকসিন</a:t>
            </a:r>
            <a:r>
              <a:rPr lang="en-US" dirty="0">
                <a:cs typeface="Kalpurush" pitchFamily="2" charset="0"/>
              </a:rPr>
              <a:t>, </a:t>
            </a:r>
            <a:r>
              <a:rPr lang="en-US" dirty="0" err="1">
                <a:cs typeface="Kalpurush" pitchFamily="2" charset="0"/>
              </a:rPr>
              <a:t>ঔষধ</a:t>
            </a:r>
            <a:r>
              <a:rPr lang="en-US" dirty="0">
                <a:cs typeface="Kalpurush" pitchFamily="2" charset="0"/>
              </a:rPr>
              <a:t> </a:t>
            </a:r>
            <a:r>
              <a:rPr lang="en-US" dirty="0" err="1">
                <a:cs typeface="Kalpurush" pitchFamily="2" charset="0"/>
              </a:rPr>
              <a:t>ইত্যাদি</a:t>
            </a:r>
            <a:r>
              <a:rPr lang="en-US" dirty="0">
                <a:cs typeface="Kalpurush" pitchFamily="2" charset="0"/>
              </a:rPr>
              <a:t>) </a:t>
            </a:r>
            <a:r>
              <a:rPr lang="en-US" dirty="0" err="1">
                <a:cs typeface="Kalpurush" pitchFamily="2" charset="0"/>
              </a:rPr>
              <a:t>ক্ষেত্রে</a:t>
            </a:r>
            <a:r>
              <a:rPr lang="en-US" dirty="0">
                <a:cs typeface="Kalpurush" pitchFamily="2" charset="0"/>
              </a:rPr>
              <a:t> PIF </a:t>
            </a:r>
            <a:r>
              <a:rPr lang="en-US" dirty="0" err="1">
                <a:cs typeface="Kalpurush" pitchFamily="2" charset="0"/>
              </a:rPr>
              <a:t>সৃষ্টির</a:t>
            </a:r>
            <a:r>
              <a:rPr lang="en-US" dirty="0">
                <a:cs typeface="Kalpurush" pitchFamily="2" charset="0"/>
              </a:rPr>
              <a:t> </a:t>
            </a:r>
            <a:r>
              <a:rPr lang="en-US" dirty="0" err="1">
                <a:cs typeface="Kalpurush" pitchFamily="2" charset="0"/>
              </a:rPr>
              <a:t>তারিখ</a:t>
            </a:r>
            <a:r>
              <a:rPr lang="en-US" dirty="0">
                <a:cs typeface="Kalpurush" pitchFamily="2" charset="0"/>
              </a:rPr>
              <a:t> </a:t>
            </a:r>
            <a:r>
              <a:rPr lang="en-US" dirty="0" err="1">
                <a:cs typeface="Kalpurush" pitchFamily="2" charset="0"/>
              </a:rPr>
              <a:t>হতে</a:t>
            </a:r>
            <a:r>
              <a:rPr lang="en-US" dirty="0">
                <a:cs typeface="Kalpurush" pitchFamily="2" charset="0"/>
              </a:rPr>
              <a:t> </a:t>
            </a:r>
            <a:r>
              <a:rPr lang="en-US" dirty="0" err="1">
                <a:cs typeface="Kalpurush" pitchFamily="2" charset="0"/>
              </a:rPr>
              <a:t>অনধিক</a:t>
            </a:r>
            <a:r>
              <a:rPr lang="en-US" dirty="0">
                <a:cs typeface="Kalpurush" pitchFamily="2" charset="0"/>
              </a:rPr>
              <a:t> ১৮০ </a:t>
            </a:r>
            <a:r>
              <a:rPr lang="en-US" dirty="0" err="1">
                <a:cs typeface="Kalpurush" pitchFamily="2" charset="0"/>
              </a:rPr>
              <a:t>দিন</a:t>
            </a:r>
            <a:r>
              <a:rPr lang="en-US" dirty="0" smtClean="0">
                <a:cs typeface="Kalpurush" pitchFamily="2" charset="0"/>
              </a:rPr>
              <a:t>;</a:t>
            </a:r>
          </a:p>
          <a:p>
            <a:endParaRPr lang="en-US" dirty="0" smtClean="0">
              <a:cs typeface="Kalpurush" pitchFamily="2" charset="0"/>
            </a:endParaRPr>
          </a:p>
          <a:p>
            <a:r>
              <a:rPr lang="en-US" dirty="0">
                <a:solidFill>
                  <a:srgbClr val="0070C0"/>
                </a:solidFill>
                <a:cs typeface="Kalpurush" pitchFamily="2" charset="0"/>
              </a:rPr>
              <a:t>ঘ) </a:t>
            </a:r>
            <a:r>
              <a:rPr lang="en-US" dirty="0" err="1">
                <a:cs typeface="Kalpurush" pitchFamily="2" charset="0"/>
              </a:rPr>
              <a:t>শিল্পের</a:t>
            </a:r>
            <a:r>
              <a:rPr lang="en-US" dirty="0">
                <a:cs typeface="Kalpurush" pitchFamily="2" charset="0"/>
              </a:rPr>
              <a:t> </a:t>
            </a:r>
            <a:r>
              <a:rPr lang="en-US" dirty="0" err="1">
                <a:cs typeface="Kalpurush" pitchFamily="2" charset="0"/>
              </a:rPr>
              <a:t>কাঁচামালের</a:t>
            </a:r>
            <a:r>
              <a:rPr lang="en-US" dirty="0">
                <a:cs typeface="Kalpurush" pitchFamily="2" charset="0"/>
              </a:rPr>
              <a:t> </a:t>
            </a:r>
            <a:r>
              <a:rPr lang="en-US" dirty="0" err="1">
                <a:cs typeface="Kalpurush" pitchFamily="2" charset="0"/>
              </a:rPr>
              <a:t>ক্ষেত্রে</a:t>
            </a:r>
            <a:r>
              <a:rPr lang="en-US" dirty="0">
                <a:cs typeface="Kalpurush" pitchFamily="2" charset="0"/>
              </a:rPr>
              <a:t> PIF </a:t>
            </a:r>
            <a:r>
              <a:rPr lang="en-US" dirty="0" err="1">
                <a:cs typeface="Kalpurush" pitchFamily="2" charset="0"/>
              </a:rPr>
              <a:t>সৃষ্টির</a:t>
            </a:r>
            <a:r>
              <a:rPr lang="en-US" dirty="0">
                <a:cs typeface="Kalpurush" pitchFamily="2" charset="0"/>
              </a:rPr>
              <a:t> </a:t>
            </a:r>
            <a:r>
              <a:rPr lang="en-US" dirty="0" err="1">
                <a:cs typeface="Kalpurush" pitchFamily="2" charset="0"/>
              </a:rPr>
              <a:t>তারিখ</a:t>
            </a:r>
            <a:r>
              <a:rPr lang="en-US" dirty="0">
                <a:cs typeface="Kalpurush" pitchFamily="2" charset="0"/>
              </a:rPr>
              <a:t> </a:t>
            </a:r>
            <a:r>
              <a:rPr lang="en-US" dirty="0" err="1">
                <a:cs typeface="Kalpurush" pitchFamily="2" charset="0"/>
              </a:rPr>
              <a:t>হতে</a:t>
            </a:r>
            <a:r>
              <a:rPr lang="en-US" dirty="0">
                <a:cs typeface="Kalpurush" pitchFamily="2" charset="0"/>
              </a:rPr>
              <a:t> </a:t>
            </a:r>
            <a:r>
              <a:rPr lang="en-US" dirty="0" err="1">
                <a:cs typeface="Kalpurush" pitchFamily="2" charset="0"/>
              </a:rPr>
              <a:t>অনধিক</a:t>
            </a:r>
            <a:r>
              <a:rPr lang="en-US" dirty="0">
                <a:cs typeface="Kalpurush" pitchFamily="2" charset="0"/>
              </a:rPr>
              <a:t> ২১০ </a:t>
            </a:r>
            <a:r>
              <a:rPr lang="en-US" dirty="0" err="1">
                <a:cs typeface="Kalpurush" pitchFamily="2" charset="0"/>
              </a:rPr>
              <a:t>দিন</a:t>
            </a:r>
            <a:r>
              <a:rPr lang="en-US" dirty="0">
                <a:cs typeface="Kalpurush" pitchFamily="2" charset="0"/>
              </a:rPr>
              <a:t>। </a:t>
            </a:r>
          </a:p>
          <a:p>
            <a:endParaRPr lang="en-US" dirty="0">
              <a:cs typeface="Kalpurush" pitchFamily="2" charset="0"/>
            </a:endParaRPr>
          </a:p>
          <a:p>
            <a:endParaRPr lang="en-US" dirty="0">
              <a:cs typeface="Kalpurush" pitchFamily="2" charset="0"/>
            </a:endParaRPr>
          </a:p>
          <a:p>
            <a:endParaRPr lang="en-US" dirty="0" smtClean="0">
              <a:cs typeface="Kalpurush" pitchFamily="2" charset="0"/>
            </a:endParaRPr>
          </a:p>
          <a:p>
            <a:endParaRPr lang="en-US" dirty="0">
              <a:cs typeface="Kalpurush" pitchFamily="2" charset="0"/>
            </a:endParaRPr>
          </a:p>
          <a:p>
            <a:endParaRPr lang="en-US" dirty="0">
              <a:latin typeface="Kalpurush" pitchFamily="2" charset="0"/>
              <a:cs typeface="Kalpurush" pitchFamily="2" charset="0"/>
            </a:endParaRPr>
          </a:p>
          <a:p>
            <a:endParaRPr lang="en-GB" dirty="0"/>
          </a:p>
        </p:txBody>
      </p:sp>
    </p:spTree>
    <p:extLst>
      <p:ext uri="{BB962C8B-B14F-4D97-AF65-F5344CB8AC3E}">
        <p14:creationId xmlns:p14="http://schemas.microsoft.com/office/powerpoint/2010/main" val="491197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49778" y="1207911"/>
            <a:ext cx="7642579" cy="4971361"/>
          </a:xfrm>
          <a:prstGeom prst="rect">
            <a:avLst/>
          </a:prstGeom>
        </p:spPr>
        <p:txBody>
          <a:bodyPr wrap="square">
            <a:spAutoFit/>
          </a:bodyPr>
          <a:lstStyle/>
          <a:p>
            <a:pPr marL="777240" marR="318135" algn="just">
              <a:lnSpc>
                <a:spcPct val="103000"/>
              </a:lnSpc>
              <a:spcBef>
                <a:spcPts val="1230"/>
              </a:spcBef>
              <a:spcAft>
                <a:spcPts val="0"/>
              </a:spcAft>
            </a:pPr>
            <a:r>
              <a:rPr lang="en-US" sz="2800" dirty="0" smtClean="0">
                <a:latin typeface="Times New Roman" panose="02020603050405020304" pitchFamily="18" charset="0"/>
                <a:ea typeface="Times New Roman" panose="02020603050405020304" pitchFamily="18" charset="0"/>
              </a:rPr>
              <a:t>Credit </a:t>
            </a:r>
            <a:r>
              <a:rPr lang="en-US" sz="2800" dirty="0">
                <a:latin typeface="Times New Roman" panose="02020603050405020304" pitchFamily="18" charset="0"/>
                <a:ea typeface="Times New Roman" panose="02020603050405020304" pitchFamily="18" charset="0"/>
              </a:rPr>
              <a:t>means </a:t>
            </a:r>
            <a:r>
              <a:rPr lang="en-US" sz="2800" b="1" dirty="0">
                <a:latin typeface="Times New Roman" panose="02020603050405020304" pitchFamily="18" charset="0"/>
                <a:ea typeface="Times New Roman" panose="02020603050405020304" pitchFamily="18" charset="0"/>
              </a:rPr>
              <a:t>any arrangement</a:t>
            </a:r>
            <a:r>
              <a:rPr lang="en-US" sz="2800" dirty="0">
                <a:latin typeface="Times New Roman" panose="02020603050405020304" pitchFamily="18" charset="0"/>
                <a:ea typeface="Times New Roman" panose="02020603050405020304" pitchFamily="18" charset="0"/>
              </a:rPr>
              <a:t>, however named or described, that is </a:t>
            </a:r>
            <a:r>
              <a:rPr lang="en-US" sz="2800" b="1" dirty="0">
                <a:latin typeface="Times New Roman" panose="02020603050405020304" pitchFamily="18" charset="0"/>
                <a:ea typeface="Times New Roman" panose="02020603050405020304" pitchFamily="18" charset="0"/>
              </a:rPr>
              <a:t>irrevocable </a:t>
            </a:r>
            <a:r>
              <a:rPr lang="en-US" sz="2800" dirty="0">
                <a:latin typeface="Times New Roman" panose="02020603050405020304" pitchFamily="18" charset="0"/>
                <a:ea typeface="Times New Roman" panose="02020603050405020304" pitchFamily="18" charset="0"/>
              </a:rPr>
              <a:t>and thereby constitutes a </a:t>
            </a:r>
            <a:r>
              <a:rPr lang="en-US" sz="2800" b="1" dirty="0">
                <a:latin typeface="Times New Roman" panose="02020603050405020304" pitchFamily="18" charset="0"/>
                <a:ea typeface="Times New Roman" panose="02020603050405020304" pitchFamily="18" charset="0"/>
              </a:rPr>
              <a:t>definite undertaking </a:t>
            </a:r>
            <a:r>
              <a:rPr lang="en-US" sz="2800" dirty="0">
                <a:latin typeface="Times New Roman" panose="02020603050405020304" pitchFamily="18" charset="0"/>
                <a:ea typeface="Times New Roman" panose="02020603050405020304" pitchFamily="18" charset="0"/>
              </a:rPr>
              <a:t>of the </a:t>
            </a:r>
            <a:r>
              <a:rPr lang="en-US" sz="2800" b="1" dirty="0">
                <a:latin typeface="Times New Roman" panose="02020603050405020304" pitchFamily="18" charset="0"/>
                <a:ea typeface="Times New Roman" panose="02020603050405020304" pitchFamily="18" charset="0"/>
              </a:rPr>
              <a:t>issuing bank to </a:t>
            </a:r>
            <a:r>
              <a:rPr lang="en-US" sz="2800" b="1" dirty="0" err="1">
                <a:latin typeface="Times New Roman" panose="02020603050405020304" pitchFamily="18" charset="0"/>
                <a:ea typeface="Times New Roman" panose="02020603050405020304" pitchFamily="18" charset="0"/>
              </a:rPr>
              <a:t>honour</a:t>
            </a:r>
            <a:r>
              <a:rPr lang="en-US" sz="2800" b="1" dirty="0">
                <a:latin typeface="Times New Roman" panose="02020603050405020304" pitchFamily="18" charset="0"/>
                <a:ea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rPr>
              <a:t>a </a:t>
            </a:r>
            <a:r>
              <a:rPr lang="en-US" sz="2800" b="1" dirty="0">
                <a:latin typeface="Times New Roman" panose="02020603050405020304" pitchFamily="18" charset="0"/>
                <a:ea typeface="Times New Roman" panose="02020603050405020304" pitchFamily="18" charset="0"/>
              </a:rPr>
              <a:t>complying presentation</a:t>
            </a:r>
            <a:r>
              <a:rPr lang="en-US" sz="2800" dirty="0">
                <a:latin typeface="Times New Roman" panose="02020603050405020304" pitchFamily="18" charset="0"/>
                <a:ea typeface="Times New Roman" panose="02020603050405020304" pitchFamily="18" charset="0"/>
              </a:rPr>
              <a:t>. (Article-2, UCP-600</a:t>
            </a:r>
            <a:r>
              <a:rPr lang="en-US" sz="2800" dirty="0" smtClean="0">
                <a:latin typeface="Times New Roman" panose="02020603050405020304" pitchFamily="18" charset="0"/>
                <a:ea typeface="Times New Roman" panose="02020603050405020304" pitchFamily="18" charset="0"/>
              </a:rPr>
              <a:t>)</a:t>
            </a:r>
          </a:p>
          <a:p>
            <a:endParaRPr lang="en-US" dirty="0" smtClean="0"/>
          </a:p>
          <a:p>
            <a:r>
              <a:rPr lang="en-US" b="1" dirty="0" smtClean="0">
                <a:solidFill>
                  <a:srgbClr val="C00000"/>
                </a:solidFill>
              </a:rPr>
              <a:t>Types </a:t>
            </a:r>
            <a:r>
              <a:rPr lang="en-US" b="1" dirty="0">
                <a:solidFill>
                  <a:srgbClr val="C00000"/>
                </a:solidFill>
              </a:rPr>
              <a:t>of LC based on Payment Mode</a:t>
            </a:r>
            <a:endParaRPr lang="en-GB" b="1" dirty="0">
              <a:solidFill>
                <a:srgbClr val="C00000"/>
              </a:solidFill>
            </a:endParaRPr>
          </a:p>
          <a:p>
            <a:r>
              <a:rPr lang="en-US" dirty="0"/>
              <a:t> </a:t>
            </a:r>
            <a:endParaRPr lang="en-GB" dirty="0"/>
          </a:p>
          <a:p>
            <a:r>
              <a:rPr lang="en-US" dirty="0"/>
              <a:t> </a:t>
            </a:r>
            <a:endParaRPr lang="en-GB" dirty="0"/>
          </a:p>
          <a:p>
            <a:pPr lvl="0"/>
            <a:r>
              <a:rPr lang="en-US" b="1" dirty="0" smtClean="0">
                <a:solidFill>
                  <a:srgbClr val="00B050"/>
                </a:solidFill>
              </a:rPr>
              <a:t>#LC available at Sight</a:t>
            </a:r>
            <a:endParaRPr lang="en-GB" dirty="0" smtClean="0">
              <a:solidFill>
                <a:srgbClr val="00B050"/>
              </a:solidFill>
            </a:endParaRPr>
          </a:p>
          <a:p>
            <a:pPr lvl="0"/>
            <a:r>
              <a:rPr lang="en-US" b="1" dirty="0" smtClean="0">
                <a:solidFill>
                  <a:srgbClr val="00B050"/>
                </a:solidFill>
              </a:rPr>
              <a:t>#LC </a:t>
            </a:r>
            <a:r>
              <a:rPr lang="en-US" b="1" dirty="0">
                <a:solidFill>
                  <a:srgbClr val="00B050"/>
                </a:solidFill>
              </a:rPr>
              <a:t>available by deferred payment</a:t>
            </a:r>
            <a:endParaRPr lang="en-GB" dirty="0">
              <a:solidFill>
                <a:srgbClr val="00B050"/>
              </a:solidFill>
            </a:endParaRPr>
          </a:p>
          <a:p>
            <a:pPr lvl="0"/>
            <a:r>
              <a:rPr lang="en-US" b="1" dirty="0" smtClean="0">
                <a:solidFill>
                  <a:srgbClr val="00B050"/>
                </a:solidFill>
              </a:rPr>
              <a:t>#LC </a:t>
            </a:r>
            <a:r>
              <a:rPr lang="en-US" b="1" dirty="0">
                <a:solidFill>
                  <a:srgbClr val="00B050"/>
                </a:solidFill>
              </a:rPr>
              <a:t>available by Acceptance:</a:t>
            </a:r>
            <a:endParaRPr lang="en-GB" dirty="0">
              <a:solidFill>
                <a:srgbClr val="00B050"/>
              </a:solidFill>
            </a:endParaRPr>
          </a:p>
          <a:p>
            <a:pPr marL="777240" marR="318135" algn="just">
              <a:lnSpc>
                <a:spcPct val="103000"/>
              </a:lnSpc>
              <a:spcBef>
                <a:spcPts val="1230"/>
              </a:spcBef>
              <a:spcAft>
                <a:spcPts val="0"/>
              </a:spcAft>
            </a:pPr>
            <a:endParaRPr lang="en-GB" sz="2800" dirty="0">
              <a:solidFill>
                <a:srgbClr val="00B050"/>
              </a:solidFill>
              <a:latin typeface="Times New Roman" panose="02020603050405020304" pitchFamily="18" charset="0"/>
              <a:ea typeface="Times New Roman" panose="02020603050405020304" pitchFamily="18" charset="0"/>
            </a:endParaRPr>
          </a:p>
          <a:p>
            <a:pPr>
              <a:spcAft>
                <a:spcPts val="0"/>
              </a:spcAft>
            </a:pPr>
            <a:r>
              <a:rPr lang="en-US" sz="800" dirty="0">
                <a:latin typeface="Times New Roman" panose="02020603050405020304" pitchFamily="18" charset="0"/>
                <a:ea typeface="Times New Roman" panose="02020603050405020304" pitchFamily="18" charset="0"/>
              </a:rPr>
              <a:t> </a:t>
            </a:r>
            <a:endParaRPr lang="en-GB" sz="1400" dirty="0">
              <a:effectLst/>
              <a:latin typeface="Times New Roman" panose="02020603050405020304" pitchFamily="18" charset="0"/>
              <a:ea typeface="Times New Roman" panose="02020603050405020304" pitchFamily="18" charset="0"/>
            </a:endParaRPr>
          </a:p>
        </p:txBody>
      </p:sp>
      <p:pic>
        <p:nvPicPr>
          <p:cNvPr id="4" name="Image 16"/>
          <p:cNvPicPr/>
          <p:nvPr/>
        </p:nvPicPr>
        <p:blipFill>
          <a:blip r:embed="rId2" cstate="print"/>
          <a:stretch>
            <a:fillRect/>
          </a:stretch>
        </p:blipFill>
        <p:spPr>
          <a:xfrm>
            <a:off x="3640631" y="438573"/>
            <a:ext cx="4120515" cy="680720"/>
          </a:xfrm>
          <a:prstGeom prst="rect">
            <a:avLst/>
          </a:prstGeom>
        </p:spPr>
      </p:pic>
      <p:sp>
        <p:nvSpPr>
          <p:cNvPr id="7" name="Right Arrow 6"/>
          <p:cNvSpPr/>
          <p:nvPr/>
        </p:nvSpPr>
        <p:spPr>
          <a:xfrm>
            <a:off x="6084711" y="6535703"/>
            <a:ext cx="45719"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46509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901244" y="191912"/>
            <a:ext cx="6242756" cy="6177460"/>
          </a:xfrm>
          <a:prstGeom prst="rect">
            <a:avLst/>
          </a:prstGeom>
        </p:spPr>
        <p:txBody>
          <a:bodyPr wrap="square">
            <a:spAutoFit/>
          </a:bodyPr>
          <a:lstStyle/>
          <a:p>
            <a:pPr marL="704215">
              <a:spcBef>
                <a:spcPts val="290"/>
              </a:spcBef>
              <a:spcAft>
                <a:spcPts val="0"/>
              </a:spcAft>
            </a:pPr>
            <a:r>
              <a:rPr lang="en-US" sz="2400" dirty="0">
                <a:solidFill>
                  <a:srgbClr val="FF0000"/>
                </a:solidFill>
                <a:latin typeface="Times New Roman" panose="02020603050405020304" pitchFamily="18" charset="0"/>
                <a:ea typeface="Times New Roman" panose="02020603050405020304" pitchFamily="18" charset="0"/>
              </a:rPr>
              <a:t>Types</a:t>
            </a:r>
            <a:r>
              <a:rPr lang="en-US" sz="2400" spc="-70" dirty="0">
                <a:solidFill>
                  <a:srgbClr val="FF0000"/>
                </a:solidFill>
                <a:latin typeface="Times New Roman" panose="02020603050405020304" pitchFamily="18" charset="0"/>
                <a:ea typeface="Times New Roman" panose="02020603050405020304" pitchFamily="18" charset="0"/>
              </a:rPr>
              <a:t> </a:t>
            </a:r>
            <a:r>
              <a:rPr lang="en-US" sz="2400" dirty="0">
                <a:solidFill>
                  <a:srgbClr val="FF0000"/>
                </a:solidFill>
                <a:latin typeface="Times New Roman" panose="02020603050405020304" pitchFamily="18" charset="0"/>
                <a:ea typeface="Times New Roman" panose="02020603050405020304" pitchFamily="18" charset="0"/>
              </a:rPr>
              <a:t>of</a:t>
            </a:r>
            <a:r>
              <a:rPr lang="en-US" sz="2400" spc="-45" dirty="0">
                <a:solidFill>
                  <a:srgbClr val="FF0000"/>
                </a:solidFill>
                <a:latin typeface="Times New Roman" panose="02020603050405020304" pitchFamily="18" charset="0"/>
                <a:ea typeface="Times New Roman" panose="02020603050405020304" pitchFamily="18" charset="0"/>
              </a:rPr>
              <a:t> </a:t>
            </a:r>
            <a:r>
              <a:rPr lang="en-US" sz="2400" dirty="0">
                <a:solidFill>
                  <a:srgbClr val="FF0000"/>
                </a:solidFill>
                <a:latin typeface="Times New Roman" panose="02020603050405020304" pitchFamily="18" charset="0"/>
                <a:ea typeface="Times New Roman" panose="02020603050405020304" pitchFamily="18" charset="0"/>
              </a:rPr>
              <a:t>LC</a:t>
            </a:r>
            <a:r>
              <a:rPr lang="en-US" sz="2400" spc="-40" dirty="0">
                <a:solidFill>
                  <a:srgbClr val="FF0000"/>
                </a:solidFill>
                <a:latin typeface="Times New Roman" panose="02020603050405020304" pitchFamily="18" charset="0"/>
                <a:ea typeface="Times New Roman" panose="02020603050405020304" pitchFamily="18" charset="0"/>
              </a:rPr>
              <a:t> </a:t>
            </a:r>
            <a:r>
              <a:rPr lang="en-US" sz="2400" dirty="0">
                <a:solidFill>
                  <a:srgbClr val="FF0000"/>
                </a:solidFill>
                <a:latin typeface="Times New Roman" panose="02020603050405020304" pitchFamily="18" charset="0"/>
                <a:ea typeface="Times New Roman" panose="02020603050405020304" pitchFamily="18" charset="0"/>
              </a:rPr>
              <a:t>based</a:t>
            </a:r>
            <a:r>
              <a:rPr lang="en-US" sz="2400" spc="-40" dirty="0">
                <a:solidFill>
                  <a:srgbClr val="FF0000"/>
                </a:solidFill>
                <a:latin typeface="Times New Roman" panose="02020603050405020304" pitchFamily="18" charset="0"/>
                <a:ea typeface="Times New Roman" panose="02020603050405020304" pitchFamily="18" charset="0"/>
              </a:rPr>
              <a:t> </a:t>
            </a:r>
            <a:r>
              <a:rPr lang="en-US" sz="2400" dirty="0">
                <a:solidFill>
                  <a:srgbClr val="FF0000"/>
                </a:solidFill>
                <a:latin typeface="Times New Roman" panose="02020603050405020304" pitchFamily="18" charset="0"/>
                <a:ea typeface="Times New Roman" panose="02020603050405020304" pitchFamily="18" charset="0"/>
              </a:rPr>
              <a:t>on</a:t>
            </a:r>
            <a:r>
              <a:rPr lang="en-US" sz="2400" spc="-40" dirty="0">
                <a:solidFill>
                  <a:srgbClr val="FF0000"/>
                </a:solidFill>
                <a:latin typeface="Times New Roman" panose="02020603050405020304" pitchFamily="18" charset="0"/>
                <a:ea typeface="Times New Roman" panose="02020603050405020304" pitchFamily="18" charset="0"/>
              </a:rPr>
              <a:t> </a:t>
            </a:r>
            <a:r>
              <a:rPr lang="en-US" sz="2400" spc="-10" dirty="0">
                <a:solidFill>
                  <a:srgbClr val="FF0000"/>
                </a:solidFill>
                <a:latin typeface="Times New Roman" panose="02020603050405020304" pitchFamily="18" charset="0"/>
                <a:ea typeface="Times New Roman" panose="02020603050405020304" pitchFamily="18" charset="0"/>
              </a:rPr>
              <a:t>nature</a:t>
            </a:r>
            <a:endParaRPr lang="en-GB" sz="1000" dirty="0">
              <a:solidFill>
                <a:srgbClr val="FF0000"/>
              </a:solidFill>
              <a:latin typeface="Times New Roman" panose="02020603050405020304" pitchFamily="18" charset="0"/>
              <a:ea typeface="Times New Roman" panose="02020603050405020304" pitchFamily="18" charset="0"/>
            </a:endParaRPr>
          </a:p>
          <a:p>
            <a:pPr marL="342900" lvl="0" indent="-342900" algn="just">
              <a:spcBef>
                <a:spcPts val="1435"/>
              </a:spcBef>
              <a:spcAft>
                <a:spcPts val="0"/>
              </a:spcAft>
              <a:buClr>
                <a:srgbClr val="DD8046"/>
              </a:buClr>
              <a:buSzPts val="1450"/>
              <a:buFont typeface="Wingdings" panose="05000000000000000000" pitchFamily="2" charset="2"/>
              <a:buChar char=""/>
              <a:tabLst>
                <a:tab pos="1023620" algn="l"/>
              </a:tabLst>
            </a:pPr>
            <a:r>
              <a:rPr lang="en-US" b="1" dirty="0">
                <a:latin typeface="Times New Roman" panose="02020603050405020304" pitchFamily="18" charset="0"/>
                <a:ea typeface="Wingdings" panose="05000000000000000000" pitchFamily="2" charset="2"/>
                <a:cs typeface="Wingdings" panose="05000000000000000000" pitchFamily="2" charset="2"/>
              </a:rPr>
              <a:t>Revolving</a:t>
            </a:r>
            <a:r>
              <a:rPr lang="en-US" b="1" spc="-35" dirty="0">
                <a:latin typeface="Times New Roman" panose="02020603050405020304" pitchFamily="18" charset="0"/>
                <a:ea typeface="Wingdings" panose="05000000000000000000" pitchFamily="2" charset="2"/>
                <a:cs typeface="Wingdings" panose="05000000000000000000" pitchFamily="2" charset="2"/>
              </a:rPr>
              <a:t> </a:t>
            </a:r>
            <a:r>
              <a:rPr lang="en-US" b="1" spc="-10" dirty="0">
                <a:latin typeface="Times New Roman" panose="02020603050405020304" pitchFamily="18" charset="0"/>
                <a:ea typeface="Wingdings" panose="05000000000000000000" pitchFamily="2" charset="2"/>
                <a:cs typeface="Wingdings" panose="05000000000000000000" pitchFamily="2" charset="2"/>
              </a:rPr>
              <a:t>Credit</a:t>
            </a:r>
            <a:endParaRPr lang="en-GB" sz="1000" dirty="0">
              <a:latin typeface="Times New Roman" panose="02020603050405020304" pitchFamily="18" charset="0"/>
              <a:ea typeface="Wingdings" panose="05000000000000000000" pitchFamily="2" charset="2"/>
              <a:cs typeface="Wingdings" panose="05000000000000000000" pitchFamily="2" charset="2"/>
            </a:endParaRPr>
          </a:p>
          <a:p>
            <a:pPr marL="342900" marR="516255" lvl="0" indent="-342900" algn="just">
              <a:lnSpc>
                <a:spcPct val="103000"/>
              </a:lnSpc>
              <a:spcBef>
                <a:spcPts val="815"/>
              </a:spcBef>
              <a:spcAft>
                <a:spcPts val="0"/>
              </a:spcAft>
              <a:buClr>
                <a:srgbClr val="DD8046"/>
              </a:buClr>
              <a:buSzPts val="1450"/>
              <a:buFont typeface="Wingdings" panose="05000000000000000000" pitchFamily="2" charset="2"/>
              <a:buChar char=""/>
              <a:tabLst>
                <a:tab pos="1024255" algn="l"/>
              </a:tabLst>
            </a:pPr>
            <a:r>
              <a:rPr lang="en-US" b="1" dirty="0">
                <a:latin typeface="Times New Roman" panose="02020603050405020304" pitchFamily="18" charset="0"/>
                <a:ea typeface="Wingdings" panose="05000000000000000000" pitchFamily="2" charset="2"/>
                <a:cs typeface="Wingdings" panose="05000000000000000000" pitchFamily="2" charset="2"/>
              </a:rPr>
              <a:t>Red</a:t>
            </a:r>
            <a:r>
              <a:rPr lang="en-US" b="1" spc="-25" dirty="0">
                <a:latin typeface="Times New Roman" panose="02020603050405020304" pitchFamily="18" charset="0"/>
                <a:ea typeface="Wingdings" panose="05000000000000000000" pitchFamily="2" charset="2"/>
                <a:cs typeface="Wingdings" panose="05000000000000000000" pitchFamily="2" charset="2"/>
              </a:rPr>
              <a:t> </a:t>
            </a:r>
            <a:r>
              <a:rPr lang="en-US" b="1" dirty="0">
                <a:latin typeface="Times New Roman" panose="02020603050405020304" pitchFamily="18" charset="0"/>
                <a:ea typeface="Wingdings" panose="05000000000000000000" pitchFamily="2" charset="2"/>
                <a:cs typeface="Wingdings" panose="05000000000000000000" pitchFamily="2" charset="2"/>
              </a:rPr>
              <a:t>Clause</a:t>
            </a:r>
            <a:r>
              <a:rPr lang="en-US" b="1" spc="-25" dirty="0">
                <a:latin typeface="Times New Roman" panose="02020603050405020304" pitchFamily="18" charset="0"/>
                <a:ea typeface="Wingdings" panose="05000000000000000000" pitchFamily="2" charset="2"/>
                <a:cs typeface="Wingdings" panose="05000000000000000000" pitchFamily="2" charset="2"/>
              </a:rPr>
              <a:t> </a:t>
            </a:r>
            <a:r>
              <a:rPr lang="en-US" b="1" dirty="0">
                <a:latin typeface="Times New Roman" panose="02020603050405020304" pitchFamily="18" charset="0"/>
                <a:ea typeface="Wingdings" panose="05000000000000000000" pitchFamily="2" charset="2"/>
                <a:cs typeface="Wingdings" panose="05000000000000000000" pitchFamily="2" charset="2"/>
              </a:rPr>
              <a:t>Credit</a:t>
            </a:r>
            <a:r>
              <a:rPr lang="en-US" b="1" spc="-15" dirty="0">
                <a:latin typeface="Times New Roman" panose="02020603050405020304" pitchFamily="18" charset="0"/>
                <a:ea typeface="Wingdings" panose="05000000000000000000" pitchFamily="2" charset="2"/>
                <a:cs typeface="Wingdings" panose="05000000000000000000" pitchFamily="2" charset="2"/>
              </a:rPr>
              <a:t> </a:t>
            </a:r>
            <a:r>
              <a:rPr lang="en-US" dirty="0">
                <a:latin typeface="Times New Roman" panose="02020603050405020304" pitchFamily="18" charset="0"/>
                <a:ea typeface="Wingdings" panose="05000000000000000000" pitchFamily="2" charset="2"/>
                <a:cs typeface="Wingdings" panose="05000000000000000000" pitchFamily="2" charset="2"/>
              </a:rPr>
              <a:t>(Advance</a:t>
            </a:r>
            <a:r>
              <a:rPr lang="en-US" spc="-25" dirty="0">
                <a:latin typeface="Times New Roman" panose="02020603050405020304" pitchFamily="18" charset="0"/>
                <a:ea typeface="Wingdings" panose="05000000000000000000" pitchFamily="2" charset="2"/>
                <a:cs typeface="Wingdings" panose="05000000000000000000" pitchFamily="2" charset="2"/>
              </a:rPr>
              <a:t> </a:t>
            </a:r>
            <a:r>
              <a:rPr lang="en-US" dirty="0">
                <a:latin typeface="Times New Roman" panose="02020603050405020304" pitchFamily="18" charset="0"/>
                <a:ea typeface="Wingdings" panose="05000000000000000000" pitchFamily="2" charset="2"/>
                <a:cs typeface="Wingdings" panose="05000000000000000000" pitchFamily="2" charset="2"/>
              </a:rPr>
              <a:t>to</a:t>
            </a:r>
            <a:r>
              <a:rPr lang="en-US" spc="-40" dirty="0">
                <a:latin typeface="Times New Roman" panose="02020603050405020304" pitchFamily="18" charset="0"/>
                <a:ea typeface="Wingdings" panose="05000000000000000000" pitchFamily="2" charset="2"/>
                <a:cs typeface="Wingdings" panose="05000000000000000000" pitchFamily="2" charset="2"/>
              </a:rPr>
              <a:t> </a:t>
            </a:r>
            <a:r>
              <a:rPr lang="en-US" dirty="0">
                <a:latin typeface="Times New Roman" panose="02020603050405020304" pitchFamily="18" charset="0"/>
                <a:ea typeface="Wingdings" panose="05000000000000000000" pitchFamily="2" charset="2"/>
                <a:cs typeface="Wingdings" panose="05000000000000000000" pitchFamily="2" charset="2"/>
              </a:rPr>
              <a:t>cover</a:t>
            </a:r>
            <a:r>
              <a:rPr lang="en-US" spc="-30" dirty="0">
                <a:latin typeface="Times New Roman" panose="02020603050405020304" pitchFamily="18" charset="0"/>
                <a:ea typeface="Wingdings" panose="05000000000000000000" pitchFamily="2" charset="2"/>
                <a:cs typeface="Wingdings" panose="05000000000000000000" pitchFamily="2" charset="2"/>
              </a:rPr>
              <a:t> </a:t>
            </a:r>
            <a:r>
              <a:rPr lang="en-US" dirty="0">
                <a:latin typeface="Times New Roman" panose="02020603050405020304" pitchFamily="18" charset="0"/>
                <a:ea typeface="Wingdings" panose="05000000000000000000" pitchFamily="2" charset="2"/>
                <a:cs typeface="Wingdings" panose="05000000000000000000" pitchFamily="2" charset="2"/>
              </a:rPr>
              <a:t>the</a:t>
            </a:r>
            <a:r>
              <a:rPr lang="en-US" spc="-45" dirty="0">
                <a:latin typeface="Times New Roman" panose="02020603050405020304" pitchFamily="18" charset="0"/>
                <a:ea typeface="Wingdings" panose="05000000000000000000" pitchFamily="2" charset="2"/>
                <a:cs typeface="Wingdings" panose="05000000000000000000" pitchFamily="2" charset="2"/>
              </a:rPr>
              <a:t> </a:t>
            </a:r>
            <a:r>
              <a:rPr lang="en-US" dirty="0">
                <a:latin typeface="Times New Roman" panose="02020603050405020304" pitchFamily="18" charset="0"/>
                <a:ea typeface="Wingdings" panose="05000000000000000000" pitchFamily="2" charset="2"/>
                <a:cs typeface="Wingdings" panose="05000000000000000000" pitchFamily="2" charset="2"/>
              </a:rPr>
              <a:t>costs</a:t>
            </a:r>
            <a:r>
              <a:rPr lang="en-US" spc="-35" dirty="0">
                <a:latin typeface="Times New Roman" panose="02020603050405020304" pitchFamily="18" charset="0"/>
                <a:ea typeface="Wingdings" panose="05000000000000000000" pitchFamily="2" charset="2"/>
                <a:cs typeface="Wingdings" panose="05000000000000000000" pitchFamily="2" charset="2"/>
              </a:rPr>
              <a:t> </a:t>
            </a:r>
            <a:r>
              <a:rPr lang="en-US" dirty="0">
                <a:latin typeface="Times New Roman" panose="02020603050405020304" pitchFamily="18" charset="0"/>
                <a:ea typeface="Wingdings" panose="05000000000000000000" pitchFamily="2" charset="2"/>
                <a:cs typeface="Wingdings" panose="05000000000000000000" pitchFamily="2" charset="2"/>
              </a:rPr>
              <a:t>of</a:t>
            </a:r>
            <a:r>
              <a:rPr lang="en-US" spc="-25" dirty="0">
                <a:latin typeface="Times New Roman" panose="02020603050405020304" pitchFamily="18" charset="0"/>
                <a:ea typeface="Wingdings" panose="05000000000000000000" pitchFamily="2" charset="2"/>
                <a:cs typeface="Wingdings" panose="05000000000000000000" pitchFamily="2" charset="2"/>
              </a:rPr>
              <a:t> </a:t>
            </a:r>
            <a:r>
              <a:rPr lang="en-US" dirty="0">
                <a:latin typeface="Times New Roman" panose="02020603050405020304" pitchFamily="18" charset="0"/>
                <a:ea typeface="Wingdings" panose="05000000000000000000" pitchFamily="2" charset="2"/>
                <a:cs typeface="Wingdings" panose="05000000000000000000" pitchFamily="2" charset="2"/>
              </a:rPr>
              <a:t>purchasing raw materials, processing, and packaging of goods</a:t>
            </a:r>
            <a:r>
              <a:rPr lang="en-US" dirty="0" smtClean="0">
                <a:latin typeface="Times New Roman" panose="02020603050405020304" pitchFamily="18" charset="0"/>
                <a:ea typeface="Wingdings" panose="05000000000000000000" pitchFamily="2" charset="2"/>
                <a:cs typeface="Wingdings" panose="05000000000000000000" pitchFamily="2" charset="2"/>
              </a:rPr>
              <a:t>)</a:t>
            </a:r>
          </a:p>
          <a:p>
            <a:pPr marL="342900" marR="516255" indent="-342900" algn="just">
              <a:lnSpc>
                <a:spcPct val="103000"/>
              </a:lnSpc>
              <a:spcBef>
                <a:spcPts val="815"/>
              </a:spcBef>
              <a:buClr>
                <a:srgbClr val="DD8046"/>
              </a:buClr>
              <a:buSzPts val="1450"/>
              <a:buFont typeface="Wingdings" panose="05000000000000000000" pitchFamily="2" charset="2"/>
              <a:buChar char=""/>
              <a:tabLst>
                <a:tab pos="1024255" algn="l"/>
              </a:tabLst>
            </a:pPr>
            <a:r>
              <a:rPr lang="en-US" b="1" dirty="0"/>
              <a:t>Green Clause Credit </a:t>
            </a:r>
            <a:r>
              <a:rPr lang="en-US" dirty="0"/>
              <a:t>(Advance a step further by also taking pre-shipment warehousing at the port of origin and insurance into account</a:t>
            </a:r>
            <a:r>
              <a:rPr lang="en-US" dirty="0" smtClean="0"/>
              <a:t>)</a:t>
            </a:r>
          </a:p>
          <a:p>
            <a:pPr marL="342900" marR="516255" indent="-342900" algn="just">
              <a:lnSpc>
                <a:spcPct val="103000"/>
              </a:lnSpc>
              <a:spcBef>
                <a:spcPts val="815"/>
              </a:spcBef>
              <a:buClr>
                <a:srgbClr val="DD8046"/>
              </a:buClr>
              <a:buSzPts val="1450"/>
              <a:buFont typeface="Wingdings" panose="05000000000000000000" pitchFamily="2" charset="2"/>
              <a:buChar char=""/>
              <a:tabLst>
                <a:tab pos="1024255" algn="l"/>
              </a:tabLst>
            </a:pPr>
            <a:r>
              <a:rPr lang="en-US" b="1" dirty="0"/>
              <a:t>Stand by Letter of Credit </a:t>
            </a:r>
            <a:r>
              <a:rPr lang="en-US" dirty="0"/>
              <a:t>(An instrument typically issued by a bank which undertakes to pay one party to a contract (the beneficiary) when the other party has failed, or is alleged to have failed, to perform the contract.)</a:t>
            </a:r>
            <a:endParaRPr lang="en-GB" dirty="0"/>
          </a:p>
          <a:p>
            <a:pPr marL="342900" marR="516255" indent="-342900" algn="just">
              <a:lnSpc>
                <a:spcPct val="103000"/>
              </a:lnSpc>
              <a:spcBef>
                <a:spcPts val="815"/>
              </a:spcBef>
              <a:buClr>
                <a:srgbClr val="DD8046"/>
              </a:buClr>
              <a:buSzPts val="1450"/>
              <a:buFont typeface="Wingdings" panose="05000000000000000000" pitchFamily="2" charset="2"/>
              <a:buChar char=""/>
              <a:tabLst>
                <a:tab pos="1024255" algn="l"/>
              </a:tabLst>
            </a:pPr>
            <a:r>
              <a:rPr lang="en-US" dirty="0"/>
              <a:t>Transferable credit</a:t>
            </a:r>
            <a:endParaRPr lang="en-GB" dirty="0"/>
          </a:p>
          <a:p>
            <a:pPr marL="342900" marR="516255" indent="-342900" algn="just">
              <a:lnSpc>
                <a:spcPct val="103000"/>
              </a:lnSpc>
              <a:spcBef>
                <a:spcPts val="815"/>
              </a:spcBef>
              <a:buClr>
                <a:srgbClr val="DD8046"/>
              </a:buClr>
              <a:buSzPts val="1450"/>
              <a:buFont typeface="Wingdings" panose="05000000000000000000" pitchFamily="2" charset="2"/>
              <a:buChar char=""/>
              <a:tabLst>
                <a:tab pos="1024255" algn="l"/>
              </a:tabLst>
            </a:pPr>
            <a:r>
              <a:rPr lang="en-US" dirty="0"/>
              <a:t>Back to Back </a:t>
            </a:r>
            <a:r>
              <a:rPr lang="en-US" dirty="0" smtClean="0"/>
              <a:t>LC</a:t>
            </a:r>
          </a:p>
          <a:p>
            <a:pPr marL="342900" marR="516255" indent="-342900" algn="just">
              <a:lnSpc>
                <a:spcPct val="103000"/>
              </a:lnSpc>
              <a:spcBef>
                <a:spcPts val="815"/>
              </a:spcBef>
              <a:buClr>
                <a:srgbClr val="DD8046"/>
              </a:buClr>
              <a:buSzPts val="1450"/>
              <a:buFont typeface="Wingdings" panose="05000000000000000000" pitchFamily="2" charset="2"/>
              <a:buChar char=""/>
              <a:tabLst>
                <a:tab pos="1024255" algn="l"/>
              </a:tabLst>
            </a:pPr>
            <a:r>
              <a:rPr lang="en-US" dirty="0" err="1"/>
              <a:t>Usance</a:t>
            </a:r>
            <a:r>
              <a:rPr lang="en-US" dirty="0"/>
              <a:t> but Payable At Sight (UPAS) </a:t>
            </a:r>
            <a:r>
              <a:rPr lang="en-US" dirty="0" smtClean="0"/>
              <a:t>LC</a:t>
            </a:r>
            <a:endParaRPr lang="en-GB" dirty="0"/>
          </a:p>
          <a:p>
            <a:pPr marL="342900" marR="516255" indent="-342900" algn="just">
              <a:lnSpc>
                <a:spcPct val="103000"/>
              </a:lnSpc>
              <a:spcBef>
                <a:spcPts val="815"/>
              </a:spcBef>
              <a:buClr>
                <a:srgbClr val="DD8046"/>
              </a:buClr>
              <a:buSzPts val="1450"/>
              <a:buFont typeface="Wingdings" panose="05000000000000000000" pitchFamily="2" charset="2"/>
              <a:buChar char=""/>
              <a:tabLst>
                <a:tab pos="1024255" algn="l"/>
              </a:tabLst>
            </a:pPr>
            <a:endParaRPr lang="en-GB" dirty="0"/>
          </a:p>
          <a:p>
            <a:pPr marL="342900" marR="516255" lvl="0" indent="-342900" algn="just">
              <a:lnSpc>
                <a:spcPct val="103000"/>
              </a:lnSpc>
              <a:spcBef>
                <a:spcPts val="815"/>
              </a:spcBef>
              <a:spcAft>
                <a:spcPts val="0"/>
              </a:spcAft>
              <a:buClr>
                <a:srgbClr val="DD8046"/>
              </a:buClr>
              <a:buSzPts val="1450"/>
              <a:buFont typeface="Wingdings" panose="05000000000000000000" pitchFamily="2" charset="2"/>
              <a:buChar char=""/>
              <a:tabLst>
                <a:tab pos="1024255" algn="l"/>
              </a:tabLst>
            </a:pPr>
            <a:endParaRPr lang="en-GB" sz="1000" spc="0" dirty="0">
              <a:effectLst/>
              <a:latin typeface="Times New Roman" panose="02020603050405020304" pitchFamily="18" charset="0"/>
              <a:ea typeface="Wingdings" panose="05000000000000000000" pitchFamily="2" charset="2"/>
              <a:cs typeface="Wingdings" panose="05000000000000000000" pitchFamily="2" charset="2"/>
            </a:endParaRPr>
          </a:p>
        </p:txBody>
      </p:sp>
    </p:spTree>
    <p:extLst>
      <p:ext uri="{BB962C8B-B14F-4D97-AF65-F5344CB8AC3E}">
        <p14:creationId xmlns:p14="http://schemas.microsoft.com/office/powerpoint/2010/main" val="3550792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549102" tIns="46023" rIns="91440" bIns="0" numCol="1" anchor="ctr" anchorCtr="0" compatLnSpc="1">
            <a:prstTxWarp prst="textNoShape">
              <a:avLst/>
            </a:prstTxWarp>
            <a:spAutoFit/>
          </a:bodyPr>
          <a:lstStyle/>
          <a:p>
            <a:endParaRPr lang="en-GB"/>
          </a:p>
        </p:txBody>
      </p:sp>
      <p:sp>
        <p:nvSpPr>
          <p:cNvPr id="6" name="Graphic 18"/>
          <p:cNvSpPr>
            <a:spLocks/>
          </p:cNvSpPr>
          <p:nvPr/>
        </p:nvSpPr>
        <p:spPr>
          <a:xfrm>
            <a:off x="0" y="0"/>
            <a:ext cx="9144000" cy="6858000"/>
          </a:xfrm>
          <a:custGeom>
            <a:avLst/>
            <a:gdLst/>
            <a:ahLst/>
            <a:cxnLst/>
            <a:rect l="l" t="t" r="r" b="b"/>
            <a:pathLst>
              <a:path w="9144000" h="6858000">
                <a:moveTo>
                  <a:pt x="9144000" y="0"/>
                </a:moveTo>
                <a:lnTo>
                  <a:pt x="0" y="0"/>
                </a:lnTo>
                <a:lnTo>
                  <a:pt x="0" y="6858000"/>
                </a:lnTo>
                <a:lnTo>
                  <a:pt x="9144000" y="6858000"/>
                </a:lnTo>
                <a:lnTo>
                  <a:pt x="9144000" y="0"/>
                </a:lnTo>
                <a:close/>
              </a:path>
            </a:pathLst>
          </a:custGeom>
          <a:solidFill>
            <a:srgbClr val="D3E1EC">
              <a:alpha val="32940"/>
            </a:srgbClr>
          </a:solidFill>
        </p:spPr>
        <p:txBody>
          <a:bodyPr wrap="square" lIns="0" tIns="0" rIns="0" bIns="0" rtlCol="0">
            <a:prstTxWarp prst="textNoShape">
              <a:avLst/>
            </a:prstTxWarp>
            <a:noAutofit/>
          </a:bodyPr>
          <a:lstStyle/>
          <a:p>
            <a:endParaRPr lang="en-GB"/>
          </a:p>
        </p:txBody>
      </p:sp>
      <p:sp>
        <p:nvSpPr>
          <p:cNvPr id="7" name="Rectangle 6"/>
          <p:cNvSpPr>
            <a:spLocks noChangeArrowheads="1"/>
          </p:cNvSpPr>
          <p:nvPr/>
        </p:nvSpPr>
        <p:spPr bwMode="auto">
          <a:xfrm>
            <a:off x="1625599" y="163137"/>
            <a:ext cx="6870105" cy="62020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49102" tIns="46023"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LC Categorization by Bangladesh Bank</a:t>
            </a:r>
          </a:p>
          <a:p>
            <a:r>
              <a:rPr lang="en-US" dirty="0"/>
              <a:t>Cash LC (Sight)-01</a:t>
            </a:r>
            <a:endParaRPr lang="en-GB" dirty="0"/>
          </a:p>
          <a:p>
            <a:r>
              <a:rPr lang="en-US" dirty="0"/>
              <a:t>2. Cash LC (</a:t>
            </a:r>
            <a:r>
              <a:rPr lang="en-US" dirty="0" err="1"/>
              <a:t>Usance</a:t>
            </a:r>
            <a:r>
              <a:rPr lang="en-US" dirty="0"/>
              <a:t>)-02</a:t>
            </a:r>
            <a:endParaRPr lang="en-GB" dirty="0"/>
          </a:p>
          <a:p>
            <a:r>
              <a:rPr lang="en-US" dirty="0"/>
              <a:t>3.Inland Back to Back LC (Sight)-03</a:t>
            </a:r>
            <a:endParaRPr lang="en-GB" dirty="0"/>
          </a:p>
          <a:p>
            <a:r>
              <a:rPr lang="en-US" dirty="0"/>
              <a:t>4.Inland Back to Back LC (</a:t>
            </a:r>
            <a:r>
              <a:rPr lang="en-US" dirty="0" err="1"/>
              <a:t>Usance</a:t>
            </a:r>
            <a:r>
              <a:rPr lang="en-US" dirty="0"/>
              <a:t>)-04</a:t>
            </a:r>
            <a:endParaRPr lang="en-GB" dirty="0"/>
          </a:p>
          <a:p>
            <a:r>
              <a:rPr lang="en-US" dirty="0"/>
              <a:t>5.Foreign Back To Back LC (Sight) -05</a:t>
            </a:r>
            <a:endParaRPr lang="en-GB" dirty="0"/>
          </a:p>
          <a:p>
            <a:r>
              <a:rPr lang="en-US" dirty="0"/>
              <a:t>6.Foreign Back To Back LC (</a:t>
            </a:r>
            <a:r>
              <a:rPr lang="en-US" dirty="0" err="1"/>
              <a:t>Usance</a:t>
            </a:r>
            <a:r>
              <a:rPr lang="en-US" dirty="0"/>
              <a:t>) -06</a:t>
            </a:r>
            <a:endParaRPr lang="en-GB" dirty="0"/>
          </a:p>
          <a:p>
            <a:r>
              <a:rPr lang="en-US" dirty="0"/>
              <a:t>7.L/C under Aid/Loan-07</a:t>
            </a:r>
            <a:endParaRPr lang="en-GB" dirty="0"/>
          </a:p>
          <a:p>
            <a:r>
              <a:rPr lang="en-US" dirty="0"/>
              <a:t>8.L/C under Special Trading Arrangement-08</a:t>
            </a:r>
            <a:endParaRPr lang="en-GB" dirty="0"/>
          </a:p>
          <a:p>
            <a:r>
              <a:rPr lang="en-US" dirty="0"/>
              <a:t>9.Import from EPZ cash L/C sight- </a:t>
            </a:r>
            <a:r>
              <a:rPr lang="en-US" dirty="0" smtClean="0"/>
              <a:t>09</a:t>
            </a:r>
          </a:p>
          <a:p>
            <a:r>
              <a:rPr lang="en-US" dirty="0"/>
              <a:t>10.Import from EPZ cash L/C </a:t>
            </a:r>
            <a:r>
              <a:rPr lang="en-US" dirty="0" err="1"/>
              <a:t>Usance</a:t>
            </a:r>
            <a:r>
              <a:rPr lang="en-US" dirty="0"/>
              <a:t>- 10</a:t>
            </a:r>
            <a:endParaRPr lang="en-GB" dirty="0"/>
          </a:p>
          <a:p>
            <a:r>
              <a:rPr lang="en-US" dirty="0"/>
              <a:t>11.Import from EPZ Back to Back (Sight) – 11</a:t>
            </a:r>
            <a:endParaRPr lang="en-GB" dirty="0"/>
          </a:p>
          <a:p>
            <a:r>
              <a:rPr lang="en-US" dirty="0"/>
              <a:t>12.Import from EPZ Back to Back (</a:t>
            </a:r>
            <a:r>
              <a:rPr lang="en-US" dirty="0" err="1"/>
              <a:t>Usance</a:t>
            </a:r>
            <a:r>
              <a:rPr lang="en-US" dirty="0"/>
              <a:t>) – 12</a:t>
            </a:r>
            <a:endParaRPr lang="en-GB" dirty="0"/>
          </a:p>
          <a:p>
            <a:r>
              <a:rPr lang="en-US" dirty="0"/>
              <a:t>13.Local Contract (DP)- 13</a:t>
            </a:r>
            <a:endParaRPr lang="en-GB" dirty="0"/>
          </a:p>
          <a:p>
            <a:r>
              <a:rPr lang="en-US" dirty="0"/>
              <a:t>14.Local Contract (DA)-14</a:t>
            </a:r>
            <a:endParaRPr lang="en-GB" dirty="0"/>
          </a:p>
          <a:p>
            <a:r>
              <a:rPr lang="en-US" dirty="0"/>
              <a:t>15.Foreign Contract (DP)- 15</a:t>
            </a:r>
            <a:endParaRPr lang="en-GB" dirty="0"/>
          </a:p>
          <a:p>
            <a:r>
              <a:rPr lang="en-US" dirty="0"/>
              <a:t>16.Foreign Contract (DA)- 16</a:t>
            </a:r>
            <a:endParaRPr lang="en-GB" dirty="0"/>
          </a:p>
          <a:p>
            <a:r>
              <a:rPr lang="en-US" dirty="0"/>
              <a:t>17.Import by EPZ Country from EPZ company (Sight) -17</a:t>
            </a:r>
            <a:endParaRPr lang="en-GB" dirty="0"/>
          </a:p>
          <a:p>
            <a:r>
              <a:rPr lang="en-US" dirty="0"/>
              <a:t>18.Import by EPZ Country from EPZ company (</a:t>
            </a:r>
            <a:r>
              <a:rPr lang="en-US" dirty="0" err="1"/>
              <a:t>Usance</a:t>
            </a:r>
            <a:r>
              <a:rPr lang="en-US" dirty="0"/>
              <a:t>) </a:t>
            </a:r>
            <a:endParaRPr lang="en-GB" dirty="0"/>
          </a:p>
          <a:p>
            <a:endParaRPr lang="en-GB" dirty="0"/>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52254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11022" y="812801"/>
            <a:ext cx="7032978" cy="3195747"/>
          </a:xfrm>
          <a:prstGeom prst="rect">
            <a:avLst/>
          </a:prstGeom>
        </p:spPr>
        <p:txBody>
          <a:bodyPr wrap="square">
            <a:spAutoFit/>
          </a:bodyPr>
          <a:lstStyle/>
          <a:p>
            <a:pPr marL="1200785">
              <a:lnSpc>
                <a:spcPts val="1630"/>
              </a:lnSpc>
              <a:spcAft>
                <a:spcPts val="0"/>
              </a:spcAft>
            </a:pPr>
            <a:r>
              <a:rPr lang="en-US" sz="2000" dirty="0">
                <a:solidFill>
                  <a:srgbClr val="DD8046"/>
                </a:solidFill>
                <a:latin typeface="Times New Roman" panose="02020603050405020304" pitchFamily="18" charset="0"/>
                <a:ea typeface="Times New Roman" panose="02020603050405020304" pitchFamily="18" charset="0"/>
              </a:rPr>
              <a:t>19.</a:t>
            </a:r>
            <a:r>
              <a:rPr lang="en-US" sz="2000" dirty="0">
                <a:latin typeface="Times New Roman" panose="02020603050405020304" pitchFamily="18" charset="0"/>
                <a:ea typeface="Times New Roman" panose="02020603050405020304" pitchFamily="18" charset="0"/>
              </a:rPr>
              <a:t>Import</a:t>
            </a:r>
            <a:r>
              <a:rPr lang="en-US" sz="2000" spc="-35"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by</a:t>
            </a:r>
            <a:r>
              <a:rPr lang="en-US" sz="2000" spc="-20"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EPZ</a:t>
            </a:r>
            <a:r>
              <a:rPr lang="en-US" sz="2000" spc="-20"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company</a:t>
            </a:r>
            <a:r>
              <a:rPr lang="en-US" sz="2000" spc="-20"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from</a:t>
            </a:r>
            <a:r>
              <a:rPr lang="en-US" sz="2000" spc="-20"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outside</a:t>
            </a:r>
            <a:r>
              <a:rPr lang="en-US" sz="2000" spc="-10"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EPZ</a:t>
            </a:r>
            <a:r>
              <a:rPr lang="en-US" sz="2000" spc="-25"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within country</a:t>
            </a:r>
            <a:r>
              <a:rPr lang="en-US" sz="2000" spc="-20"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(Sight)-</a:t>
            </a:r>
            <a:r>
              <a:rPr lang="en-US" sz="2000" spc="-5" dirty="0">
                <a:latin typeface="Times New Roman" panose="02020603050405020304" pitchFamily="18" charset="0"/>
                <a:ea typeface="Times New Roman" panose="02020603050405020304" pitchFamily="18" charset="0"/>
              </a:rPr>
              <a:t> </a:t>
            </a:r>
            <a:r>
              <a:rPr lang="en-US" sz="2000" spc="-25" dirty="0" smtClean="0">
                <a:latin typeface="Times New Roman" panose="02020603050405020304" pitchFamily="18" charset="0"/>
                <a:ea typeface="Times New Roman" panose="02020603050405020304" pitchFamily="18" charset="0"/>
              </a:rPr>
              <a:t>19</a:t>
            </a:r>
            <a:endParaRPr lang="en-GB" sz="2000" dirty="0">
              <a:latin typeface="Times New Roman" panose="02020603050405020304" pitchFamily="18" charset="0"/>
              <a:ea typeface="Times New Roman" panose="02020603050405020304" pitchFamily="18" charset="0"/>
            </a:endParaRPr>
          </a:p>
          <a:p>
            <a:pPr marL="1200785">
              <a:lnSpc>
                <a:spcPts val="1630"/>
              </a:lnSpc>
              <a:spcAft>
                <a:spcPts val="0"/>
              </a:spcAft>
            </a:pPr>
            <a:r>
              <a:rPr lang="en-US" sz="2000" dirty="0">
                <a:solidFill>
                  <a:srgbClr val="DD8046"/>
                </a:solidFill>
                <a:latin typeface="Times New Roman" panose="02020603050405020304" pitchFamily="18" charset="0"/>
                <a:ea typeface="Times New Roman" panose="02020603050405020304" pitchFamily="18" charset="0"/>
              </a:rPr>
              <a:t>20.</a:t>
            </a:r>
            <a:r>
              <a:rPr lang="en-US" sz="2000" dirty="0">
                <a:latin typeface="Times New Roman" panose="02020603050405020304" pitchFamily="18" charset="0"/>
                <a:ea typeface="Times New Roman" panose="02020603050405020304" pitchFamily="18" charset="0"/>
              </a:rPr>
              <a:t>Import</a:t>
            </a:r>
            <a:r>
              <a:rPr lang="en-US" sz="2000" spc="-35"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by</a:t>
            </a:r>
            <a:r>
              <a:rPr lang="en-US" sz="2000" spc="-15"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EPZ</a:t>
            </a:r>
            <a:r>
              <a:rPr lang="en-US" sz="2000" spc="-25"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company</a:t>
            </a:r>
            <a:r>
              <a:rPr lang="en-US" sz="2000" spc="-15"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from</a:t>
            </a:r>
            <a:r>
              <a:rPr lang="en-US" sz="2000" spc="-20"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outside</a:t>
            </a:r>
            <a:r>
              <a:rPr lang="en-US" sz="2000" spc="-10"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EPZ</a:t>
            </a:r>
            <a:r>
              <a:rPr lang="en-US" sz="2000" spc="-20"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within</a:t>
            </a:r>
            <a:r>
              <a:rPr lang="en-US" sz="2000" spc="-5"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country</a:t>
            </a:r>
            <a:r>
              <a:rPr lang="en-US" sz="2000" spc="-15"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a:t>
            </a:r>
            <a:r>
              <a:rPr lang="en-US" sz="2000" dirty="0" err="1">
                <a:latin typeface="Times New Roman" panose="02020603050405020304" pitchFamily="18" charset="0"/>
                <a:ea typeface="Times New Roman" panose="02020603050405020304" pitchFamily="18" charset="0"/>
              </a:rPr>
              <a:t>Usance</a:t>
            </a:r>
            <a:r>
              <a:rPr lang="en-US" sz="2000" dirty="0">
                <a:latin typeface="Times New Roman" panose="02020603050405020304" pitchFamily="18" charset="0"/>
                <a:ea typeface="Times New Roman" panose="02020603050405020304" pitchFamily="18" charset="0"/>
              </a:rPr>
              <a:t>)-</a:t>
            </a:r>
            <a:r>
              <a:rPr lang="en-US" sz="2000" spc="-40" dirty="0">
                <a:latin typeface="Times New Roman" panose="02020603050405020304" pitchFamily="18" charset="0"/>
                <a:ea typeface="Times New Roman" panose="02020603050405020304" pitchFamily="18" charset="0"/>
              </a:rPr>
              <a:t> </a:t>
            </a:r>
            <a:r>
              <a:rPr lang="en-US" sz="2000" spc="-25" dirty="0" smtClean="0">
                <a:latin typeface="Times New Roman" panose="02020603050405020304" pitchFamily="18" charset="0"/>
                <a:ea typeface="Times New Roman" panose="02020603050405020304" pitchFamily="18" charset="0"/>
              </a:rPr>
              <a:t>20</a:t>
            </a:r>
            <a:endParaRPr lang="en-GB" sz="2000" dirty="0">
              <a:latin typeface="Times New Roman" panose="02020603050405020304" pitchFamily="18" charset="0"/>
              <a:ea typeface="Times New Roman" panose="02020603050405020304" pitchFamily="18" charset="0"/>
            </a:endParaRPr>
          </a:p>
          <a:p>
            <a:pPr marL="1200785">
              <a:lnSpc>
                <a:spcPts val="1635"/>
              </a:lnSpc>
              <a:spcAft>
                <a:spcPts val="0"/>
              </a:spcAft>
            </a:pPr>
            <a:r>
              <a:rPr lang="en-US" sz="2000" dirty="0">
                <a:solidFill>
                  <a:srgbClr val="DD8046"/>
                </a:solidFill>
                <a:latin typeface="Times New Roman" panose="02020603050405020304" pitchFamily="18" charset="0"/>
                <a:ea typeface="Times New Roman" panose="02020603050405020304" pitchFamily="18" charset="0"/>
              </a:rPr>
              <a:t>21.</a:t>
            </a:r>
            <a:r>
              <a:rPr lang="en-US" sz="2000" dirty="0">
                <a:latin typeface="Times New Roman" panose="02020603050405020304" pitchFamily="18" charset="0"/>
                <a:ea typeface="Times New Roman" panose="02020603050405020304" pitchFamily="18" charset="0"/>
              </a:rPr>
              <a:t>Import</a:t>
            </a:r>
            <a:r>
              <a:rPr lang="en-US" sz="2000" spc="-20"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by</a:t>
            </a:r>
            <a:r>
              <a:rPr lang="en-US" sz="2000" spc="-15"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EPZ</a:t>
            </a:r>
            <a:r>
              <a:rPr lang="en-US" sz="2000" spc="-20"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company</a:t>
            </a:r>
            <a:r>
              <a:rPr lang="en-US" sz="2000" spc="-15"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country</a:t>
            </a:r>
            <a:r>
              <a:rPr lang="en-US" sz="2000" spc="-30"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(Sight)-</a:t>
            </a:r>
            <a:r>
              <a:rPr lang="en-US" sz="2000" spc="-5" dirty="0">
                <a:latin typeface="Times New Roman" panose="02020603050405020304" pitchFamily="18" charset="0"/>
                <a:ea typeface="Times New Roman" panose="02020603050405020304" pitchFamily="18" charset="0"/>
              </a:rPr>
              <a:t> </a:t>
            </a:r>
            <a:r>
              <a:rPr lang="en-US" sz="2000" spc="-25" dirty="0" smtClean="0">
                <a:latin typeface="Times New Roman" panose="02020603050405020304" pitchFamily="18" charset="0"/>
                <a:ea typeface="Times New Roman" panose="02020603050405020304" pitchFamily="18" charset="0"/>
              </a:rPr>
              <a:t>21</a:t>
            </a:r>
            <a:endParaRPr lang="en-GB" sz="2000" dirty="0">
              <a:latin typeface="Times New Roman" panose="02020603050405020304" pitchFamily="18" charset="0"/>
              <a:ea typeface="Times New Roman" panose="02020603050405020304" pitchFamily="18" charset="0"/>
            </a:endParaRPr>
          </a:p>
          <a:p>
            <a:pPr marL="1200785">
              <a:lnSpc>
                <a:spcPts val="1635"/>
              </a:lnSpc>
              <a:spcAft>
                <a:spcPts val="0"/>
              </a:spcAft>
            </a:pPr>
            <a:r>
              <a:rPr lang="en-US" sz="2000" dirty="0">
                <a:solidFill>
                  <a:srgbClr val="DD8046"/>
                </a:solidFill>
                <a:latin typeface="Times New Roman" panose="02020603050405020304" pitchFamily="18" charset="0"/>
                <a:ea typeface="Times New Roman" panose="02020603050405020304" pitchFamily="18" charset="0"/>
              </a:rPr>
              <a:t>22.</a:t>
            </a:r>
            <a:r>
              <a:rPr lang="en-US" sz="2000" dirty="0">
                <a:latin typeface="Times New Roman" panose="02020603050405020304" pitchFamily="18" charset="0"/>
                <a:ea typeface="Times New Roman" panose="02020603050405020304" pitchFamily="18" charset="0"/>
              </a:rPr>
              <a:t>Import</a:t>
            </a:r>
            <a:r>
              <a:rPr lang="en-US" sz="2000" spc="-20"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by</a:t>
            </a:r>
            <a:r>
              <a:rPr lang="en-US" sz="2000" spc="-15"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EPZ</a:t>
            </a:r>
            <a:r>
              <a:rPr lang="en-US" sz="2000" spc="-20"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company</a:t>
            </a:r>
            <a:r>
              <a:rPr lang="en-US" sz="2000" spc="-10"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country</a:t>
            </a:r>
            <a:r>
              <a:rPr lang="en-US" sz="2000" spc="-30"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a:t>
            </a:r>
            <a:r>
              <a:rPr lang="en-US" sz="2000" dirty="0" err="1">
                <a:latin typeface="Times New Roman" panose="02020603050405020304" pitchFamily="18" charset="0"/>
                <a:ea typeface="Times New Roman" panose="02020603050405020304" pitchFamily="18" charset="0"/>
              </a:rPr>
              <a:t>Usance</a:t>
            </a:r>
            <a:r>
              <a:rPr lang="en-US" sz="2000" dirty="0">
                <a:latin typeface="Times New Roman" panose="02020603050405020304" pitchFamily="18" charset="0"/>
                <a:ea typeface="Times New Roman" panose="02020603050405020304" pitchFamily="18" charset="0"/>
              </a:rPr>
              <a:t>)-</a:t>
            </a:r>
            <a:r>
              <a:rPr lang="en-US" sz="2000" spc="-35" dirty="0">
                <a:latin typeface="Times New Roman" panose="02020603050405020304" pitchFamily="18" charset="0"/>
                <a:ea typeface="Times New Roman" panose="02020603050405020304" pitchFamily="18" charset="0"/>
              </a:rPr>
              <a:t> </a:t>
            </a:r>
            <a:r>
              <a:rPr lang="en-US" sz="2000" spc="-25" dirty="0">
                <a:latin typeface="Times New Roman" panose="02020603050405020304" pitchFamily="18" charset="0"/>
                <a:ea typeface="Times New Roman" panose="02020603050405020304" pitchFamily="18" charset="0"/>
              </a:rPr>
              <a:t>22</a:t>
            </a:r>
            <a:endParaRPr lang="en-GB" sz="2000" dirty="0">
              <a:latin typeface="Times New Roman" panose="02020603050405020304" pitchFamily="18" charset="0"/>
              <a:ea typeface="Times New Roman" panose="02020603050405020304" pitchFamily="18" charset="0"/>
            </a:endParaRPr>
          </a:p>
          <a:p>
            <a:pPr marL="1200785">
              <a:lnSpc>
                <a:spcPts val="1630"/>
              </a:lnSpc>
              <a:spcAft>
                <a:spcPts val="0"/>
              </a:spcAft>
            </a:pPr>
            <a:r>
              <a:rPr lang="en-US" sz="2000" dirty="0">
                <a:solidFill>
                  <a:srgbClr val="DD8046"/>
                </a:solidFill>
                <a:latin typeface="Times New Roman" panose="02020603050405020304" pitchFamily="18" charset="0"/>
                <a:ea typeface="Times New Roman" panose="02020603050405020304" pitchFamily="18" charset="0"/>
              </a:rPr>
              <a:t>23.</a:t>
            </a:r>
            <a:r>
              <a:rPr lang="en-US" sz="2000" dirty="0">
                <a:latin typeface="Times New Roman" panose="02020603050405020304" pitchFamily="18" charset="0"/>
                <a:ea typeface="Times New Roman" panose="02020603050405020304" pitchFamily="18" charset="0"/>
              </a:rPr>
              <a:t>Import</a:t>
            </a:r>
            <a:r>
              <a:rPr lang="en-US" sz="2000" spc="-35"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deemed</a:t>
            </a:r>
            <a:r>
              <a:rPr lang="en-US" sz="2000" spc="-35"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exporting</a:t>
            </a:r>
            <a:r>
              <a:rPr lang="en-US" sz="2000" spc="-25"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manufacturing</a:t>
            </a:r>
            <a:r>
              <a:rPr lang="en-US" sz="2000" spc="-40"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unit</a:t>
            </a:r>
            <a:r>
              <a:rPr lang="en-US" sz="2000" spc="-5"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under</a:t>
            </a:r>
            <a:r>
              <a:rPr lang="en-US" sz="2000" spc="-40"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EDF</a:t>
            </a:r>
            <a:r>
              <a:rPr lang="en-US" sz="2000" spc="-35"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facility-</a:t>
            </a:r>
            <a:r>
              <a:rPr lang="en-US" sz="2000" spc="-25" dirty="0">
                <a:latin typeface="Times New Roman" panose="02020603050405020304" pitchFamily="18" charset="0"/>
                <a:ea typeface="Times New Roman" panose="02020603050405020304" pitchFamily="18" charset="0"/>
              </a:rPr>
              <a:t>23</a:t>
            </a:r>
            <a:endParaRPr lang="en-GB" sz="2000" dirty="0">
              <a:latin typeface="Times New Roman" panose="02020603050405020304" pitchFamily="18" charset="0"/>
              <a:ea typeface="Times New Roman" panose="02020603050405020304" pitchFamily="18" charset="0"/>
            </a:endParaRPr>
          </a:p>
          <a:p>
            <a:pPr marL="1200785">
              <a:lnSpc>
                <a:spcPts val="1630"/>
              </a:lnSpc>
              <a:spcAft>
                <a:spcPts val="0"/>
              </a:spcAft>
            </a:pPr>
            <a:r>
              <a:rPr lang="en-US" sz="2000" dirty="0">
                <a:solidFill>
                  <a:srgbClr val="DD8046"/>
                </a:solidFill>
                <a:latin typeface="Times New Roman" panose="02020603050405020304" pitchFamily="18" charset="0"/>
                <a:ea typeface="Times New Roman" panose="02020603050405020304" pitchFamily="18" charset="0"/>
              </a:rPr>
              <a:t>24.</a:t>
            </a:r>
            <a:r>
              <a:rPr lang="en-US" sz="2000" dirty="0">
                <a:latin typeface="Times New Roman" panose="02020603050405020304" pitchFamily="18" charset="0"/>
                <a:ea typeface="Times New Roman" panose="02020603050405020304" pitchFamily="18" charset="0"/>
              </a:rPr>
              <a:t>Foreign</a:t>
            </a:r>
            <a:r>
              <a:rPr lang="en-US" sz="2000" spc="-35"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Back</a:t>
            </a:r>
            <a:r>
              <a:rPr lang="en-US" sz="2000" spc="-20"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to Back</a:t>
            </a:r>
            <a:r>
              <a:rPr lang="en-US" sz="2000" spc="-15"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LC</a:t>
            </a:r>
            <a:r>
              <a:rPr lang="en-US" sz="2000" spc="-10"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by</a:t>
            </a:r>
            <a:r>
              <a:rPr lang="en-US" sz="2000" spc="-15"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EPZ</a:t>
            </a:r>
            <a:r>
              <a:rPr lang="en-US" sz="2000" spc="-15"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(Sight)-</a:t>
            </a:r>
            <a:r>
              <a:rPr lang="en-US" sz="2000" spc="-25" dirty="0">
                <a:latin typeface="Times New Roman" panose="02020603050405020304" pitchFamily="18" charset="0"/>
                <a:ea typeface="Times New Roman" panose="02020603050405020304" pitchFamily="18" charset="0"/>
              </a:rPr>
              <a:t>24</a:t>
            </a:r>
            <a:endParaRPr lang="en-GB" sz="2000" dirty="0">
              <a:latin typeface="Times New Roman" panose="02020603050405020304" pitchFamily="18" charset="0"/>
              <a:ea typeface="Times New Roman" panose="02020603050405020304" pitchFamily="18" charset="0"/>
            </a:endParaRPr>
          </a:p>
          <a:p>
            <a:pPr marL="1200785">
              <a:lnSpc>
                <a:spcPts val="1630"/>
              </a:lnSpc>
              <a:spcAft>
                <a:spcPts val="0"/>
              </a:spcAft>
            </a:pPr>
            <a:r>
              <a:rPr lang="en-US" sz="2000" dirty="0">
                <a:solidFill>
                  <a:srgbClr val="DD8046"/>
                </a:solidFill>
                <a:latin typeface="Times New Roman" panose="02020603050405020304" pitchFamily="18" charset="0"/>
                <a:ea typeface="Times New Roman" panose="02020603050405020304" pitchFamily="18" charset="0"/>
              </a:rPr>
              <a:t>25.</a:t>
            </a:r>
            <a:r>
              <a:rPr lang="en-US" sz="2000" dirty="0">
                <a:latin typeface="Times New Roman" panose="02020603050405020304" pitchFamily="18" charset="0"/>
                <a:ea typeface="Times New Roman" panose="02020603050405020304" pitchFamily="18" charset="0"/>
              </a:rPr>
              <a:t>Foreign</a:t>
            </a:r>
            <a:r>
              <a:rPr lang="en-US" sz="2000" spc="-35"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Back</a:t>
            </a:r>
            <a:r>
              <a:rPr lang="en-US" sz="2000" spc="-15"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to Back</a:t>
            </a:r>
            <a:r>
              <a:rPr lang="en-US" sz="2000" spc="-15"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LC</a:t>
            </a:r>
            <a:r>
              <a:rPr lang="en-US" sz="2000" spc="-10"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by</a:t>
            </a:r>
            <a:r>
              <a:rPr lang="en-US" sz="2000" spc="-10"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EPZ</a:t>
            </a:r>
            <a:r>
              <a:rPr lang="en-US" sz="2000" spc="-15"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a:t>
            </a:r>
            <a:r>
              <a:rPr lang="en-US" sz="2000" dirty="0" err="1">
                <a:latin typeface="Times New Roman" panose="02020603050405020304" pitchFamily="18" charset="0"/>
                <a:ea typeface="Times New Roman" panose="02020603050405020304" pitchFamily="18" charset="0"/>
              </a:rPr>
              <a:t>Usance</a:t>
            </a:r>
            <a:r>
              <a:rPr lang="en-US" sz="2000" dirty="0">
                <a:latin typeface="Times New Roman" panose="02020603050405020304" pitchFamily="18" charset="0"/>
                <a:ea typeface="Times New Roman" panose="02020603050405020304" pitchFamily="18" charset="0"/>
              </a:rPr>
              <a:t>)-</a:t>
            </a:r>
            <a:r>
              <a:rPr lang="en-US" sz="2000" spc="-25" dirty="0">
                <a:latin typeface="Times New Roman" panose="02020603050405020304" pitchFamily="18" charset="0"/>
                <a:ea typeface="Times New Roman" panose="02020603050405020304" pitchFamily="18" charset="0"/>
              </a:rPr>
              <a:t>25</a:t>
            </a:r>
            <a:endParaRPr lang="en-GB" sz="2000" dirty="0">
              <a:latin typeface="Times New Roman" panose="02020603050405020304" pitchFamily="18" charset="0"/>
              <a:ea typeface="Times New Roman" panose="02020603050405020304" pitchFamily="18" charset="0"/>
            </a:endParaRPr>
          </a:p>
          <a:p>
            <a:pPr marL="1200785">
              <a:lnSpc>
                <a:spcPts val="1630"/>
              </a:lnSpc>
              <a:spcAft>
                <a:spcPts val="0"/>
              </a:spcAft>
            </a:pPr>
            <a:r>
              <a:rPr lang="en-US" sz="2000" dirty="0">
                <a:solidFill>
                  <a:srgbClr val="DD8046"/>
                </a:solidFill>
                <a:latin typeface="Times New Roman" panose="02020603050405020304" pitchFamily="18" charset="0"/>
                <a:ea typeface="Times New Roman" panose="02020603050405020304" pitchFamily="18" charset="0"/>
              </a:rPr>
              <a:t>26.</a:t>
            </a:r>
            <a:r>
              <a:rPr lang="en-US" sz="2000" dirty="0">
                <a:latin typeface="Times New Roman" panose="02020603050405020304" pitchFamily="18" charset="0"/>
                <a:ea typeface="Times New Roman" panose="02020603050405020304" pitchFamily="18" charset="0"/>
              </a:rPr>
              <a:t>Import</a:t>
            </a:r>
            <a:r>
              <a:rPr lang="en-US" sz="2000" spc="-20"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from</a:t>
            </a:r>
            <a:r>
              <a:rPr lang="en-US" sz="2000" spc="-20"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Bangladesh</a:t>
            </a:r>
            <a:r>
              <a:rPr lang="en-US" sz="2000" spc="-20"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by</a:t>
            </a:r>
            <a:r>
              <a:rPr lang="en-US" sz="2000" spc="-15"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EPZ</a:t>
            </a:r>
            <a:r>
              <a:rPr lang="en-US" sz="2000" spc="-5"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companies</a:t>
            </a:r>
            <a:r>
              <a:rPr lang="en-US" sz="2000" spc="-30"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under</a:t>
            </a:r>
            <a:r>
              <a:rPr lang="en-US" sz="2000" spc="-15"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BTB</a:t>
            </a:r>
            <a:r>
              <a:rPr lang="en-US" sz="2000" spc="-15"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LC</a:t>
            </a:r>
            <a:r>
              <a:rPr lang="en-US" sz="2000" spc="210" dirty="0">
                <a:latin typeface="Times New Roman" panose="02020603050405020304" pitchFamily="18" charset="0"/>
                <a:ea typeface="Times New Roman" panose="02020603050405020304" pitchFamily="18" charset="0"/>
              </a:rPr>
              <a:t> </a:t>
            </a:r>
            <a:r>
              <a:rPr lang="en-US" sz="2000" spc="-10" dirty="0">
                <a:latin typeface="Times New Roman" panose="02020603050405020304" pitchFamily="18" charset="0"/>
                <a:ea typeface="Times New Roman" panose="02020603050405020304" pitchFamily="18" charset="0"/>
              </a:rPr>
              <a:t>(Sight)</a:t>
            </a:r>
            <a:endParaRPr lang="en-GB" sz="2000" dirty="0">
              <a:latin typeface="Times New Roman" panose="02020603050405020304" pitchFamily="18" charset="0"/>
              <a:ea typeface="Times New Roman" panose="02020603050405020304" pitchFamily="18" charset="0"/>
            </a:endParaRPr>
          </a:p>
          <a:p>
            <a:pPr marL="1200785">
              <a:lnSpc>
                <a:spcPts val="1630"/>
              </a:lnSpc>
              <a:spcAft>
                <a:spcPts val="0"/>
              </a:spcAft>
            </a:pPr>
            <a:r>
              <a:rPr lang="en-US" sz="2000" dirty="0">
                <a:solidFill>
                  <a:srgbClr val="DD8046"/>
                </a:solidFill>
                <a:latin typeface="Times New Roman" panose="02020603050405020304" pitchFamily="18" charset="0"/>
                <a:ea typeface="Times New Roman" panose="02020603050405020304" pitchFamily="18" charset="0"/>
              </a:rPr>
              <a:t>27.</a:t>
            </a:r>
            <a:r>
              <a:rPr lang="en-US" sz="2000" dirty="0">
                <a:latin typeface="Times New Roman" panose="02020603050405020304" pitchFamily="18" charset="0"/>
                <a:ea typeface="Times New Roman" panose="02020603050405020304" pitchFamily="18" charset="0"/>
              </a:rPr>
              <a:t>Import</a:t>
            </a:r>
            <a:r>
              <a:rPr lang="en-US" sz="2000" spc="-20"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from</a:t>
            </a:r>
            <a:r>
              <a:rPr lang="en-US" sz="2000" spc="-20"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Bangladesh</a:t>
            </a:r>
            <a:r>
              <a:rPr lang="en-US" sz="2000" spc="-20"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by</a:t>
            </a:r>
            <a:r>
              <a:rPr lang="en-US" sz="2000" spc="-15"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EPZ</a:t>
            </a:r>
            <a:r>
              <a:rPr lang="en-US" sz="2000" spc="-5"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companies</a:t>
            </a:r>
            <a:r>
              <a:rPr lang="en-US" sz="2000" spc="-30"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under</a:t>
            </a:r>
            <a:r>
              <a:rPr lang="en-US" sz="2000" spc="-15"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BTB</a:t>
            </a:r>
            <a:r>
              <a:rPr lang="en-US" sz="2000" spc="-15"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LC</a:t>
            </a:r>
            <a:r>
              <a:rPr lang="en-US" sz="2000" spc="230" dirty="0">
                <a:latin typeface="Times New Roman" panose="02020603050405020304" pitchFamily="18" charset="0"/>
                <a:ea typeface="Times New Roman" panose="02020603050405020304" pitchFamily="18" charset="0"/>
              </a:rPr>
              <a:t> </a:t>
            </a:r>
            <a:r>
              <a:rPr lang="en-US" sz="2000" spc="-10" dirty="0">
                <a:latin typeface="Times New Roman" panose="02020603050405020304" pitchFamily="18" charset="0"/>
                <a:ea typeface="Times New Roman" panose="02020603050405020304" pitchFamily="18" charset="0"/>
              </a:rPr>
              <a:t>(</a:t>
            </a:r>
            <a:r>
              <a:rPr lang="en-US" sz="2000" spc="-10" dirty="0" err="1">
                <a:latin typeface="Times New Roman" panose="02020603050405020304" pitchFamily="18" charset="0"/>
                <a:ea typeface="Times New Roman" panose="02020603050405020304" pitchFamily="18" charset="0"/>
              </a:rPr>
              <a:t>Usance</a:t>
            </a:r>
            <a:r>
              <a:rPr lang="en-US" sz="2000" spc="-10" dirty="0">
                <a:latin typeface="Times New Roman" panose="02020603050405020304" pitchFamily="18" charset="0"/>
                <a:ea typeface="Times New Roman" panose="02020603050405020304" pitchFamily="18" charset="0"/>
              </a:rPr>
              <a:t>)</a:t>
            </a:r>
            <a:endParaRPr lang="en-GB" sz="2000" dirty="0">
              <a:latin typeface="Times New Roman" panose="02020603050405020304" pitchFamily="18" charset="0"/>
              <a:ea typeface="Times New Roman" panose="02020603050405020304" pitchFamily="18" charset="0"/>
            </a:endParaRPr>
          </a:p>
          <a:p>
            <a:pPr marL="1200785">
              <a:lnSpc>
                <a:spcPts val="1795"/>
              </a:lnSpc>
              <a:spcAft>
                <a:spcPts val="0"/>
              </a:spcAft>
            </a:pPr>
            <a:r>
              <a:rPr lang="en-US" sz="2000" dirty="0">
                <a:solidFill>
                  <a:srgbClr val="DD8046"/>
                </a:solidFill>
                <a:latin typeface="Times New Roman" panose="02020603050405020304" pitchFamily="18" charset="0"/>
                <a:ea typeface="Times New Roman" panose="02020603050405020304" pitchFamily="18" charset="0"/>
              </a:rPr>
              <a:t>28.</a:t>
            </a:r>
            <a:r>
              <a:rPr lang="en-US" sz="2000" dirty="0">
                <a:latin typeface="Times New Roman" panose="02020603050405020304" pitchFamily="18" charset="0"/>
                <a:ea typeface="Times New Roman" panose="02020603050405020304" pitchFamily="18" charset="0"/>
              </a:rPr>
              <a:t>Other</a:t>
            </a:r>
            <a:r>
              <a:rPr lang="en-US" sz="2000" spc="-40"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(L/C)</a:t>
            </a:r>
            <a:r>
              <a:rPr lang="en-US" sz="2000" spc="-10"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a:t>
            </a:r>
            <a:r>
              <a:rPr lang="en-US" sz="2000" spc="-25" dirty="0">
                <a:latin typeface="Times New Roman" panose="02020603050405020304" pitchFamily="18" charset="0"/>
                <a:ea typeface="Times New Roman" panose="02020603050405020304" pitchFamily="18" charset="0"/>
              </a:rPr>
              <a:t>99</a:t>
            </a:r>
            <a:endParaRPr lang="en-GB"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32455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054578" y="395111"/>
            <a:ext cx="5280270" cy="2862322"/>
          </a:xfrm>
          <a:prstGeom prst="rect">
            <a:avLst/>
          </a:prstGeom>
          <a:noFill/>
        </p:spPr>
        <p:txBody>
          <a:bodyPr wrap="square" rtlCol="0">
            <a:spAutoFit/>
          </a:bodyPr>
          <a:lstStyle/>
          <a:p>
            <a:r>
              <a:rPr lang="en-US" b="1" dirty="0" smtClean="0">
                <a:solidFill>
                  <a:srgbClr val="C00000"/>
                </a:solidFill>
              </a:rPr>
              <a:t> </a:t>
            </a:r>
            <a:r>
              <a:rPr lang="en-US" b="1" dirty="0">
                <a:solidFill>
                  <a:srgbClr val="C00000"/>
                </a:solidFill>
              </a:rPr>
              <a:t> </a:t>
            </a:r>
            <a:r>
              <a:rPr lang="en-US" b="1" dirty="0" smtClean="0">
                <a:solidFill>
                  <a:srgbClr val="C00000"/>
                </a:solidFill>
              </a:rPr>
              <a:t>                     Import Finance</a:t>
            </a:r>
          </a:p>
          <a:p>
            <a:endParaRPr lang="en-US" dirty="0" smtClean="0">
              <a:solidFill>
                <a:srgbClr val="C00000"/>
              </a:solidFill>
            </a:endParaRPr>
          </a:p>
          <a:p>
            <a:r>
              <a:rPr lang="en-US" dirty="0"/>
              <a:t>An import Loan is a short-term cash </a:t>
            </a:r>
            <a:r>
              <a:rPr lang="en-US" dirty="0" smtClean="0"/>
              <a:t>advance </a:t>
            </a:r>
            <a:r>
              <a:rPr lang="en-US" dirty="0"/>
              <a:t>(with recourse) that enables the customer as an importer to meet the customers immediate payment obligations under a sight or </a:t>
            </a:r>
            <a:r>
              <a:rPr lang="en-US" dirty="0" err="1"/>
              <a:t>usance</a:t>
            </a:r>
            <a:r>
              <a:rPr lang="en-US" dirty="0"/>
              <a:t> Letter of Credit presentation or Import Documentary Collection.</a:t>
            </a:r>
            <a:endParaRPr lang="en-GB" dirty="0"/>
          </a:p>
          <a:p>
            <a:endParaRPr lang="en-US" dirty="0" smtClean="0"/>
          </a:p>
          <a:p>
            <a:endParaRPr lang="en-GB" dirty="0"/>
          </a:p>
        </p:txBody>
      </p:sp>
      <p:pic>
        <p:nvPicPr>
          <p:cNvPr id="9" name="Image 21" descr="an-overview-of-intl-trade-finance-latest-12-638.jpg"/>
          <p:cNvPicPr/>
          <p:nvPr/>
        </p:nvPicPr>
        <p:blipFill>
          <a:blip r:embed="rId2" cstate="print"/>
          <a:stretch>
            <a:fillRect/>
          </a:stretch>
        </p:blipFill>
        <p:spPr>
          <a:xfrm>
            <a:off x="3273778" y="3257432"/>
            <a:ext cx="6197600" cy="3425589"/>
          </a:xfrm>
          <a:prstGeom prst="rect">
            <a:avLst/>
          </a:prstGeom>
        </p:spPr>
      </p:pic>
    </p:spTree>
    <p:extLst>
      <p:ext uri="{BB962C8B-B14F-4D97-AF65-F5344CB8AC3E}">
        <p14:creationId xmlns:p14="http://schemas.microsoft.com/office/powerpoint/2010/main" val="3913401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4889" y="541867"/>
            <a:ext cx="6400800" cy="7263527"/>
          </a:xfrm>
          <a:prstGeom prst="rect">
            <a:avLst/>
          </a:prstGeom>
          <a:noFill/>
        </p:spPr>
        <p:txBody>
          <a:bodyPr wrap="square" rtlCol="0">
            <a:spAutoFit/>
          </a:bodyPr>
          <a:lstStyle/>
          <a:p>
            <a:r>
              <a:rPr lang="en-US" b="1" dirty="0" smtClean="0">
                <a:solidFill>
                  <a:srgbClr val="C00000"/>
                </a:solidFill>
              </a:rPr>
              <a:t>1.Payment </a:t>
            </a:r>
            <a:r>
              <a:rPr lang="en-US" b="1" dirty="0">
                <a:solidFill>
                  <a:srgbClr val="C00000"/>
                </a:solidFill>
              </a:rPr>
              <a:t>Against Documents (PAD</a:t>
            </a:r>
            <a:r>
              <a:rPr lang="en-US" b="1" dirty="0" smtClean="0">
                <a:solidFill>
                  <a:srgbClr val="C00000"/>
                </a:solidFill>
              </a:rPr>
              <a:t>)</a:t>
            </a:r>
          </a:p>
          <a:p>
            <a:r>
              <a:rPr lang="en-US" sz="1600" dirty="0" smtClean="0"/>
              <a:t>PAD </a:t>
            </a:r>
            <a:r>
              <a:rPr lang="en-US" sz="1600" dirty="0"/>
              <a:t>is a kind of Post Shipment Import Trade Finance given by the Bank to the Importer. After receiving the concerned bill from the Bank, the Issuing Bank has to check the documents very carefully within a stipulated </a:t>
            </a:r>
            <a:r>
              <a:rPr lang="en-US" sz="1600" dirty="0" smtClean="0"/>
              <a:t>time </a:t>
            </a:r>
            <a:r>
              <a:rPr lang="en-US" sz="1600" dirty="0"/>
              <a:t>If the bank founds those without any discrepant, the bill has to be lodged and debit PAD A/C, which is the direct liability of the Importer</a:t>
            </a:r>
            <a:r>
              <a:rPr lang="en-US" sz="1600" dirty="0" smtClean="0"/>
              <a:t>.</a:t>
            </a:r>
          </a:p>
          <a:p>
            <a:endParaRPr lang="en-GB" sz="1600" dirty="0"/>
          </a:p>
          <a:p>
            <a:pPr lvl="0"/>
            <a:r>
              <a:rPr lang="en-US" sz="1600" dirty="0"/>
              <a:t>#</a:t>
            </a:r>
            <a:r>
              <a:rPr lang="en-US" sz="1600" dirty="0" smtClean="0"/>
              <a:t>Maximum </a:t>
            </a:r>
            <a:r>
              <a:rPr lang="en-US" sz="1600" dirty="0"/>
              <a:t>Tenure: 21 Days</a:t>
            </a:r>
            <a:endParaRPr lang="en-GB" sz="1600" dirty="0"/>
          </a:p>
          <a:p>
            <a:pPr lvl="0"/>
            <a:r>
              <a:rPr lang="en-US" sz="1600" dirty="0" smtClean="0"/>
              <a:t>#Interest </a:t>
            </a:r>
            <a:r>
              <a:rPr lang="en-US" sz="1600" dirty="0"/>
              <a:t>Rate: </a:t>
            </a:r>
            <a:r>
              <a:rPr lang="en-US" sz="1600" dirty="0" smtClean="0"/>
              <a:t>SMART+ 3% from </a:t>
            </a:r>
            <a:r>
              <a:rPr lang="en-US" sz="1600" dirty="0"/>
              <a:t>the date of creation</a:t>
            </a:r>
            <a:r>
              <a:rPr lang="en-US" sz="1600" dirty="0" smtClean="0"/>
              <a:t>.</a:t>
            </a:r>
          </a:p>
          <a:p>
            <a:pPr lvl="0"/>
            <a:endParaRPr lang="en-US" dirty="0"/>
          </a:p>
          <a:p>
            <a:pPr marL="109728" indent="0">
              <a:buNone/>
            </a:pPr>
            <a:r>
              <a:rPr lang="en-US" sz="1200" dirty="0">
                <a:solidFill>
                  <a:srgbClr val="FF0000"/>
                </a:solidFill>
              </a:rPr>
              <a:t>Accounting procedure </a:t>
            </a:r>
          </a:p>
          <a:p>
            <a:r>
              <a:rPr lang="en-US" sz="1600" dirty="0"/>
              <a:t>Dr. PAD A/C</a:t>
            </a:r>
          </a:p>
          <a:p>
            <a:r>
              <a:rPr lang="en-US" sz="1600" dirty="0"/>
              <a:t>Cr. HO/Treasury</a:t>
            </a:r>
          </a:p>
          <a:p>
            <a:pPr algn="just">
              <a:buNone/>
            </a:pPr>
            <a:r>
              <a:rPr lang="en-AU" sz="1200" dirty="0">
                <a:solidFill>
                  <a:srgbClr val="FF0000"/>
                </a:solidFill>
              </a:rPr>
              <a:t>Reversal of L/C liability  </a:t>
            </a:r>
          </a:p>
          <a:p>
            <a:pPr algn="just"/>
            <a:r>
              <a:rPr lang="en-AU" sz="1600" dirty="0" err="1"/>
              <a:t>Dr.</a:t>
            </a:r>
            <a:r>
              <a:rPr lang="en-AU" sz="1600" dirty="0"/>
              <a:t> Bank Liability L/C (cash sight) </a:t>
            </a:r>
          </a:p>
          <a:p>
            <a:pPr algn="just"/>
            <a:r>
              <a:rPr lang="en-AU" sz="1600" dirty="0"/>
              <a:t>Cr. Customer Liability LC (cash sight) </a:t>
            </a:r>
            <a:r>
              <a:rPr lang="en-US" sz="1600" dirty="0"/>
              <a:t>[i.e. Contingent Liability, at the time of issuing L/C, now being reversed</a:t>
            </a:r>
            <a:r>
              <a:rPr lang="en-US" sz="1600" dirty="0" smtClean="0"/>
              <a:t>]</a:t>
            </a:r>
            <a:endParaRPr lang="en-AU" sz="1600" dirty="0"/>
          </a:p>
          <a:p>
            <a:pPr algn="just">
              <a:buNone/>
            </a:pPr>
            <a:r>
              <a:rPr lang="en-AU" sz="1600" dirty="0" smtClean="0"/>
              <a:t>.</a:t>
            </a:r>
            <a:r>
              <a:rPr lang="en-US" sz="1600" dirty="0"/>
              <a:t/>
            </a:r>
            <a:br>
              <a:rPr lang="en-US" sz="1600" dirty="0"/>
            </a:br>
            <a:r>
              <a:rPr lang="en-AU" sz="1600" dirty="0" smtClean="0">
                <a:solidFill>
                  <a:schemeClr val="accent1">
                    <a:lumMod val="75000"/>
                  </a:schemeClr>
                </a:solidFill>
              </a:rPr>
              <a:t>Shipping </a:t>
            </a:r>
            <a:r>
              <a:rPr lang="en-AU" sz="1600" dirty="0">
                <a:solidFill>
                  <a:schemeClr val="accent1">
                    <a:lumMod val="75000"/>
                  </a:schemeClr>
                </a:solidFill>
              </a:rPr>
              <a:t>documents are to be held with AD until PAD is adjusted by the importer with interest</a:t>
            </a:r>
            <a:endParaRPr lang="en-US" sz="1600" dirty="0">
              <a:solidFill>
                <a:schemeClr val="accent1">
                  <a:lumMod val="75000"/>
                </a:schemeClr>
              </a:solidFill>
            </a:endParaRPr>
          </a:p>
          <a:p>
            <a:pPr marL="109728" indent="0">
              <a:buNone/>
            </a:pPr>
            <a:r>
              <a:rPr lang="en-US" sz="1600" dirty="0"/>
              <a:t/>
            </a:r>
            <a:br>
              <a:rPr lang="en-US" sz="1600" dirty="0"/>
            </a:br>
            <a:r>
              <a:rPr lang="en-US" sz="1600" dirty="0">
                <a:solidFill>
                  <a:schemeClr val="accent6">
                    <a:lumMod val="50000"/>
                  </a:schemeClr>
                </a:solidFill>
              </a:rPr>
              <a:t>After debiting PAD A/C bank has to inform the Importer &amp; also to advise him to ‘Retire the bill’ within stipulated time</a:t>
            </a:r>
          </a:p>
          <a:p>
            <a:pPr algn="just">
              <a:buNone/>
            </a:pPr>
            <a:endParaRPr lang="en-AU" sz="1600" dirty="0"/>
          </a:p>
          <a:p>
            <a:pPr lvl="0"/>
            <a:endParaRPr lang="en-GB" dirty="0"/>
          </a:p>
          <a:p>
            <a:r>
              <a:rPr lang="en-US" dirty="0"/>
              <a:t> </a:t>
            </a:r>
            <a:endParaRPr lang="en-GB" dirty="0"/>
          </a:p>
          <a:p>
            <a:endParaRPr lang="en-GB" dirty="0"/>
          </a:p>
        </p:txBody>
      </p:sp>
    </p:spTree>
    <p:extLst>
      <p:ext uri="{BB962C8B-B14F-4D97-AF65-F5344CB8AC3E}">
        <p14:creationId xmlns:p14="http://schemas.microsoft.com/office/powerpoint/2010/main" val="19680054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93333" y="349956"/>
            <a:ext cx="9313333" cy="6370975"/>
          </a:xfrm>
          <a:prstGeom prst="rect">
            <a:avLst/>
          </a:prstGeom>
        </p:spPr>
        <p:txBody>
          <a:bodyPr wrap="square">
            <a:spAutoFit/>
          </a:bodyPr>
          <a:lstStyle/>
          <a:p>
            <a:r>
              <a:rPr lang="en-US" sz="2000" b="1" dirty="0" smtClean="0">
                <a:solidFill>
                  <a:srgbClr val="C00000"/>
                </a:solidFill>
                <a:latin typeface="Times New Roman" panose="02020603050405020304" pitchFamily="18" charset="0"/>
                <a:ea typeface="Times New Roman" panose="02020603050405020304" pitchFamily="18" charset="0"/>
              </a:rPr>
              <a:t>2. Loan</a:t>
            </a:r>
            <a:r>
              <a:rPr lang="en-US" sz="2000" b="1" spc="-25" dirty="0" smtClean="0">
                <a:solidFill>
                  <a:srgbClr val="C00000"/>
                </a:solidFill>
                <a:latin typeface="Times New Roman" panose="02020603050405020304" pitchFamily="18" charset="0"/>
                <a:ea typeface="Times New Roman" panose="02020603050405020304" pitchFamily="18" charset="0"/>
              </a:rPr>
              <a:t> </a:t>
            </a:r>
            <a:r>
              <a:rPr lang="en-US" sz="2000" b="1" dirty="0">
                <a:solidFill>
                  <a:srgbClr val="C00000"/>
                </a:solidFill>
                <a:latin typeface="Times New Roman" panose="02020603050405020304" pitchFamily="18" charset="0"/>
                <a:ea typeface="Times New Roman" panose="02020603050405020304" pitchFamily="18" charset="0"/>
              </a:rPr>
              <a:t>against</a:t>
            </a:r>
            <a:r>
              <a:rPr lang="en-US" sz="2000" b="1" spc="-15" dirty="0">
                <a:solidFill>
                  <a:srgbClr val="C00000"/>
                </a:solidFill>
                <a:latin typeface="Times New Roman" panose="02020603050405020304" pitchFamily="18" charset="0"/>
                <a:ea typeface="Times New Roman" panose="02020603050405020304" pitchFamily="18" charset="0"/>
              </a:rPr>
              <a:t> </a:t>
            </a:r>
            <a:r>
              <a:rPr lang="en-US" sz="2000" b="1" dirty="0">
                <a:solidFill>
                  <a:srgbClr val="C00000"/>
                </a:solidFill>
                <a:latin typeface="Times New Roman" panose="02020603050405020304" pitchFamily="18" charset="0"/>
                <a:ea typeface="Times New Roman" panose="02020603050405020304" pitchFamily="18" charset="0"/>
              </a:rPr>
              <a:t>Imported</a:t>
            </a:r>
            <a:r>
              <a:rPr lang="en-US" sz="2000" b="1" spc="-10" dirty="0">
                <a:solidFill>
                  <a:srgbClr val="C00000"/>
                </a:solidFill>
                <a:latin typeface="Times New Roman" panose="02020603050405020304" pitchFamily="18" charset="0"/>
                <a:ea typeface="Times New Roman" panose="02020603050405020304" pitchFamily="18" charset="0"/>
              </a:rPr>
              <a:t> </a:t>
            </a:r>
            <a:r>
              <a:rPr lang="en-US" sz="2000" b="1" dirty="0">
                <a:solidFill>
                  <a:srgbClr val="C00000"/>
                </a:solidFill>
                <a:latin typeface="Times New Roman" panose="02020603050405020304" pitchFamily="18" charset="0"/>
                <a:ea typeface="Times New Roman" panose="02020603050405020304" pitchFamily="18" charset="0"/>
              </a:rPr>
              <a:t>Merchandise</a:t>
            </a:r>
            <a:r>
              <a:rPr lang="en-US" sz="2000" b="1" spc="-10" dirty="0">
                <a:solidFill>
                  <a:srgbClr val="C00000"/>
                </a:solidFill>
                <a:latin typeface="Times New Roman" panose="02020603050405020304" pitchFamily="18" charset="0"/>
                <a:ea typeface="Times New Roman" panose="02020603050405020304" pitchFamily="18" charset="0"/>
              </a:rPr>
              <a:t> (</a:t>
            </a:r>
            <a:r>
              <a:rPr lang="en-US" sz="2000" b="1" spc="-10" dirty="0" smtClean="0">
                <a:solidFill>
                  <a:srgbClr val="C00000"/>
                </a:solidFill>
                <a:latin typeface="Times New Roman" panose="02020603050405020304" pitchFamily="18" charset="0"/>
                <a:ea typeface="Times New Roman" panose="02020603050405020304" pitchFamily="18" charset="0"/>
              </a:rPr>
              <a:t>LIM)</a:t>
            </a:r>
          </a:p>
          <a:p>
            <a:endParaRPr lang="en-US" b="1" spc="-10" dirty="0" smtClean="0">
              <a:solidFill>
                <a:srgbClr val="C00000"/>
              </a:solidFill>
              <a:latin typeface="Times New Roman" panose="02020603050405020304" pitchFamily="18" charset="0"/>
              <a:ea typeface="Times New Roman" panose="02020603050405020304" pitchFamily="18" charset="0"/>
            </a:endParaRPr>
          </a:p>
          <a:p>
            <a:r>
              <a:rPr lang="en-US" dirty="0"/>
              <a:t>LIM is the short-term demand loan to the Importer, the </a:t>
            </a:r>
            <a:endParaRPr lang="en-US" dirty="0" smtClean="0"/>
          </a:p>
          <a:p>
            <a:r>
              <a:rPr lang="en-US" dirty="0"/>
              <a:t>importer can retire the bill within their sanction limit </a:t>
            </a:r>
            <a:endParaRPr lang="en-US" dirty="0" smtClean="0"/>
          </a:p>
          <a:p>
            <a:r>
              <a:rPr lang="en-US" dirty="0"/>
              <a:t>followed by terms and condition from the bank paying certain </a:t>
            </a:r>
            <a:endParaRPr lang="en-US" dirty="0" smtClean="0"/>
          </a:p>
          <a:p>
            <a:r>
              <a:rPr lang="en-US" dirty="0"/>
              <a:t>amount of bank interest. In LIM, after releasing the goods </a:t>
            </a:r>
            <a:endParaRPr lang="en-US" dirty="0" smtClean="0"/>
          </a:p>
          <a:p>
            <a:r>
              <a:rPr lang="en-US" dirty="0"/>
              <a:t>from the Customs authority, the possession of the goods </a:t>
            </a:r>
            <a:endParaRPr lang="en-US" dirty="0" smtClean="0"/>
          </a:p>
          <a:p>
            <a:r>
              <a:rPr lang="en-US" dirty="0"/>
              <a:t>remains with the Bank i.e. under </a:t>
            </a:r>
            <a:r>
              <a:rPr lang="en-US" dirty="0" err="1"/>
              <a:t>bank‟s</a:t>
            </a:r>
            <a:r>
              <a:rPr lang="en-US" dirty="0"/>
              <a:t> lock &amp; key</a:t>
            </a:r>
            <a:r>
              <a:rPr lang="en-US" dirty="0" smtClean="0"/>
              <a:t>.</a:t>
            </a:r>
          </a:p>
          <a:p>
            <a:endParaRPr lang="en-US" dirty="0">
              <a:solidFill>
                <a:srgbClr val="C00000"/>
              </a:solidFill>
            </a:endParaRPr>
          </a:p>
          <a:p>
            <a:r>
              <a:rPr lang="en-US" dirty="0" smtClean="0"/>
              <a:t>.Maximum </a:t>
            </a:r>
            <a:r>
              <a:rPr lang="en-US" dirty="0"/>
              <a:t>Tenure: Industrial- 60 days, Commercial-45 Days</a:t>
            </a:r>
            <a:endParaRPr lang="en-GB" dirty="0"/>
          </a:p>
          <a:p>
            <a:r>
              <a:rPr lang="en-US" dirty="0" smtClean="0"/>
              <a:t>.Interest </a:t>
            </a:r>
            <a:r>
              <a:rPr lang="en-US" dirty="0"/>
              <a:t>Rate: SMART+3% </a:t>
            </a:r>
            <a:endParaRPr lang="en-US" dirty="0" smtClean="0"/>
          </a:p>
          <a:p>
            <a:pPr marL="109728" indent="0">
              <a:buNone/>
            </a:pPr>
            <a:r>
              <a:rPr lang="en-US" i="1" dirty="0">
                <a:solidFill>
                  <a:srgbClr val="FF0000"/>
                </a:solidFill>
              </a:rPr>
              <a:t>Accounting:</a:t>
            </a:r>
            <a:endParaRPr lang="en-US" dirty="0">
              <a:solidFill>
                <a:srgbClr val="FF0000"/>
              </a:solidFill>
            </a:endParaRPr>
          </a:p>
          <a:p>
            <a:r>
              <a:rPr lang="en-US" dirty="0"/>
              <a:t>Dr. LIM A/C ( In the name of Importer)</a:t>
            </a:r>
          </a:p>
          <a:p>
            <a:r>
              <a:rPr lang="en-US" dirty="0"/>
              <a:t>Cr. PAD A/C</a:t>
            </a:r>
          </a:p>
          <a:p>
            <a:r>
              <a:rPr lang="en-US" dirty="0" smtClean="0">
                <a:solidFill>
                  <a:srgbClr val="FF0000"/>
                </a:solidFill>
              </a:rPr>
              <a:t>LIM </a:t>
            </a:r>
            <a:r>
              <a:rPr lang="en-US" dirty="0">
                <a:solidFill>
                  <a:srgbClr val="FF0000"/>
                </a:solidFill>
              </a:rPr>
              <a:t>may be created in two </a:t>
            </a:r>
            <a:r>
              <a:rPr lang="en-US" dirty="0" smtClean="0">
                <a:solidFill>
                  <a:srgbClr val="FF0000"/>
                </a:solidFill>
              </a:rPr>
              <a:t>ways:</a:t>
            </a:r>
          </a:p>
          <a:p>
            <a:endParaRPr lang="en-US" dirty="0" smtClean="0">
              <a:solidFill>
                <a:srgbClr val="FF0000"/>
              </a:solidFill>
            </a:endParaRPr>
          </a:p>
          <a:p>
            <a:pPr marL="342900" indent="-342900">
              <a:buAutoNum type="alphaLcParenR"/>
            </a:pPr>
            <a:r>
              <a:rPr lang="en-US" dirty="0" smtClean="0"/>
              <a:t>LIM </a:t>
            </a:r>
            <a:r>
              <a:rPr lang="en-US" dirty="0"/>
              <a:t>at the request of Importer retaining margin prescribed on Landed </a:t>
            </a:r>
            <a:r>
              <a:rPr lang="en-US" dirty="0" smtClean="0"/>
              <a:t>cost</a:t>
            </a:r>
          </a:p>
          <a:p>
            <a:pPr marL="342900" indent="-342900">
              <a:buFontTx/>
              <a:buAutoNum type="alphaLcParenR"/>
            </a:pPr>
            <a:r>
              <a:rPr lang="en-US" dirty="0"/>
              <a:t>Forced LIM</a:t>
            </a:r>
            <a:endParaRPr lang="en-GB" dirty="0"/>
          </a:p>
          <a:p>
            <a:pPr marL="342900" indent="-342900">
              <a:buAutoNum type="alphaLcParenR"/>
            </a:pPr>
            <a:endParaRPr lang="en-GB" dirty="0"/>
          </a:p>
          <a:p>
            <a:endParaRPr lang="en-GB" dirty="0">
              <a:solidFill>
                <a:srgbClr val="FF0000"/>
              </a:solidFill>
            </a:endParaRPr>
          </a:p>
          <a:p>
            <a:endParaRPr lang="en-GB" sz="2400" dirty="0"/>
          </a:p>
          <a:p>
            <a:endParaRPr lang="en-GB" sz="2400" dirty="0">
              <a:solidFill>
                <a:srgbClr val="C00000"/>
              </a:solidFill>
            </a:endParaRPr>
          </a:p>
        </p:txBody>
      </p:sp>
    </p:spTree>
    <p:extLst>
      <p:ext uri="{BB962C8B-B14F-4D97-AF65-F5344CB8AC3E}">
        <p14:creationId xmlns:p14="http://schemas.microsoft.com/office/powerpoint/2010/main" val="2006541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1" y="1636888"/>
            <a:ext cx="9110132" cy="5262979"/>
          </a:xfrm>
          <a:prstGeom prst="rect">
            <a:avLst/>
          </a:prstGeom>
        </p:spPr>
        <p:txBody>
          <a:bodyPr wrap="square">
            <a:spAutoFit/>
          </a:bodyPr>
          <a:lstStyle/>
          <a:p>
            <a:r>
              <a:rPr lang="en-US" sz="2400" dirty="0" smtClean="0">
                <a:solidFill>
                  <a:srgbClr val="FF0000"/>
                </a:solidFill>
                <a:latin typeface="Times New Roman" panose="02020603050405020304" pitchFamily="18" charset="0"/>
                <a:ea typeface="Times New Roman" panose="02020603050405020304" pitchFamily="18" charset="0"/>
              </a:rPr>
              <a:t>If the importer is not in a position to retire the bill on cash,</a:t>
            </a:r>
          </a:p>
          <a:p>
            <a:r>
              <a:rPr lang="en-US" sz="2400" dirty="0" smtClean="0">
                <a:solidFill>
                  <a:srgbClr val="FF0000"/>
                </a:solidFill>
              </a:rPr>
              <a:t>He</a:t>
            </a:r>
            <a:r>
              <a:rPr lang="en-US" sz="2400" dirty="0">
                <a:solidFill>
                  <a:srgbClr val="FF0000"/>
                </a:solidFill>
              </a:rPr>
              <a:t>/ She may apply for LIM. Under the approval of </a:t>
            </a:r>
            <a:endParaRPr lang="en-US" sz="2400" dirty="0" smtClean="0">
              <a:solidFill>
                <a:srgbClr val="FF0000"/>
              </a:solidFill>
            </a:endParaRPr>
          </a:p>
          <a:p>
            <a:r>
              <a:rPr lang="en-US" sz="2400" dirty="0">
                <a:solidFill>
                  <a:srgbClr val="FF0000"/>
                </a:solidFill>
              </a:rPr>
              <a:t>competent authority, the importer may be allowed to retire the PAD through LIM keeping sufficient margin on Landed Cost of the goods</a:t>
            </a:r>
            <a:r>
              <a:rPr lang="en-US" sz="2400" dirty="0" smtClean="0">
                <a:solidFill>
                  <a:srgbClr val="FF0000"/>
                </a:solidFill>
              </a:rPr>
              <a:t>.</a:t>
            </a:r>
          </a:p>
          <a:p>
            <a:r>
              <a:rPr lang="en-US" sz="2400" dirty="0">
                <a:solidFill>
                  <a:srgbClr val="FF0000"/>
                </a:solidFill>
              </a:rPr>
              <a:t>The branch must obtain the following charge documents before allowing </a:t>
            </a:r>
            <a:r>
              <a:rPr lang="en-US" sz="2400" dirty="0" smtClean="0">
                <a:solidFill>
                  <a:srgbClr val="FF0000"/>
                </a:solidFill>
              </a:rPr>
              <a:t>LIM</a:t>
            </a:r>
          </a:p>
          <a:p>
            <a:endParaRPr lang="en-GB" sz="2400" dirty="0"/>
          </a:p>
          <a:p>
            <a:pPr lvl="1"/>
            <a:r>
              <a:rPr lang="en-US" dirty="0" err="1" smtClean="0">
                <a:solidFill>
                  <a:srgbClr val="00B0F0"/>
                </a:solidFill>
              </a:rPr>
              <a:t>i</a:t>
            </a:r>
            <a:r>
              <a:rPr lang="en-US" dirty="0" smtClean="0">
                <a:solidFill>
                  <a:srgbClr val="00B0F0"/>
                </a:solidFill>
              </a:rPr>
              <a:t>) D.P</a:t>
            </a:r>
            <a:r>
              <a:rPr lang="en-US" dirty="0">
                <a:solidFill>
                  <a:srgbClr val="00B0F0"/>
                </a:solidFill>
              </a:rPr>
              <a:t>. Note (CF-1,2)</a:t>
            </a:r>
            <a:endParaRPr lang="en-GB" sz="1000" dirty="0">
              <a:solidFill>
                <a:srgbClr val="00B0F0"/>
              </a:solidFill>
            </a:endParaRPr>
          </a:p>
          <a:p>
            <a:pPr lvl="1"/>
            <a:r>
              <a:rPr lang="en-US" dirty="0" smtClean="0">
                <a:solidFill>
                  <a:srgbClr val="00B0F0"/>
                </a:solidFill>
              </a:rPr>
              <a:t>ii) Letter </a:t>
            </a:r>
            <a:r>
              <a:rPr lang="en-US" dirty="0">
                <a:solidFill>
                  <a:srgbClr val="00B0F0"/>
                </a:solidFill>
              </a:rPr>
              <a:t>of arrangement (Appendix 8J)</a:t>
            </a:r>
            <a:endParaRPr lang="en-GB" sz="1000" dirty="0">
              <a:solidFill>
                <a:srgbClr val="00B0F0"/>
              </a:solidFill>
            </a:endParaRPr>
          </a:p>
          <a:p>
            <a:pPr lvl="1"/>
            <a:r>
              <a:rPr lang="en-US" dirty="0" smtClean="0">
                <a:solidFill>
                  <a:srgbClr val="00B0F0"/>
                </a:solidFill>
              </a:rPr>
              <a:t>iii) Letter </a:t>
            </a:r>
            <a:r>
              <a:rPr lang="en-US" dirty="0">
                <a:solidFill>
                  <a:srgbClr val="00B0F0"/>
                </a:solidFill>
              </a:rPr>
              <a:t>of disbursement (Appendix 8K)</a:t>
            </a:r>
            <a:endParaRPr lang="en-GB" sz="1000" dirty="0">
              <a:solidFill>
                <a:srgbClr val="00B0F0"/>
              </a:solidFill>
            </a:endParaRPr>
          </a:p>
          <a:p>
            <a:pPr lvl="1"/>
            <a:r>
              <a:rPr lang="en-US" dirty="0" smtClean="0">
                <a:solidFill>
                  <a:srgbClr val="00B0F0"/>
                </a:solidFill>
              </a:rPr>
              <a:t>iv) Letter </a:t>
            </a:r>
            <a:r>
              <a:rPr lang="en-US" dirty="0">
                <a:solidFill>
                  <a:srgbClr val="00B0F0"/>
                </a:solidFill>
              </a:rPr>
              <a:t>of Pledge</a:t>
            </a:r>
            <a:endParaRPr lang="en-GB" sz="1000" dirty="0">
              <a:solidFill>
                <a:srgbClr val="00B0F0"/>
              </a:solidFill>
            </a:endParaRPr>
          </a:p>
          <a:p>
            <a:pPr lvl="1"/>
            <a:r>
              <a:rPr lang="en-US" dirty="0" smtClean="0">
                <a:solidFill>
                  <a:srgbClr val="00B0F0"/>
                </a:solidFill>
              </a:rPr>
              <a:t>v) Letter </a:t>
            </a:r>
            <a:r>
              <a:rPr lang="en-US" dirty="0">
                <a:solidFill>
                  <a:srgbClr val="00B0F0"/>
                </a:solidFill>
              </a:rPr>
              <a:t>of indemnity (CF-24) [Appendix 8H]</a:t>
            </a:r>
            <a:endParaRPr lang="en-GB" sz="1000" dirty="0">
              <a:solidFill>
                <a:srgbClr val="00B0F0"/>
              </a:solidFill>
            </a:endParaRPr>
          </a:p>
          <a:p>
            <a:pPr lvl="1"/>
            <a:r>
              <a:rPr lang="en-US" dirty="0" smtClean="0">
                <a:solidFill>
                  <a:srgbClr val="00B0F0"/>
                </a:solidFill>
              </a:rPr>
              <a:t>vi) Letter </a:t>
            </a:r>
            <a:r>
              <a:rPr lang="en-US" dirty="0">
                <a:solidFill>
                  <a:srgbClr val="00B0F0"/>
                </a:solidFill>
              </a:rPr>
              <a:t>of continuity (CF-11) [Appendix 8B]</a:t>
            </a:r>
            <a:endParaRPr lang="en-GB" sz="1000" dirty="0">
              <a:solidFill>
                <a:srgbClr val="00B0F0"/>
              </a:solidFill>
            </a:endParaRPr>
          </a:p>
          <a:p>
            <a:pPr lvl="1"/>
            <a:r>
              <a:rPr lang="en-US" dirty="0" smtClean="0">
                <a:solidFill>
                  <a:srgbClr val="00B0F0"/>
                </a:solidFill>
              </a:rPr>
              <a:t>Vii )Letter </a:t>
            </a:r>
            <a:r>
              <a:rPr lang="en-US" dirty="0">
                <a:solidFill>
                  <a:srgbClr val="00B0F0"/>
                </a:solidFill>
              </a:rPr>
              <a:t>of Disclaimer</a:t>
            </a:r>
            <a:endParaRPr lang="en-GB" sz="1000" dirty="0">
              <a:solidFill>
                <a:srgbClr val="00B0F0"/>
              </a:solidFill>
            </a:endParaRPr>
          </a:p>
          <a:p>
            <a:r>
              <a:rPr lang="en-US" dirty="0" smtClean="0">
                <a:latin typeface="Times New Roman" panose="02020603050405020304" pitchFamily="18" charset="0"/>
                <a:ea typeface="Times New Roman" panose="02020603050405020304" pitchFamily="18" charset="0"/>
              </a:rPr>
              <a:t> </a:t>
            </a:r>
            <a:endParaRPr lang="en-GB" dirty="0"/>
          </a:p>
        </p:txBody>
      </p:sp>
    </p:spTree>
    <p:extLst>
      <p:ext uri="{BB962C8B-B14F-4D97-AF65-F5344CB8AC3E}">
        <p14:creationId xmlns:p14="http://schemas.microsoft.com/office/powerpoint/2010/main" val="1853240471"/>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157</TotalTime>
  <Words>1436</Words>
  <Application>Microsoft Office PowerPoint</Application>
  <PresentationFormat>Widescreen</PresentationFormat>
  <Paragraphs>162</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Century Gothic</vt:lpstr>
      <vt:lpstr>Kalpurush</vt:lpstr>
      <vt:lpstr>Times New Roman</vt:lpstr>
      <vt:lpstr>Wingdings</vt:lpstr>
      <vt:lpstr>Wingdings 3</vt: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23</cp:revision>
  <dcterms:created xsi:type="dcterms:W3CDTF">2023-07-30T06:44:08Z</dcterms:created>
  <dcterms:modified xsi:type="dcterms:W3CDTF">2023-09-03T10:57:43Z</dcterms:modified>
</cp:coreProperties>
</file>