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comment1.xml" ContentType="application/vnd.openxmlformats-officedocument.presentationml.comment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72" r:id="rId3"/>
    <p:sldId id="273" r:id="rId4"/>
    <p:sldId id="274" r:id="rId5"/>
    <p:sldId id="281" r:id="rId6"/>
    <p:sldId id="285" r:id="rId7"/>
    <p:sldId id="287" r:id="rId8"/>
    <p:sldId id="288" r:id="rId9"/>
    <p:sldId id="368" r:id="rId10"/>
    <p:sldId id="306" r:id="rId11"/>
    <p:sldId id="286" r:id="rId12"/>
    <p:sldId id="290" r:id="rId13"/>
    <p:sldId id="291" r:id="rId14"/>
    <p:sldId id="292" r:id="rId15"/>
    <p:sldId id="295" r:id="rId16"/>
    <p:sldId id="296" r:id="rId17"/>
    <p:sldId id="280" r:id="rId18"/>
    <p:sldId id="297" r:id="rId19"/>
    <p:sldId id="302" r:id="rId20"/>
    <p:sldId id="303" r:id="rId21"/>
    <p:sldId id="305" r:id="rId22"/>
    <p:sldId id="307" r:id="rId23"/>
    <p:sldId id="259" r:id="rId24"/>
    <p:sldId id="348" r:id="rId25"/>
    <p:sldId id="351" r:id="rId26"/>
    <p:sldId id="353" r:id="rId27"/>
    <p:sldId id="350" r:id="rId28"/>
    <p:sldId id="354" r:id="rId29"/>
    <p:sldId id="355" r:id="rId30"/>
    <p:sldId id="361" r:id="rId31"/>
    <p:sldId id="352" r:id="rId32"/>
    <p:sldId id="356" r:id="rId33"/>
    <p:sldId id="357" r:id="rId34"/>
    <p:sldId id="359" r:id="rId35"/>
    <p:sldId id="358" r:id="rId36"/>
    <p:sldId id="360" r:id="rId37"/>
    <p:sldId id="362" r:id="rId38"/>
    <p:sldId id="363" r:id="rId39"/>
    <p:sldId id="275" r:id="rId40"/>
    <p:sldId id="276" r:id="rId41"/>
    <p:sldId id="277" r:id="rId42"/>
    <p:sldId id="278" r:id="rId43"/>
    <p:sldId id="279" r:id="rId44"/>
    <p:sldId id="282" r:id="rId45"/>
    <p:sldId id="284" r:id="rId46"/>
    <p:sldId id="364" r:id="rId47"/>
    <p:sldId id="365" r:id="rId48"/>
    <p:sldId id="367"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d Habibur Rahman" initials="MR" lastIdx="1" clrIdx="0">
    <p:extLst>
      <p:ext uri="{19B8F6BF-5375-455C-9EA6-DF929625EA0E}">
        <p15:presenceInfo xmlns:p15="http://schemas.microsoft.com/office/powerpoint/2012/main" userId="c5d67e000db2aeb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6" autoAdjust="0"/>
    <p:restoredTop sz="94660"/>
  </p:normalViewPr>
  <p:slideViewPr>
    <p:cSldViewPr snapToGrid="0">
      <p:cViewPr varScale="1">
        <p:scale>
          <a:sx n="64" d="100"/>
          <a:sy n="64" d="100"/>
        </p:scale>
        <p:origin x="48" y="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4-03-25T13:51:34.056" idx="1">
    <p:pos x="1243" y="2522"/>
    <p:text/>
    <p:extLst>
      <p:ext uri="{C676402C-5697-4E1C-873F-D02D1690AC5C}">
        <p15:threadingInfo xmlns:p15="http://schemas.microsoft.com/office/powerpoint/2012/main" timeZoneBias="-360"/>
      </p:ext>
    </p:extLst>
  </p:cm>
</p:cmLst>
</file>

<file path=ppt/diagrams/_rels/data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ata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_rels/data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diagrams/_rels/data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diagrams/_rels/drawing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_rels/drawing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diagrams/_rels/drawing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C5CD224-21A0-41B3-B3D8-48145BF5267E}"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9B16D1ED-4C13-4DEB-B31C-FE025BEB9A9B}">
      <dgm:prSet custT="1"/>
      <dgm:spPr/>
      <dgm:t>
        <a:bodyPr/>
        <a:lstStyle/>
        <a:p>
          <a:r>
            <a:rPr lang="en-US" sz="2400" dirty="0">
              <a:latin typeface="Times New Roman" panose="02020603050405020304" pitchFamily="18" charset="0"/>
              <a:cs typeface="Times New Roman" panose="02020603050405020304" pitchFamily="18" charset="0"/>
            </a:rPr>
            <a:t>Ensures liquidity: Enables banks to meet short-term obligations and unexpected cash needs</a:t>
          </a:r>
        </a:p>
      </dgm:t>
    </dgm:pt>
    <dgm:pt modelId="{E83227CC-94E7-41AA-9AEB-93EFB3688AE3}" type="parTrans" cxnId="{7945D304-9CA0-4BF9-BF6B-158B6B04DA19}">
      <dgm:prSet/>
      <dgm:spPr/>
      <dgm:t>
        <a:bodyPr/>
        <a:lstStyle/>
        <a:p>
          <a:endParaRPr lang="en-US"/>
        </a:p>
      </dgm:t>
    </dgm:pt>
    <dgm:pt modelId="{5DBA9525-4156-412C-BC54-13AEF3AD55FE}" type="sibTrans" cxnId="{7945D304-9CA0-4BF9-BF6B-158B6B04DA19}">
      <dgm:prSet/>
      <dgm:spPr/>
      <dgm:t>
        <a:bodyPr/>
        <a:lstStyle/>
        <a:p>
          <a:endParaRPr lang="en-US"/>
        </a:p>
      </dgm:t>
    </dgm:pt>
    <dgm:pt modelId="{FCE04E70-EF07-4534-B6E2-EFB84FB6C48A}">
      <dgm:prSet custT="1"/>
      <dgm:spPr/>
      <dgm:t>
        <a:bodyPr/>
        <a:lstStyle/>
        <a:p>
          <a:r>
            <a:rPr lang="en-US" sz="2400" dirty="0">
              <a:latin typeface="Times New Roman" panose="02020603050405020304" pitchFamily="18" charset="0"/>
              <a:cs typeface="Times New Roman" panose="02020603050405020304" pitchFamily="18" charset="0"/>
            </a:rPr>
            <a:t>Maximizes profitability: Optimizes the returns on investments and reduces funding costs</a:t>
          </a:r>
        </a:p>
      </dgm:t>
    </dgm:pt>
    <dgm:pt modelId="{A9780D6D-350D-4B89-A288-051977693C3B}" type="parTrans" cxnId="{C1637478-7E18-46AA-B99F-7DE1A9DC226B}">
      <dgm:prSet/>
      <dgm:spPr/>
      <dgm:t>
        <a:bodyPr/>
        <a:lstStyle/>
        <a:p>
          <a:endParaRPr lang="en-US"/>
        </a:p>
      </dgm:t>
    </dgm:pt>
    <dgm:pt modelId="{92A4A7EC-0EDE-47BB-B3DF-F90E2BCB8C66}" type="sibTrans" cxnId="{C1637478-7E18-46AA-B99F-7DE1A9DC226B}">
      <dgm:prSet/>
      <dgm:spPr/>
      <dgm:t>
        <a:bodyPr/>
        <a:lstStyle/>
        <a:p>
          <a:endParaRPr lang="en-US"/>
        </a:p>
      </dgm:t>
    </dgm:pt>
    <dgm:pt modelId="{141212AC-E741-49CA-8682-B6A04AFA16C3}">
      <dgm:prSet custT="1"/>
      <dgm:spPr/>
      <dgm:t>
        <a:bodyPr/>
        <a:lstStyle/>
        <a:p>
          <a:r>
            <a:rPr lang="en-US" sz="2400" dirty="0">
              <a:latin typeface="Times New Roman" panose="02020603050405020304" pitchFamily="18" charset="0"/>
              <a:cs typeface="Times New Roman" panose="02020603050405020304" pitchFamily="18" charset="0"/>
            </a:rPr>
            <a:t>Manages risks: Mitigates credit risk, market risk, liquidity risk, and operational risk</a:t>
          </a:r>
        </a:p>
      </dgm:t>
    </dgm:pt>
    <dgm:pt modelId="{60735570-43BB-43D0-85DB-7E3707A8770A}" type="parTrans" cxnId="{5954128B-5708-4CFA-97CC-DFCF7E3E24E3}">
      <dgm:prSet/>
      <dgm:spPr/>
      <dgm:t>
        <a:bodyPr/>
        <a:lstStyle/>
        <a:p>
          <a:endParaRPr lang="en-US"/>
        </a:p>
      </dgm:t>
    </dgm:pt>
    <dgm:pt modelId="{5CBA9AAE-3541-48FC-AA14-DF245537F1DD}" type="sibTrans" cxnId="{5954128B-5708-4CFA-97CC-DFCF7E3E24E3}">
      <dgm:prSet/>
      <dgm:spPr/>
      <dgm:t>
        <a:bodyPr/>
        <a:lstStyle/>
        <a:p>
          <a:endParaRPr lang="en-US"/>
        </a:p>
      </dgm:t>
    </dgm:pt>
    <dgm:pt modelId="{5E703CFB-A786-4F7F-9EA4-E547BBD0C964}" type="pres">
      <dgm:prSet presAssocID="{1C5CD224-21A0-41B3-B3D8-48145BF5267E}" presName="root" presStyleCnt="0">
        <dgm:presLayoutVars>
          <dgm:dir/>
          <dgm:resizeHandles val="exact"/>
        </dgm:presLayoutVars>
      </dgm:prSet>
      <dgm:spPr/>
    </dgm:pt>
    <dgm:pt modelId="{889362C5-2B32-4DA5-B607-10C1F9B47097}" type="pres">
      <dgm:prSet presAssocID="{9B16D1ED-4C13-4DEB-B31C-FE025BEB9A9B}" presName="compNode" presStyleCnt="0"/>
      <dgm:spPr/>
    </dgm:pt>
    <dgm:pt modelId="{30824E5E-0F58-4480-BE1D-3EDF8B241210}" type="pres">
      <dgm:prSet presAssocID="{9B16D1ED-4C13-4DEB-B31C-FE025BEB9A9B}" presName="bgRect" presStyleLbl="bgShp" presStyleIdx="0" presStyleCnt="3"/>
      <dgm:spPr/>
    </dgm:pt>
    <dgm:pt modelId="{B4BDE280-ED13-45BD-B033-DFF042E00059}" type="pres">
      <dgm:prSet presAssocID="{9B16D1ED-4C13-4DEB-B31C-FE025BEB9A9B}"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ank"/>
        </a:ext>
      </dgm:extLst>
    </dgm:pt>
    <dgm:pt modelId="{ADD33302-90BB-4F3F-9F03-6EC5591D5378}" type="pres">
      <dgm:prSet presAssocID="{9B16D1ED-4C13-4DEB-B31C-FE025BEB9A9B}" presName="spaceRect" presStyleCnt="0"/>
      <dgm:spPr/>
    </dgm:pt>
    <dgm:pt modelId="{1471C41D-C101-4A14-9351-66BBE15FB0F4}" type="pres">
      <dgm:prSet presAssocID="{9B16D1ED-4C13-4DEB-B31C-FE025BEB9A9B}" presName="parTx" presStyleLbl="revTx" presStyleIdx="0" presStyleCnt="3">
        <dgm:presLayoutVars>
          <dgm:chMax val="0"/>
          <dgm:chPref val="0"/>
        </dgm:presLayoutVars>
      </dgm:prSet>
      <dgm:spPr/>
    </dgm:pt>
    <dgm:pt modelId="{06AE6465-8B38-40DD-BEDC-18FA9A1514C9}" type="pres">
      <dgm:prSet presAssocID="{5DBA9525-4156-412C-BC54-13AEF3AD55FE}" presName="sibTrans" presStyleCnt="0"/>
      <dgm:spPr/>
    </dgm:pt>
    <dgm:pt modelId="{F8E66254-F40B-429B-982B-7F46543D5FF8}" type="pres">
      <dgm:prSet presAssocID="{FCE04E70-EF07-4534-B6E2-EFB84FB6C48A}" presName="compNode" presStyleCnt="0"/>
      <dgm:spPr/>
    </dgm:pt>
    <dgm:pt modelId="{6B25CE6C-9686-4D3A-A4F3-D62BCBFF37B1}" type="pres">
      <dgm:prSet presAssocID="{FCE04E70-EF07-4534-B6E2-EFB84FB6C48A}" presName="bgRect" presStyleLbl="bgShp" presStyleIdx="1" presStyleCnt="3"/>
      <dgm:spPr/>
    </dgm:pt>
    <dgm:pt modelId="{282C64B0-2EA0-43B3-B2AA-C07133211A93}" type="pres">
      <dgm:prSet presAssocID="{FCE04E70-EF07-4534-B6E2-EFB84FB6C48A}"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Upward trend"/>
        </a:ext>
      </dgm:extLst>
    </dgm:pt>
    <dgm:pt modelId="{0AE22BF5-32D9-4B5C-B5EC-7CDC1EE5A7BC}" type="pres">
      <dgm:prSet presAssocID="{FCE04E70-EF07-4534-B6E2-EFB84FB6C48A}" presName="spaceRect" presStyleCnt="0"/>
      <dgm:spPr/>
    </dgm:pt>
    <dgm:pt modelId="{E2995465-542A-4215-81C2-F327DD8AEEC9}" type="pres">
      <dgm:prSet presAssocID="{FCE04E70-EF07-4534-B6E2-EFB84FB6C48A}" presName="parTx" presStyleLbl="revTx" presStyleIdx="1" presStyleCnt="3">
        <dgm:presLayoutVars>
          <dgm:chMax val="0"/>
          <dgm:chPref val="0"/>
        </dgm:presLayoutVars>
      </dgm:prSet>
      <dgm:spPr/>
    </dgm:pt>
    <dgm:pt modelId="{03144D60-8D09-471A-84B0-0F1AB2E8183B}" type="pres">
      <dgm:prSet presAssocID="{92A4A7EC-0EDE-47BB-B3DF-F90E2BCB8C66}" presName="sibTrans" presStyleCnt="0"/>
      <dgm:spPr/>
    </dgm:pt>
    <dgm:pt modelId="{CFB9BA8C-0DC4-4231-97AF-EED0A73F2D8A}" type="pres">
      <dgm:prSet presAssocID="{141212AC-E741-49CA-8682-B6A04AFA16C3}" presName="compNode" presStyleCnt="0"/>
      <dgm:spPr/>
    </dgm:pt>
    <dgm:pt modelId="{A033C079-C85C-4DAB-A60A-0687CBC8EAAA}" type="pres">
      <dgm:prSet presAssocID="{141212AC-E741-49CA-8682-B6A04AFA16C3}" presName="bgRect" presStyleLbl="bgShp" presStyleIdx="2" presStyleCnt="3"/>
      <dgm:spPr/>
    </dgm:pt>
    <dgm:pt modelId="{7F6F2270-A6B8-4752-AEAB-D8B7993AFAB5}" type="pres">
      <dgm:prSet presAssocID="{141212AC-E741-49CA-8682-B6A04AFA16C3}"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ownward trend"/>
        </a:ext>
      </dgm:extLst>
    </dgm:pt>
    <dgm:pt modelId="{D925B00B-F360-4856-89CF-FD970EF57638}" type="pres">
      <dgm:prSet presAssocID="{141212AC-E741-49CA-8682-B6A04AFA16C3}" presName="spaceRect" presStyleCnt="0"/>
      <dgm:spPr/>
    </dgm:pt>
    <dgm:pt modelId="{09349B05-FD5D-4C47-82BC-50CBD28A891B}" type="pres">
      <dgm:prSet presAssocID="{141212AC-E741-49CA-8682-B6A04AFA16C3}" presName="parTx" presStyleLbl="revTx" presStyleIdx="2" presStyleCnt="3">
        <dgm:presLayoutVars>
          <dgm:chMax val="0"/>
          <dgm:chPref val="0"/>
        </dgm:presLayoutVars>
      </dgm:prSet>
      <dgm:spPr/>
    </dgm:pt>
  </dgm:ptLst>
  <dgm:cxnLst>
    <dgm:cxn modelId="{7945D304-9CA0-4BF9-BF6B-158B6B04DA19}" srcId="{1C5CD224-21A0-41B3-B3D8-48145BF5267E}" destId="{9B16D1ED-4C13-4DEB-B31C-FE025BEB9A9B}" srcOrd="0" destOrd="0" parTransId="{E83227CC-94E7-41AA-9AEB-93EFB3688AE3}" sibTransId="{5DBA9525-4156-412C-BC54-13AEF3AD55FE}"/>
    <dgm:cxn modelId="{CC630D1E-D9FD-4D7A-9EA6-75389C026534}" type="presOf" srcId="{9B16D1ED-4C13-4DEB-B31C-FE025BEB9A9B}" destId="{1471C41D-C101-4A14-9351-66BBE15FB0F4}" srcOrd="0" destOrd="0" presId="urn:microsoft.com/office/officeart/2018/2/layout/IconVerticalSolidList"/>
    <dgm:cxn modelId="{4FB3851E-3488-4067-97B8-F64F5B6651FA}" type="presOf" srcId="{141212AC-E741-49CA-8682-B6A04AFA16C3}" destId="{09349B05-FD5D-4C47-82BC-50CBD28A891B}" srcOrd="0" destOrd="0" presId="urn:microsoft.com/office/officeart/2018/2/layout/IconVerticalSolidList"/>
    <dgm:cxn modelId="{C1637478-7E18-46AA-B99F-7DE1A9DC226B}" srcId="{1C5CD224-21A0-41B3-B3D8-48145BF5267E}" destId="{FCE04E70-EF07-4534-B6E2-EFB84FB6C48A}" srcOrd="1" destOrd="0" parTransId="{A9780D6D-350D-4B89-A288-051977693C3B}" sibTransId="{92A4A7EC-0EDE-47BB-B3DF-F90E2BCB8C66}"/>
    <dgm:cxn modelId="{8A5D9B78-9FFB-496D-95C5-610345564C07}" type="presOf" srcId="{FCE04E70-EF07-4534-B6E2-EFB84FB6C48A}" destId="{E2995465-542A-4215-81C2-F327DD8AEEC9}" srcOrd="0" destOrd="0" presId="urn:microsoft.com/office/officeart/2018/2/layout/IconVerticalSolidList"/>
    <dgm:cxn modelId="{2327818A-ECFF-4A41-8927-FD6985878F50}" type="presOf" srcId="{1C5CD224-21A0-41B3-B3D8-48145BF5267E}" destId="{5E703CFB-A786-4F7F-9EA4-E547BBD0C964}" srcOrd="0" destOrd="0" presId="urn:microsoft.com/office/officeart/2018/2/layout/IconVerticalSolidList"/>
    <dgm:cxn modelId="{5954128B-5708-4CFA-97CC-DFCF7E3E24E3}" srcId="{1C5CD224-21A0-41B3-B3D8-48145BF5267E}" destId="{141212AC-E741-49CA-8682-B6A04AFA16C3}" srcOrd="2" destOrd="0" parTransId="{60735570-43BB-43D0-85DB-7E3707A8770A}" sibTransId="{5CBA9AAE-3541-48FC-AA14-DF245537F1DD}"/>
    <dgm:cxn modelId="{7D7098C1-06DB-4610-9E85-1AE17263F476}" type="presParOf" srcId="{5E703CFB-A786-4F7F-9EA4-E547BBD0C964}" destId="{889362C5-2B32-4DA5-B607-10C1F9B47097}" srcOrd="0" destOrd="0" presId="urn:microsoft.com/office/officeart/2018/2/layout/IconVerticalSolidList"/>
    <dgm:cxn modelId="{0E236EAA-27D9-44B8-A3A0-766B5450C894}" type="presParOf" srcId="{889362C5-2B32-4DA5-B607-10C1F9B47097}" destId="{30824E5E-0F58-4480-BE1D-3EDF8B241210}" srcOrd="0" destOrd="0" presId="urn:microsoft.com/office/officeart/2018/2/layout/IconVerticalSolidList"/>
    <dgm:cxn modelId="{E55374BA-2A0F-426E-8A95-D1885213837C}" type="presParOf" srcId="{889362C5-2B32-4DA5-B607-10C1F9B47097}" destId="{B4BDE280-ED13-45BD-B033-DFF042E00059}" srcOrd="1" destOrd="0" presId="urn:microsoft.com/office/officeart/2018/2/layout/IconVerticalSolidList"/>
    <dgm:cxn modelId="{E10AB989-677A-4937-8BDA-B09164ACF9CD}" type="presParOf" srcId="{889362C5-2B32-4DA5-B607-10C1F9B47097}" destId="{ADD33302-90BB-4F3F-9F03-6EC5591D5378}" srcOrd="2" destOrd="0" presId="urn:microsoft.com/office/officeart/2018/2/layout/IconVerticalSolidList"/>
    <dgm:cxn modelId="{84253504-7B8F-4E5E-A7A3-C0A485E7E6FB}" type="presParOf" srcId="{889362C5-2B32-4DA5-B607-10C1F9B47097}" destId="{1471C41D-C101-4A14-9351-66BBE15FB0F4}" srcOrd="3" destOrd="0" presId="urn:microsoft.com/office/officeart/2018/2/layout/IconVerticalSolidList"/>
    <dgm:cxn modelId="{76B5961D-8F06-4D8C-A853-8845DA19C6DA}" type="presParOf" srcId="{5E703CFB-A786-4F7F-9EA4-E547BBD0C964}" destId="{06AE6465-8B38-40DD-BEDC-18FA9A1514C9}" srcOrd="1" destOrd="0" presId="urn:microsoft.com/office/officeart/2018/2/layout/IconVerticalSolidList"/>
    <dgm:cxn modelId="{AB97A347-3204-48D2-8209-B72F33B687D3}" type="presParOf" srcId="{5E703CFB-A786-4F7F-9EA4-E547BBD0C964}" destId="{F8E66254-F40B-429B-982B-7F46543D5FF8}" srcOrd="2" destOrd="0" presId="urn:microsoft.com/office/officeart/2018/2/layout/IconVerticalSolidList"/>
    <dgm:cxn modelId="{B2B6A5A8-8A71-4587-8572-B8E90FCED664}" type="presParOf" srcId="{F8E66254-F40B-429B-982B-7F46543D5FF8}" destId="{6B25CE6C-9686-4D3A-A4F3-D62BCBFF37B1}" srcOrd="0" destOrd="0" presId="urn:microsoft.com/office/officeart/2018/2/layout/IconVerticalSolidList"/>
    <dgm:cxn modelId="{25E201BA-2968-4A7D-8F90-42C4C0002BBE}" type="presParOf" srcId="{F8E66254-F40B-429B-982B-7F46543D5FF8}" destId="{282C64B0-2EA0-43B3-B2AA-C07133211A93}" srcOrd="1" destOrd="0" presId="urn:microsoft.com/office/officeart/2018/2/layout/IconVerticalSolidList"/>
    <dgm:cxn modelId="{4409727F-1E41-485E-A002-F90D53648802}" type="presParOf" srcId="{F8E66254-F40B-429B-982B-7F46543D5FF8}" destId="{0AE22BF5-32D9-4B5C-B5EC-7CDC1EE5A7BC}" srcOrd="2" destOrd="0" presId="urn:microsoft.com/office/officeart/2018/2/layout/IconVerticalSolidList"/>
    <dgm:cxn modelId="{2F28E1D3-6DC2-45DD-8CAC-50BD3E581177}" type="presParOf" srcId="{F8E66254-F40B-429B-982B-7F46543D5FF8}" destId="{E2995465-542A-4215-81C2-F327DD8AEEC9}" srcOrd="3" destOrd="0" presId="urn:microsoft.com/office/officeart/2018/2/layout/IconVerticalSolidList"/>
    <dgm:cxn modelId="{78D04B1A-F1B0-4AC3-8A4B-2714804154AE}" type="presParOf" srcId="{5E703CFB-A786-4F7F-9EA4-E547BBD0C964}" destId="{03144D60-8D09-471A-84B0-0F1AB2E8183B}" srcOrd="3" destOrd="0" presId="urn:microsoft.com/office/officeart/2018/2/layout/IconVerticalSolidList"/>
    <dgm:cxn modelId="{F3FED069-AC8D-4E62-9256-8799FFCEDF0D}" type="presParOf" srcId="{5E703CFB-A786-4F7F-9EA4-E547BBD0C964}" destId="{CFB9BA8C-0DC4-4231-97AF-EED0A73F2D8A}" srcOrd="4" destOrd="0" presId="urn:microsoft.com/office/officeart/2018/2/layout/IconVerticalSolidList"/>
    <dgm:cxn modelId="{FE560862-9F9F-412E-9876-FE2E2FD38CB1}" type="presParOf" srcId="{CFB9BA8C-0DC4-4231-97AF-EED0A73F2D8A}" destId="{A033C079-C85C-4DAB-A60A-0687CBC8EAAA}" srcOrd="0" destOrd="0" presId="urn:microsoft.com/office/officeart/2018/2/layout/IconVerticalSolidList"/>
    <dgm:cxn modelId="{A3303D18-BEDA-47BA-A1BB-FA956824C15C}" type="presParOf" srcId="{CFB9BA8C-0DC4-4231-97AF-EED0A73F2D8A}" destId="{7F6F2270-A6B8-4752-AEAB-D8B7993AFAB5}" srcOrd="1" destOrd="0" presId="urn:microsoft.com/office/officeart/2018/2/layout/IconVerticalSolidList"/>
    <dgm:cxn modelId="{5A2D3EC4-0332-4C1C-8F00-8581BEBEB2DD}" type="presParOf" srcId="{CFB9BA8C-0DC4-4231-97AF-EED0A73F2D8A}" destId="{D925B00B-F360-4856-89CF-FD970EF57638}" srcOrd="2" destOrd="0" presId="urn:microsoft.com/office/officeart/2018/2/layout/IconVerticalSolidList"/>
    <dgm:cxn modelId="{10D6A925-DB8A-4404-AC3F-808BF0EDDA23}" type="presParOf" srcId="{CFB9BA8C-0DC4-4231-97AF-EED0A73F2D8A}" destId="{09349B05-FD5D-4C47-82BC-50CBD28A891B}"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7D70910-D2F1-469B-B9F3-A9155FEADEFE}"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0B7EEBAE-703A-490A-A1F7-B4C711E8303D}">
      <dgm:prSet/>
      <dgm:spPr/>
      <dgm:t>
        <a:bodyPr/>
        <a:lstStyle/>
        <a:p>
          <a:r>
            <a:rPr lang="en-US" dirty="0">
              <a:latin typeface="Times New Roman" panose="02020603050405020304" pitchFamily="18" charset="0"/>
              <a:cs typeface="Times New Roman" panose="02020603050405020304" pitchFamily="18" charset="0"/>
            </a:rPr>
            <a:t>Importance of staying updated with regulatory changes</a:t>
          </a:r>
        </a:p>
      </dgm:t>
    </dgm:pt>
    <dgm:pt modelId="{C3B2CAFC-C8CB-4F9A-99A2-4FAC4939C0EF}" type="parTrans" cxnId="{1C81B533-3636-4AC6-ACFA-C93E83AEA5AB}">
      <dgm:prSet/>
      <dgm:spPr/>
      <dgm:t>
        <a:bodyPr/>
        <a:lstStyle/>
        <a:p>
          <a:endParaRPr lang="en-US"/>
        </a:p>
      </dgm:t>
    </dgm:pt>
    <dgm:pt modelId="{E49355A5-B9DB-4A6C-9E44-7B9E05468D14}" type="sibTrans" cxnId="{1C81B533-3636-4AC6-ACFA-C93E83AEA5AB}">
      <dgm:prSet/>
      <dgm:spPr/>
      <dgm:t>
        <a:bodyPr/>
        <a:lstStyle/>
        <a:p>
          <a:endParaRPr lang="en-US"/>
        </a:p>
      </dgm:t>
    </dgm:pt>
    <dgm:pt modelId="{400F0D12-80BE-4630-87B7-8DC7A10427E9}">
      <dgm:prSet/>
      <dgm:spPr/>
      <dgm:t>
        <a:bodyPr/>
        <a:lstStyle/>
        <a:p>
          <a:r>
            <a:rPr lang="en-US" dirty="0">
              <a:latin typeface="Times New Roman" panose="02020603050405020304" pitchFamily="18" charset="0"/>
              <a:cs typeface="Times New Roman" panose="02020603050405020304" pitchFamily="18" charset="0"/>
            </a:rPr>
            <a:t>Proactive engagement with regulators</a:t>
          </a:r>
        </a:p>
      </dgm:t>
    </dgm:pt>
    <dgm:pt modelId="{3B9EA5E6-1B0D-4CC3-A70A-835665D76ECD}" type="parTrans" cxnId="{5BCB82C9-6F3C-4993-8526-A427C9429066}">
      <dgm:prSet/>
      <dgm:spPr/>
      <dgm:t>
        <a:bodyPr/>
        <a:lstStyle/>
        <a:p>
          <a:endParaRPr lang="en-US"/>
        </a:p>
      </dgm:t>
    </dgm:pt>
    <dgm:pt modelId="{D18A7B1D-04C7-4143-AA3E-A2BE6D4A9D6D}" type="sibTrans" cxnId="{5BCB82C9-6F3C-4993-8526-A427C9429066}">
      <dgm:prSet/>
      <dgm:spPr/>
      <dgm:t>
        <a:bodyPr/>
        <a:lstStyle/>
        <a:p>
          <a:endParaRPr lang="en-US"/>
        </a:p>
      </dgm:t>
    </dgm:pt>
    <dgm:pt modelId="{EBF91AE6-7C31-4EA7-B887-91D3941A0F76}">
      <dgm:prSet/>
      <dgm:spPr/>
      <dgm:t>
        <a:bodyPr/>
        <a:lstStyle/>
        <a:p>
          <a:r>
            <a:rPr lang="en-US" dirty="0">
              <a:latin typeface="Times New Roman" panose="02020603050405020304" pitchFamily="18" charset="0"/>
              <a:cs typeface="Times New Roman" panose="02020603050405020304" pitchFamily="18" charset="0"/>
            </a:rPr>
            <a:t>Adaptation of policies and practices to comply with evolving regulations</a:t>
          </a:r>
        </a:p>
      </dgm:t>
    </dgm:pt>
    <dgm:pt modelId="{F9B69E25-4DE2-42FA-A75B-5F6B87BA1807}" type="parTrans" cxnId="{76B68421-0405-48FC-86D6-ED4677ED7FB7}">
      <dgm:prSet/>
      <dgm:spPr/>
      <dgm:t>
        <a:bodyPr/>
        <a:lstStyle/>
        <a:p>
          <a:endParaRPr lang="en-US"/>
        </a:p>
      </dgm:t>
    </dgm:pt>
    <dgm:pt modelId="{520B20DD-3E05-45DB-968B-C1316A60065C}" type="sibTrans" cxnId="{76B68421-0405-48FC-86D6-ED4677ED7FB7}">
      <dgm:prSet/>
      <dgm:spPr/>
      <dgm:t>
        <a:bodyPr/>
        <a:lstStyle/>
        <a:p>
          <a:endParaRPr lang="en-US"/>
        </a:p>
      </dgm:t>
    </dgm:pt>
    <dgm:pt modelId="{D17BFB29-7361-467D-94E5-8B5C57620B45}" type="pres">
      <dgm:prSet presAssocID="{67D70910-D2F1-469B-B9F3-A9155FEADEFE}" presName="root" presStyleCnt="0">
        <dgm:presLayoutVars>
          <dgm:dir/>
          <dgm:resizeHandles val="exact"/>
        </dgm:presLayoutVars>
      </dgm:prSet>
      <dgm:spPr/>
    </dgm:pt>
    <dgm:pt modelId="{24819AFC-2E22-4ACB-AFB8-3C2D0C6F7390}" type="pres">
      <dgm:prSet presAssocID="{0B7EEBAE-703A-490A-A1F7-B4C711E8303D}" presName="compNode" presStyleCnt="0"/>
      <dgm:spPr/>
    </dgm:pt>
    <dgm:pt modelId="{4EAB6F6B-5BB8-4995-A428-7C0D7D2E39CB}" type="pres">
      <dgm:prSet presAssocID="{0B7EEBAE-703A-490A-A1F7-B4C711E8303D}" presName="bgRect" presStyleLbl="bgShp" presStyleIdx="0" presStyleCnt="3"/>
      <dgm:spPr/>
    </dgm:pt>
    <dgm:pt modelId="{5C54C0C3-595E-4DB2-AC8E-EFE7CD889357}" type="pres">
      <dgm:prSet presAssocID="{0B7EEBAE-703A-490A-A1F7-B4C711E8303D}"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cales of Justice"/>
        </a:ext>
      </dgm:extLst>
    </dgm:pt>
    <dgm:pt modelId="{7CC886FC-B310-4889-B1F2-17A3FEE0D625}" type="pres">
      <dgm:prSet presAssocID="{0B7EEBAE-703A-490A-A1F7-B4C711E8303D}" presName="spaceRect" presStyleCnt="0"/>
      <dgm:spPr/>
    </dgm:pt>
    <dgm:pt modelId="{93F3EB6C-4391-4401-85F6-E0D871B4B15C}" type="pres">
      <dgm:prSet presAssocID="{0B7EEBAE-703A-490A-A1F7-B4C711E8303D}" presName="parTx" presStyleLbl="revTx" presStyleIdx="0" presStyleCnt="3">
        <dgm:presLayoutVars>
          <dgm:chMax val="0"/>
          <dgm:chPref val="0"/>
        </dgm:presLayoutVars>
      </dgm:prSet>
      <dgm:spPr/>
    </dgm:pt>
    <dgm:pt modelId="{F1A400D7-8B2F-4236-B889-A7A4D893B431}" type="pres">
      <dgm:prSet presAssocID="{E49355A5-B9DB-4A6C-9E44-7B9E05468D14}" presName="sibTrans" presStyleCnt="0"/>
      <dgm:spPr/>
    </dgm:pt>
    <dgm:pt modelId="{A387A5CF-CC87-4DCE-BA67-21009973A8E1}" type="pres">
      <dgm:prSet presAssocID="{400F0D12-80BE-4630-87B7-8DC7A10427E9}" presName="compNode" presStyleCnt="0"/>
      <dgm:spPr/>
    </dgm:pt>
    <dgm:pt modelId="{3F4CDD81-E7A9-425C-AE0E-B924C10D2DB6}" type="pres">
      <dgm:prSet presAssocID="{400F0D12-80BE-4630-87B7-8DC7A10427E9}" presName="bgRect" presStyleLbl="bgShp" presStyleIdx="1" presStyleCnt="3"/>
      <dgm:spPr/>
    </dgm:pt>
    <dgm:pt modelId="{1C4711FA-116C-41E1-A039-3590AC048522}" type="pres">
      <dgm:prSet presAssocID="{400F0D12-80BE-4630-87B7-8DC7A10427E9}"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andshake"/>
        </a:ext>
      </dgm:extLst>
    </dgm:pt>
    <dgm:pt modelId="{C1151706-2154-4C8D-A0AA-3184EB99CEA1}" type="pres">
      <dgm:prSet presAssocID="{400F0D12-80BE-4630-87B7-8DC7A10427E9}" presName="spaceRect" presStyleCnt="0"/>
      <dgm:spPr/>
    </dgm:pt>
    <dgm:pt modelId="{F30AD483-3D95-4D8C-814C-47EC83A79859}" type="pres">
      <dgm:prSet presAssocID="{400F0D12-80BE-4630-87B7-8DC7A10427E9}" presName="parTx" presStyleLbl="revTx" presStyleIdx="1" presStyleCnt="3">
        <dgm:presLayoutVars>
          <dgm:chMax val="0"/>
          <dgm:chPref val="0"/>
        </dgm:presLayoutVars>
      </dgm:prSet>
      <dgm:spPr/>
    </dgm:pt>
    <dgm:pt modelId="{CCA5C465-EC66-492D-8A8C-B411B96D7CE3}" type="pres">
      <dgm:prSet presAssocID="{D18A7B1D-04C7-4143-AA3E-A2BE6D4A9D6D}" presName="sibTrans" presStyleCnt="0"/>
      <dgm:spPr/>
    </dgm:pt>
    <dgm:pt modelId="{09835F85-5F41-446A-9DB6-9F2DD1B59C4B}" type="pres">
      <dgm:prSet presAssocID="{EBF91AE6-7C31-4EA7-B887-91D3941A0F76}" presName="compNode" presStyleCnt="0"/>
      <dgm:spPr/>
    </dgm:pt>
    <dgm:pt modelId="{056315B6-0658-4CBD-940A-6C7BAD1C517B}" type="pres">
      <dgm:prSet presAssocID="{EBF91AE6-7C31-4EA7-B887-91D3941A0F76}" presName="bgRect" presStyleLbl="bgShp" presStyleIdx="2" presStyleCnt="3"/>
      <dgm:spPr/>
    </dgm:pt>
    <dgm:pt modelId="{99B18DCA-D1D9-4655-A58D-B9DBC6E8BA5A}" type="pres">
      <dgm:prSet presAssocID="{EBF91AE6-7C31-4EA7-B887-91D3941A0F76}"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 List"/>
        </a:ext>
      </dgm:extLst>
    </dgm:pt>
    <dgm:pt modelId="{A5F656E8-3956-4523-A0D4-ADA9C1AD81CE}" type="pres">
      <dgm:prSet presAssocID="{EBF91AE6-7C31-4EA7-B887-91D3941A0F76}" presName="spaceRect" presStyleCnt="0"/>
      <dgm:spPr/>
    </dgm:pt>
    <dgm:pt modelId="{8DE9FB6A-5CD9-49F9-9DC4-7BA2739D629F}" type="pres">
      <dgm:prSet presAssocID="{EBF91AE6-7C31-4EA7-B887-91D3941A0F76}" presName="parTx" presStyleLbl="revTx" presStyleIdx="2" presStyleCnt="3">
        <dgm:presLayoutVars>
          <dgm:chMax val="0"/>
          <dgm:chPref val="0"/>
        </dgm:presLayoutVars>
      </dgm:prSet>
      <dgm:spPr/>
    </dgm:pt>
  </dgm:ptLst>
  <dgm:cxnLst>
    <dgm:cxn modelId="{9FACD806-8395-4C4E-97AB-E65EFE5FF2BD}" type="presOf" srcId="{67D70910-D2F1-469B-B9F3-A9155FEADEFE}" destId="{D17BFB29-7361-467D-94E5-8B5C57620B45}" srcOrd="0" destOrd="0" presId="urn:microsoft.com/office/officeart/2018/2/layout/IconVerticalSolidList"/>
    <dgm:cxn modelId="{76B68421-0405-48FC-86D6-ED4677ED7FB7}" srcId="{67D70910-D2F1-469B-B9F3-A9155FEADEFE}" destId="{EBF91AE6-7C31-4EA7-B887-91D3941A0F76}" srcOrd="2" destOrd="0" parTransId="{F9B69E25-4DE2-42FA-A75B-5F6B87BA1807}" sibTransId="{520B20DD-3E05-45DB-968B-C1316A60065C}"/>
    <dgm:cxn modelId="{1C81B533-3636-4AC6-ACFA-C93E83AEA5AB}" srcId="{67D70910-D2F1-469B-B9F3-A9155FEADEFE}" destId="{0B7EEBAE-703A-490A-A1F7-B4C711E8303D}" srcOrd="0" destOrd="0" parTransId="{C3B2CAFC-C8CB-4F9A-99A2-4FAC4939C0EF}" sibTransId="{E49355A5-B9DB-4A6C-9E44-7B9E05468D14}"/>
    <dgm:cxn modelId="{DE8CB34F-DD4B-453F-9E87-C42EB9FA63C1}" type="presOf" srcId="{0B7EEBAE-703A-490A-A1F7-B4C711E8303D}" destId="{93F3EB6C-4391-4401-85F6-E0D871B4B15C}" srcOrd="0" destOrd="0" presId="urn:microsoft.com/office/officeart/2018/2/layout/IconVerticalSolidList"/>
    <dgm:cxn modelId="{7644A4AF-A2BA-4E78-9602-32AD93B81870}" type="presOf" srcId="{400F0D12-80BE-4630-87B7-8DC7A10427E9}" destId="{F30AD483-3D95-4D8C-814C-47EC83A79859}" srcOrd="0" destOrd="0" presId="urn:microsoft.com/office/officeart/2018/2/layout/IconVerticalSolidList"/>
    <dgm:cxn modelId="{E2272CB2-4A48-46E6-A10D-E67F083ADFE6}" type="presOf" srcId="{EBF91AE6-7C31-4EA7-B887-91D3941A0F76}" destId="{8DE9FB6A-5CD9-49F9-9DC4-7BA2739D629F}" srcOrd="0" destOrd="0" presId="urn:microsoft.com/office/officeart/2018/2/layout/IconVerticalSolidList"/>
    <dgm:cxn modelId="{5BCB82C9-6F3C-4993-8526-A427C9429066}" srcId="{67D70910-D2F1-469B-B9F3-A9155FEADEFE}" destId="{400F0D12-80BE-4630-87B7-8DC7A10427E9}" srcOrd="1" destOrd="0" parTransId="{3B9EA5E6-1B0D-4CC3-A70A-835665D76ECD}" sibTransId="{D18A7B1D-04C7-4143-AA3E-A2BE6D4A9D6D}"/>
    <dgm:cxn modelId="{A7748953-364B-49D7-9F0F-17DE921372CC}" type="presParOf" srcId="{D17BFB29-7361-467D-94E5-8B5C57620B45}" destId="{24819AFC-2E22-4ACB-AFB8-3C2D0C6F7390}" srcOrd="0" destOrd="0" presId="urn:microsoft.com/office/officeart/2018/2/layout/IconVerticalSolidList"/>
    <dgm:cxn modelId="{F6437D16-736A-406C-8FAA-925E5D4EEC20}" type="presParOf" srcId="{24819AFC-2E22-4ACB-AFB8-3C2D0C6F7390}" destId="{4EAB6F6B-5BB8-4995-A428-7C0D7D2E39CB}" srcOrd="0" destOrd="0" presId="urn:microsoft.com/office/officeart/2018/2/layout/IconVerticalSolidList"/>
    <dgm:cxn modelId="{5F886485-8BD4-4B51-BE21-4B0D6D2D60F9}" type="presParOf" srcId="{24819AFC-2E22-4ACB-AFB8-3C2D0C6F7390}" destId="{5C54C0C3-595E-4DB2-AC8E-EFE7CD889357}" srcOrd="1" destOrd="0" presId="urn:microsoft.com/office/officeart/2018/2/layout/IconVerticalSolidList"/>
    <dgm:cxn modelId="{EE9B8982-D077-4F68-AC9D-31657D75A00A}" type="presParOf" srcId="{24819AFC-2E22-4ACB-AFB8-3C2D0C6F7390}" destId="{7CC886FC-B310-4889-B1F2-17A3FEE0D625}" srcOrd="2" destOrd="0" presId="urn:microsoft.com/office/officeart/2018/2/layout/IconVerticalSolidList"/>
    <dgm:cxn modelId="{EADB097E-B90D-42AF-847F-C458DE8633A2}" type="presParOf" srcId="{24819AFC-2E22-4ACB-AFB8-3C2D0C6F7390}" destId="{93F3EB6C-4391-4401-85F6-E0D871B4B15C}" srcOrd="3" destOrd="0" presId="urn:microsoft.com/office/officeart/2018/2/layout/IconVerticalSolidList"/>
    <dgm:cxn modelId="{B57B2F57-3B36-4B1C-8DCB-045CE4FB760B}" type="presParOf" srcId="{D17BFB29-7361-467D-94E5-8B5C57620B45}" destId="{F1A400D7-8B2F-4236-B889-A7A4D893B431}" srcOrd="1" destOrd="0" presId="urn:microsoft.com/office/officeart/2018/2/layout/IconVerticalSolidList"/>
    <dgm:cxn modelId="{92F75988-645F-494C-9D74-789CAFF1C255}" type="presParOf" srcId="{D17BFB29-7361-467D-94E5-8B5C57620B45}" destId="{A387A5CF-CC87-4DCE-BA67-21009973A8E1}" srcOrd="2" destOrd="0" presId="urn:microsoft.com/office/officeart/2018/2/layout/IconVerticalSolidList"/>
    <dgm:cxn modelId="{C500B636-8D65-4335-AF62-D6B6A4B48CB5}" type="presParOf" srcId="{A387A5CF-CC87-4DCE-BA67-21009973A8E1}" destId="{3F4CDD81-E7A9-425C-AE0E-B924C10D2DB6}" srcOrd="0" destOrd="0" presId="urn:microsoft.com/office/officeart/2018/2/layout/IconVerticalSolidList"/>
    <dgm:cxn modelId="{BC5BECD4-4B0D-4394-A6FC-80F3AE5263FD}" type="presParOf" srcId="{A387A5CF-CC87-4DCE-BA67-21009973A8E1}" destId="{1C4711FA-116C-41E1-A039-3590AC048522}" srcOrd="1" destOrd="0" presId="urn:microsoft.com/office/officeart/2018/2/layout/IconVerticalSolidList"/>
    <dgm:cxn modelId="{78BFA0DE-812F-4846-B033-F4ECFB82A19A}" type="presParOf" srcId="{A387A5CF-CC87-4DCE-BA67-21009973A8E1}" destId="{C1151706-2154-4C8D-A0AA-3184EB99CEA1}" srcOrd="2" destOrd="0" presId="urn:microsoft.com/office/officeart/2018/2/layout/IconVerticalSolidList"/>
    <dgm:cxn modelId="{217CD1F3-8FEA-4B89-9BA0-961976F3A7B5}" type="presParOf" srcId="{A387A5CF-CC87-4DCE-BA67-21009973A8E1}" destId="{F30AD483-3D95-4D8C-814C-47EC83A79859}" srcOrd="3" destOrd="0" presId="urn:microsoft.com/office/officeart/2018/2/layout/IconVerticalSolidList"/>
    <dgm:cxn modelId="{19FBEEC0-14A2-46AF-B4D0-4F2808670E84}" type="presParOf" srcId="{D17BFB29-7361-467D-94E5-8B5C57620B45}" destId="{CCA5C465-EC66-492D-8A8C-B411B96D7CE3}" srcOrd="3" destOrd="0" presId="urn:microsoft.com/office/officeart/2018/2/layout/IconVerticalSolidList"/>
    <dgm:cxn modelId="{7FE5F752-CDBB-4D40-A19B-A5F90BEC19AA}" type="presParOf" srcId="{D17BFB29-7361-467D-94E5-8B5C57620B45}" destId="{09835F85-5F41-446A-9DB6-9F2DD1B59C4B}" srcOrd="4" destOrd="0" presId="urn:microsoft.com/office/officeart/2018/2/layout/IconVerticalSolidList"/>
    <dgm:cxn modelId="{CC0D54D4-2D55-4727-A3E2-F38D0D46172C}" type="presParOf" srcId="{09835F85-5F41-446A-9DB6-9F2DD1B59C4B}" destId="{056315B6-0658-4CBD-940A-6C7BAD1C517B}" srcOrd="0" destOrd="0" presId="urn:microsoft.com/office/officeart/2018/2/layout/IconVerticalSolidList"/>
    <dgm:cxn modelId="{E6219EFA-AF81-4F91-84E3-AD1E010D28E2}" type="presParOf" srcId="{09835F85-5F41-446A-9DB6-9F2DD1B59C4B}" destId="{99B18DCA-D1D9-4655-A58D-B9DBC6E8BA5A}" srcOrd="1" destOrd="0" presId="urn:microsoft.com/office/officeart/2018/2/layout/IconVerticalSolidList"/>
    <dgm:cxn modelId="{E4CCD922-E2A5-4F9B-A8E3-135657A2EFC9}" type="presParOf" srcId="{09835F85-5F41-446A-9DB6-9F2DD1B59C4B}" destId="{A5F656E8-3956-4523-A0D4-ADA9C1AD81CE}" srcOrd="2" destOrd="0" presId="urn:microsoft.com/office/officeart/2018/2/layout/IconVerticalSolidList"/>
    <dgm:cxn modelId="{1326AE30-779C-415F-8CA6-62BC250110A8}" type="presParOf" srcId="{09835F85-5F41-446A-9DB6-9F2DD1B59C4B}" destId="{8DE9FB6A-5CD9-49F9-9DC4-7BA2739D629F}"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D0BA828-67FB-47E9-B640-2A2A31040E63}"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89445AC5-183D-40AF-8373-F3D2A7537A10}">
      <dgm:prSet custT="1"/>
      <dgm:spPr/>
      <dgm:t>
        <a:bodyPr/>
        <a:lstStyle/>
        <a:p>
          <a:r>
            <a:rPr lang="en-US" sz="2400" dirty="0">
              <a:latin typeface="Times New Roman" panose="02020603050405020304" pitchFamily="18" charset="0"/>
              <a:cs typeface="Times New Roman" panose="02020603050405020304" pitchFamily="18" charset="0"/>
            </a:rPr>
            <a:t>Fostering a culture of compliance within banks</a:t>
          </a:r>
        </a:p>
      </dgm:t>
    </dgm:pt>
    <dgm:pt modelId="{438DA9C8-C456-4406-B319-5A3B2998A758}" type="parTrans" cxnId="{35999343-B996-4C52-9A86-484A1D28C076}">
      <dgm:prSet/>
      <dgm:spPr/>
      <dgm:t>
        <a:bodyPr/>
        <a:lstStyle/>
        <a:p>
          <a:endParaRPr lang="en-US"/>
        </a:p>
      </dgm:t>
    </dgm:pt>
    <dgm:pt modelId="{17A10EB6-E202-49E5-8E68-EDF59CCEF04D}" type="sibTrans" cxnId="{35999343-B996-4C52-9A86-484A1D28C076}">
      <dgm:prSet/>
      <dgm:spPr/>
      <dgm:t>
        <a:bodyPr/>
        <a:lstStyle/>
        <a:p>
          <a:endParaRPr lang="en-US"/>
        </a:p>
      </dgm:t>
    </dgm:pt>
    <dgm:pt modelId="{3DDBBB8F-391D-4F39-B571-CA4DECCB6127}">
      <dgm:prSet custT="1"/>
      <dgm:spPr/>
      <dgm:t>
        <a:bodyPr/>
        <a:lstStyle/>
        <a:p>
          <a:r>
            <a:rPr lang="en-US" sz="2400" dirty="0">
              <a:latin typeface="Times New Roman" panose="02020603050405020304" pitchFamily="18" charset="0"/>
              <a:cs typeface="Times New Roman" panose="02020603050405020304" pitchFamily="18" charset="0"/>
            </a:rPr>
            <a:t>Employee training and awareness programs</a:t>
          </a:r>
        </a:p>
      </dgm:t>
    </dgm:pt>
    <dgm:pt modelId="{7C0A4DB2-39B0-470D-BDC1-8295BC20BBD9}" type="parTrans" cxnId="{938D66CF-BF24-40FA-9AFF-7B52E66E7E0A}">
      <dgm:prSet/>
      <dgm:spPr/>
      <dgm:t>
        <a:bodyPr/>
        <a:lstStyle/>
        <a:p>
          <a:endParaRPr lang="en-US"/>
        </a:p>
      </dgm:t>
    </dgm:pt>
    <dgm:pt modelId="{C9B1B0F3-1736-4F8C-8324-F98FB3A466DE}" type="sibTrans" cxnId="{938D66CF-BF24-40FA-9AFF-7B52E66E7E0A}">
      <dgm:prSet/>
      <dgm:spPr/>
      <dgm:t>
        <a:bodyPr/>
        <a:lstStyle/>
        <a:p>
          <a:endParaRPr lang="en-US"/>
        </a:p>
      </dgm:t>
    </dgm:pt>
    <dgm:pt modelId="{FC56021C-33DE-4F33-BA89-09B11E12EC45}">
      <dgm:prSet custT="1"/>
      <dgm:spPr/>
      <dgm:t>
        <a:bodyPr/>
        <a:lstStyle/>
        <a:p>
          <a:r>
            <a:rPr lang="en-US" sz="2400" dirty="0">
              <a:latin typeface="Times New Roman" panose="02020603050405020304" pitchFamily="18" charset="0"/>
              <a:cs typeface="Times New Roman" panose="02020603050405020304" pitchFamily="18" charset="0"/>
            </a:rPr>
            <a:t>Accountability and ethical behavior emphasized at all levels of the organization</a:t>
          </a:r>
        </a:p>
      </dgm:t>
    </dgm:pt>
    <dgm:pt modelId="{C984A6BC-98D2-4C6F-91FB-D88955F613CC}" type="parTrans" cxnId="{6E5C218F-3CA5-4CA4-8387-628398932B79}">
      <dgm:prSet/>
      <dgm:spPr/>
      <dgm:t>
        <a:bodyPr/>
        <a:lstStyle/>
        <a:p>
          <a:endParaRPr lang="en-US"/>
        </a:p>
      </dgm:t>
    </dgm:pt>
    <dgm:pt modelId="{B4162A63-BA75-4D27-BD09-53534FFA5BDC}" type="sibTrans" cxnId="{6E5C218F-3CA5-4CA4-8387-628398932B79}">
      <dgm:prSet/>
      <dgm:spPr/>
      <dgm:t>
        <a:bodyPr/>
        <a:lstStyle/>
        <a:p>
          <a:endParaRPr lang="en-US"/>
        </a:p>
      </dgm:t>
    </dgm:pt>
    <dgm:pt modelId="{28F901BA-510C-442C-9B4C-000B82B0D604}" type="pres">
      <dgm:prSet presAssocID="{DD0BA828-67FB-47E9-B640-2A2A31040E63}" presName="root" presStyleCnt="0">
        <dgm:presLayoutVars>
          <dgm:dir/>
          <dgm:resizeHandles val="exact"/>
        </dgm:presLayoutVars>
      </dgm:prSet>
      <dgm:spPr/>
    </dgm:pt>
    <dgm:pt modelId="{5D1840DF-672E-438E-B7D0-18101C54BBC0}" type="pres">
      <dgm:prSet presAssocID="{89445AC5-183D-40AF-8373-F3D2A7537A10}" presName="compNode" presStyleCnt="0"/>
      <dgm:spPr/>
    </dgm:pt>
    <dgm:pt modelId="{1F51D071-52DE-42C6-B15D-5375934366FE}" type="pres">
      <dgm:prSet presAssocID="{89445AC5-183D-40AF-8373-F3D2A7537A10}" presName="bgRect" presStyleLbl="bgShp" presStyleIdx="0" presStyleCnt="3"/>
      <dgm:spPr/>
    </dgm:pt>
    <dgm:pt modelId="{1D55EBF1-9EA0-4796-8DD5-E6229E51739C}" type="pres">
      <dgm:prSet presAssocID="{89445AC5-183D-40AF-8373-F3D2A7537A10}"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ank"/>
        </a:ext>
      </dgm:extLst>
    </dgm:pt>
    <dgm:pt modelId="{0BC42EB9-E5CB-457C-A37A-28DE4E5045B8}" type="pres">
      <dgm:prSet presAssocID="{89445AC5-183D-40AF-8373-F3D2A7537A10}" presName="spaceRect" presStyleCnt="0"/>
      <dgm:spPr/>
    </dgm:pt>
    <dgm:pt modelId="{6FD5CB4C-538A-42A0-B832-2942B0D26EAA}" type="pres">
      <dgm:prSet presAssocID="{89445AC5-183D-40AF-8373-F3D2A7537A10}" presName="parTx" presStyleLbl="revTx" presStyleIdx="0" presStyleCnt="3">
        <dgm:presLayoutVars>
          <dgm:chMax val="0"/>
          <dgm:chPref val="0"/>
        </dgm:presLayoutVars>
      </dgm:prSet>
      <dgm:spPr/>
    </dgm:pt>
    <dgm:pt modelId="{9E7C70CA-C455-4ABA-8B1B-6F5B85A3B623}" type="pres">
      <dgm:prSet presAssocID="{17A10EB6-E202-49E5-8E68-EDF59CCEF04D}" presName="sibTrans" presStyleCnt="0"/>
      <dgm:spPr/>
    </dgm:pt>
    <dgm:pt modelId="{977B16F1-2BD6-4845-B271-5AAD4E3230DB}" type="pres">
      <dgm:prSet presAssocID="{3DDBBB8F-391D-4F39-B571-CA4DECCB6127}" presName="compNode" presStyleCnt="0"/>
      <dgm:spPr/>
    </dgm:pt>
    <dgm:pt modelId="{61CCC4A8-237B-44EE-8449-496360B9BAC7}" type="pres">
      <dgm:prSet presAssocID="{3DDBBB8F-391D-4F39-B571-CA4DECCB6127}" presName="bgRect" presStyleLbl="bgShp" presStyleIdx="1" presStyleCnt="3"/>
      <dgm:spPr/>
    </dgm:pt>
    <dgm:pt modelId="{673C68FE-7C4B-43D2-AC6E-BCA9FE92EB78}" type="pres">
      <dgm:prSet presAssocID="{3DDBBB8F-391D-4F39-B571-CA4DECCB6127}"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Teacher"/>
        </a:ext>
      </dgm:extLst>
    </dgm:pt>
    <dgm:pt modelId="{735A3439-EFA9-4F95-9FE4-888863B5D74B}" type="pres">
      <dgm:prSet presAssocID="{3DDBBB8F-391D-4F39-B571-CA4DECCB6127}" presName="spaceRect" presStyleCnt="0"/>
      <dgm:spPr/>
    </dgm:pt>
    <dgm:pt modelId="{CD68A981-862E-4977-B259-C7B183A189FC}" type="pres">
      <dgm:prSet presAssocID="{3DDBBB8F-391D-4F39-B571-CA4DECCB6127}" presName="parTx" presStyleLbl="revTx" presStyleIdx="1" presStyleCnt="3">
        <dgm:presLayoutVars>
          <dgm:chMax val="0"/>
          <dgm:chPref val="0"/>
        </dgm:presLayoutVars>
      </dgm:prSet>
      <dgm:spPr/>
    </dgm:pt>
    <dgm:pt modelId="{046D2722-C396-415D-A38A-3BA63A82D9FC}" type="pres">
      <dgm:prSet presAssocID="{C9B1B0F3-1736-4F8C-8324-F98FB3A466DE}" presName="sibTrans" presStyleCnt="0"/>
      <dgm:spPr/>
    </dgm:pt>
    <dgm:pt modelId="{8D57E326-1092-46E7-8FF2-C6D4BEF2E10C}" type="pres">
      <dgm:prSet presAssocID="{FC56021C-33DE-4F33-BA89-09B11E12EC45}" presName="compNode" presStyleCnt="0"/>
      <dgm:spPr/>
    </dgm:pt>
    <dgm:pt modelId="{89B1FE73-8B01-41A9-A682-BF6D5F0CF4A2}" type="pres">
      <dgm:prSet presAssocID="{FC56021C-33DE-4F33-BA89-09B11E12EC45}" presName="bgRect" presStyleLbl="bgShp" presStyleIdx="2" presStyleCnt="3"/>
      <dgm:spPr/>
    </dgm:pt>
    <dgm:pt modelId="{D28D4674-95A7-4333-98A3-4DC7E8928A7B}" type="pres">
      <dgm:prSet presAssocID="{FC56021C-33DE-4F33-BA89-09B11E12EC45}"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cales of Justice"/>
        </a:ext>
      </dgm:extLst>
    </dgm:pt>
    <dgm:pt modelId="{C034E069-ECEF-43BE-91F9-C20924330CBD}" type="pres">
      <dgm:prSet presAssocID="{FC56021C-33DE-4F33-BA89-09B11E12EC45}" presName="spaceRect" presStyleCnt="0"/>
      <dgm:spPr/>
    </dgm:pt>
    <dgm:pt modelId="{033826EF-4156-49A4-A9F9-EE8D43FF8521}" type="pres">
      <dgm:prSet presAssocID="{FC56021C-33DE-4F33-BA89-09B11E12EC45}" presName="parTx" presStyleLbl="revTx" presStyleIdx="2" presStyleCnt="3">
        <dgm:presLayoutVars>
          <dgm:chMax val="0"/>
          <dgm:chPref val="0"/>
        </dgm:presLayoutVars>
      </dgm:prSet>
      <dgm:spPr/>
    </dgm:pt>
  </dgm:ptLst>
  <dgm:cxnLst>
    <dgm:cxn modelId="{2A9EC627-E4C5-40A8-AE7A-F86139FF3B0F}" type="presOf" srcId="{89445AC5-183D-40AF-8373-F3D2A7537A10}" destId="{6FD5CB4C-538A-42A0-B832-2942B0D26EAA}" srcOrd="0" destOrd="0" presId="urn:microsoft.com/office/officeart/2018/2/layout/IconVerticalSolidList"/>
    <dgm:cxn modelId="{B88CE460-4079-4ED9-B588-03E26632F35D}" type="presOf" srcId="{FC56021C-33DE-4F33-BA89-09B11E12EC45}" destId="{033826EF-4156-49A4-A9F9-EE8D43FF8521}" srcOrd="0" destOrd="0" presId="urn:microsoft.com/office/officeart/2018/2/layout/IconVerticalSolidList"/>
    <dgm:cxn modelId="{35999343-B996-4C52-9A86-484A1D28C076}" srcId="{DD0BA828-67FB-47E9-B640-2A2A31040E63}" destId="{89445AC5-183D-40AF-8373-F3D2A7537A10}" srcOrd="0" destOrd="0" parTransId="{438DA9C8-C456-4406-B319-5A3B2998A758}" sibTransId="{17A10EB6-E202-49E5-8E68-EDF59CCEF04D}"/>
    <dgm:cxn modelId="{6E5C218F-3CA5-4CA4-8387-628398932B79}" srcId="{DD0BA828-67FB-47E9-B640-2A2A31040E63}" destId="{FC56021C-33DE-4F33-BA89-09B11E12EC45}" srcOrd="2" destOrd="0" parTransId="{C984A6BC-98D2-4C6F-91FB-D88955F613CC}" sibTransId="{B4162A63-BA75-4D27-BD09-53534FFA5BDC}"/>
    <dgm:cxn modelId="{21E7B5A6-F9DA-4224-89F5-1AA2C2BCD3FF}" type="presOf" srcId="{DD0BA828-67FB-47E9-B640-2A2A31040E63}" destId="{28F901BA-510C-442C-9B4C-000B82B0D604}" srcOrd="0" destOrd="0" presId="urn:microsoft.com/office/officeart/2018/2/layout/IconVerticalSolidList"/>
    <dgm:cxn modelId="{BF2BA6C5-F66D-4FE9-A5C0-63064A69C00D}" type="presOf" srcId="{3DDBBB8F-391D-4F39-B571-CA4DECCB6127}" destId="{CD68A981-862E-4977-B259-C7B183A189FC}" srcOrd="0" destOrd="0" presId="urn:microsoft.com/office/officeart/2018/2/layout/IconVerticalSolidList"/>
    <dgm:cxn modelId="{938D66CF-BF24-40FA-9AFF-7B52E66E7E0A}" srcId="{DD0BA828-67FB-47E9-B640-2A2A31040E63}" destId="{3DDBBB8F-391D-4F39-B571-CA4DECCB6127}" srcOrd="1" destOrd="0" parTransId="{7C0A4DB2-39B0-470D-BDC1-8295BC20BBD9}" sibTransId="{C9B1B0F3-1736-4F8C-8324-F98FB3A466DE}"/>
    <dgm:cxn modelId="{8E1895E9-C91A-48FC-8495-8B012729F3C0}" type="presParOf" srcId="{28F901BA-510C-442C-9B4C-000B82B0D604}" destId="{5D1840DF-672E-438E-B7D0-18101C54BBC0}" srcOrd="0" destOrd="0" presId="urn:microsoft.com/office/officeart/2018/2/layout/IconVerticalSolidList"/>
    <dgm:cxn modelId="{F5FA42FC-D8C8-4B01-92AC-0778CE712854}" type="presParOf" srcId="{5D1840DF-672E-438E-B7D0-18101C54BBC0}" destId="{1F51D071-52DE-42C6-B15D-5375934366FE}" srcOrd="0" destOrd="0" presId="urn:microsoft.com/office/officeart/2018/2/layout/IconVerticalSolidList"/>
    <dgm:cxn modelId="{97C502F9-487F-48DF-B9E6-EF48230981F9}" type="presParOf" srcId="{5D1840DF-672E-438E-B7D0-18101C54BBC0}" destId="{1D55EBF1-9EA0-4796-8DD5-E6229E51739C}" srcOrd="1" destOrd="0" presId="urn:microsoft.com/office/officeart/2018/2/layout/IconVerticalSolidList"/>
    <dgm:cxn modelId="{4CDA6C21-92BB-4642-BE47-0A2BE8DD3073}" type="presParOf" srcId="{5D1840DF-672E-438E-B7D0-18101C54BBC0}" destId="{0BC42EB9-E5CB-457C-A37A-28DE4E5045B8}" srcOrd="2" destOrd="0" presId="urn:microsoft.com/office/officeart/2018/2/layout/IconVerticalSolidList"/>
    <dgm:cxn modelId="{A79B6B5A-FF83-4291-B10C-B2A98F5EA5E8}" type="presParOf" srcId="{5D1840DF-672E-438E-B7D0-18101C54BBC0}" destId="{6FD5CB4C-538A-42A0-B832-2942B0D26EAA}" srcOrd="3" destOrd="0" presId="urn:microsoft.com/office/officeart/2018/2/layout/IconVerticalSolidList"/>
    <dgm:cxn modelId="{A695B17C-599A-450C-AA75-5501BD7A7616}" type="presParOf" srcId="{28F901BA-510C-442C-9B4C-000B82B0D604}" destId="{9E7C70CA-C455-4ABA-8B1B-6F5B85A3B623}" srcOrd="1" destOrd="0" presId="urn:microsoft.com/office/officeart/2018/2/layout/IconVerticalSolidList"/>
    <dgm:cxn modelId="{A2D9AA55-8C9B-41A4-B121-096ABBC31D03}" type="presParOf" srcId="{28F901BA-510C-442C-9B4C-000B82B0D604}" destId="{977B16F1-2BD6-4845-B271-5AAD4E3230DB}" srcOrd="2" destOrd="0" presId="urn:microsoft.com/office/officeart/2018/2/layout/IconVerticalSolidList"/>
    <dgm:cxn modelId="{1799A084-E9BF-4EBF-8A50-FDABDF5BA013}" type="presParOf" srcId="{977B16F1-2BD6-4845-B271-5AAD4E3230DB}" destId="{61CCC4A8-237B-44EE-8449-496360B9BAC7}" srcOrd="0" destOrd="0" presId="urn:microsoft.com/office/officeart/2018/2/layout/IconVerticalSolidList"/>
    <dgm:cxn modelId="{E7BB2ADC-721F-41CC-BF94-A7AC0C84EE82}" type="presParOf" srcId="{977B16F1-2BD6-4845-B271-5AAD4E3230DB}" destId="{673C68FE-7C4B-43D2-AC6E-BCA9FE92EB78}" srcOrd="1" destOrd="0" presId="urn:microsoft.com/office/officeart/2018/2/layout/IconVerticalSolidList"/>
    <dgm:cxn modelId="{C821135F-241A-43DD-843C-CC025B511FD0}" type="presParOf" srcId="{977B16F1-2BD6-4845-B271-5AAD4E3230DB}" destId="{735A3439-EFA9-4F95-9FE4-888863B5D74B}" srcOrd="2" destOrd="0" presId="urn:microsoft.com/office/officeart/2018/2/layout/IconVerticalSolidList"/>
    <dgm:cxn modelId="{19967E6C-4BF6-447A-93B3-397802D8DFC9}" type="presParOf" srcId="{977B16F1-2BD6-4845-B271-5AAD4E3230DB}" destId="{CD68A981-862E-4977-B259-C7B183A189FC}" srcOrd="3" destOrd="0" presId="urn:microsoft.com/office/officeart/2018/2/layout/IconVerticalSolidList"/>
    <dgm:cxn modelId="{0CE00561-3F41-4028-85F9-C68256BF2421}" type="presParOf" srcId="{28F901BA-510C-442C-9B4C-000B82B0D604}" destId="{046D2722-C396-415D-A38A-3BA63A82D9FC}" srcOrd="3" destOrd="0" presId="urn:microsoft.com/office/officeart/2018/2/layout/IconVerticalSolidList"/>
    <dgm:cxn modelId="{4BCD41F0-AF51-4200-8DD8-52E84CB4706A}" type="presParOf" srcId="{28F901BA-510C-442C-9B4C-000B82B0D604}" destId="{8D57E326-1092-46E7-8FF2-C6D4BEF2E10C}" srcOrd="4" destOrd="0" presId="urn:microsoft.com/office/officeart/2018/2/layout/IconVerticalSolidList"/>
    <dgm:cxn modelId="{E4629B11-8F4D-4B40-82BE-09D4A542D740}" type="presParOf" srcId="{8D57E326-1092-46E7-8FF2-C6D4BEF2E10C}" destId="{89B1FE73-8B01-41A9-A682-BF6D5F0CF4A2}" srcOrd="0" destOrd="0" presId="urn:microsoft.com/office/officeart/2018/2/layout/IconVerticalSolidList"/>
    <dgm:cxn modelId="{B8C0962C-C176-486A-9141-27B62B7E7BAE}" type="presParOf" srcId="{8D57E326-1092-46E7-8FF2-C6D4BEF2E10C}" destId="{D28D4674-95A7-4333-98A3-4DC7E8928A7B}" srcOrd="1" destOrd="0" presId="urn:microsoft.com/office/officeart/2018/2/layout/IconVerticalSolidList"/>
    <dgm:cxn modelId="{74ACEB6C-B482-4394-9AE1-F3BC3E14A945}" type="presParOf" srcId="{8D57E326-1092-46E7-8FF2-C6D4BEF2E10C}" destId="{C034E069-ECEF-43BE-91F9-C20924330CBD}" srcOrd="2" destOrd="0" presId="urn:microsoft.com/office/officeart/2018/2/layout/IconVerticalSolidList"/>
    <dgm:cxn modelId="{E657744A-18A4-432D-8A70-BA233CAE1BA1}" type="presParOf" srcId="{8D57E326-1092-46E7-8FF2-C6D4BEF2E10C}" destId="{033826EF-4156-49A4-A9F9-EE8D43FF8521}"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4A04A9D-84C7-4661-8A9C-E0ED134B58F7}"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18217C1C-933A-4D11-9235-185A6BAC547B}">
      <dgm:prSet custT="1"/>
      <dgm:spPr/>
      <dgm:t>
        <a:bodyPr/>
        <a:lstStyle/>
        <a:p>
          <a:r>
            <a:rPr lang="en-US" sz="2600" dirty="0">
              <a:latin typeface="Times New Roman" panose="02020603050405020304" pitchFamily="18" charset="0"/>
              <a:cs typeface="Times New Roman" panose="02020603050405020304" pitchFamily="18" charset="0"/>
            </a:rPr>
            <a:t>Automated Trading Systems</a:t>
          </a:r>
        </a:p>
      </dgm:t>
    </dgm:pt>
    <dgm:pt modelId="{7C559EAE-2B1D-4D26-B9D3-A7102A488076}" type="parTrans" cxnId="{FDB23200-13A4-473E-B5EF-61FF69D29042}">
      <dgm:prSet/>
      <dgm:spPr/>
      <dgm:t>
        <a:bodyPr/>
        <a:lstStyle/>
        <a:p>
          <a:endParaRPr lang="en-US"/>
        </a:p>
      </dgm:t>
    </dgm:pt>
    <dgm:pt modelId="{3E40B7EF-D297-4264-96B8-A1542B747533}" type="sibTrans" cxnId="{FDB23200-13A4-473E-B5EF-61FF69D29042}">
      <dgm:prSet/>
      <dgm:spPr/>
      <dgm:t>
        <a:bodyPr/>
        <a:lstStyle/>
        <a:p>
          <a:endParaRPr lang="en-US"/>
        </a:p>
      </dgm:t>
    </dgm:pt>
    <dgm:pt modelId="{11CD5595-01E6-48C6-A651-87A12B3E58B0}">
      <dgm:prSet custT="1"/>
      <dgm:spPr/>
      <dgm:t>
        <a:bodyPr/>
        <a:lstStyle/>
        <a:p>
          <a:r>
            <a:rPr lang="en-US" sz="2600" dirty="0">
              <a:latin typeface="Times New Roman" panose="02020603050405020304" pitchFamily="18" charset="0"/>
              <a:cs typeface="Times New Roman" panose="02020603050405020304" pitchFamily="18" charset="0"/>
            </a:rPr>
            <a:t>Risk Management Software</a:t>
          </a:r>
        </a:p>
      </dgm:t>
    </dgm:pt>
    <dgm:pt modelId="{30C33315-2BB1-45A9-8C93-FA053DA33D33}" type="parTrans" cxnId="{9FC8085F-D10E-457F-AB1B-9AA520DDD850}">
      <dgm:prSet/>
      <dgm:spPr/>
      <dgm:t>
        <a:bodyPr/>
        <a:lstStyle/>
        <a:p>
          <a:endParaRPr lang="en-US"/>
        </a:p>
      </dgm:t>
    </dgm:pt>
    <dgm:pt modelId="{9C242E90-3431-49B5-B3FA-6617F7FBFBE2}" type="sibTrans" cxnId="{9FC8085F-D10E-457F-AB1B-9AA520DDD850}">
      <dgm:prSet/>
      <dgm:spPr/>
      <dgm:t>
        <a:bodyPr/>
        <a:lstStyle/>
        <a:p>
          <a:endParaRPr lang="en-US"/>
        </a:p>
      </dgm:t>
    </dgm:pt>
    <dgm:pt modelId="{CD7CC0CC-1F93-4F70-9734-CA56AE8EBCC2}">
      <dgm:prSet custT="1"/>
      <dgm:spPr/>
      <dgm:t>
        <a:bodyPr/>
        <a:lstStyle/>
        <a:p>
          <a:r>
            <a:rPr lang="en-US" sz="2600" dirty="0">
              <a:latin typeface="Times New Roman" panose="02020603050405020304" pitchFamily="18" charset="0"/>
              <a:cs typeface="Times New Roman" panose="02020603050405020304" pitchFamily="18" charset="0"/>
            </a:rPr>
            <a:t>Data Analytics for Decision Making</a:t>
          </a:r>
        </a:p>
      </dgm:t>
    </dgm:pt>
    <dgm:pt modelId="{4D9F787E-1F2E-49A7-BEEE-952B7AB3404B}" type="parTrans" cxnId="{69EFEC43-A6E8-4B46-A946-7733FA4A0EEB}">
      <dgm:prSet/>
      <dgm:spPr/>
      <dgm:t>
        <a:bodyPr/>
        <a:lstStyle/>
        <a:p>
          <a:endParaRPr lang="en-US"/>
        </a:p>
      </dgm:t>
    </dgm:pt>
    <dgm:pt modelId="{8A0E8F2D-2BF8-4480-93E5-2D21E9AD6E24}" type="sibTrans" cxnId="{69EFEC43-A6E8-4B46-A946-7733FA4A0EEB}">
      <dgm:prSet/>
      <dgm:spPr/>
      <dgm:t>
        <a:bodyPr/>
        <a:lstStyle/>
        <a:p>
          <a:endParaRPr lang="en-US"/>
        </a:p>
      </dgm:t>
    </dgm:pt>
    <dgm:pt modelId="{E7C9D820-8CC4-4A45-88A5-EF1DBE6B9257}" type="pres">
      <dgm:prSet presAssocID="{A4A04A9D-84C7-4661-8A9C-E0ED134B58F7}" presName="root" presStyleCnt="0">
        <dgm:presLayoutVars>
          <dgm:dir/>
          <dgm:resizeHandles val="exact"/>
        </dgm:presLayoutVars>
      </dgm:prSet>
      <dgm:spPr/>
    </dgm:pt>
    <dgm:pt modelId="{773586B1-FFD8-4628-B5C8-50AF5F78E1F3}" type="pres">
      <dgm:prSet presAssocID="{18217C1C-933A-4D11-9235-185A6BAC547B}" presName="compNode" presStyleCnt="0"/>
      <dgm:spPr/>
    </dgm:pt>
    <dgm:pt modelId="{378447CE-8139-451C-833F-961E0043CA0B}" type="pres">
      <dgm:prSet presAssocID="{18217C1C-933A-4D11-9235-185A6BAC547B}" presName="bgRect" presStyleLbl="bgShp" presStyleIdx="0" presStyleCnt="3"/>
      <dgm:spPr/>
    </dgm:pt>
    <dgm:pt modelId="{2AE4E62D-D555-42D9-AFAB-701BAFB6072A}" type="pres">
      <dgm:prSet presAssocID="{18217C1C-933A-4D11-9235-185A6BAC547B}"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ears"/>
        </a:ext>
      </dgm:extLst>
    </dgm:pt>
    <dgm:pt modelId="{793ED2B2-9886-42C7-8AF8-DE0D02CDB818}" type="pres">
      <dgm:prSet presAssocID="{18217C1C-933A-4D11-9235-185A6BAC547B}" presName="spaceRect" presStyleCnt="0"/>
      <dgm:spPr/>
    </dgm:pt>
    <dgm:pt modelId="{FCED3146-4856-4DDB-A965-80C83DF08B94}" type="pres">
      <dgm:prSet presAssocID="{18217C1C-933A-4D11-9235-185A6BAC547B}" presName="parTx" presStyleLbl="revTx" presStyleIdx="0" presStyleCnt="3">
        <dgm:presLayoutVars>
          <dgm:chMax val="0"/>
          <dgm:chPref val="0"/>
        </dgm:presLayoutVars>
      </dgm:prSet>
      <dgm:spPr/>
    </dgm:pt>
    <dgm:pt modelId="{D9B9499F-FD79-4CB3-A728-EECD4D9D857A}" type="pres">
      <dgm:prSet presAssocID="{3E40B7EF-D297-4264-96B8-A1542B747533}" presName="sibTrans" presStyleCnt="0"/>
      <dgm:spPr/>
    </dgm:pt>
    <dgm:pt modelId="{869612D2-6D53-458D-ABC4-3C93CB339C16}" type="pres">
      <dgm:prSet presAssocID="{11CD5595-01E6-48C6-A651-87A12B3E58B0}" presName="compNode" presStyleCnt="0"/>
      <dgm:spPr/>
    </dgm:pt>
    <dgm:pt modelId="{2FC1AFDE-9ECF-425A-9AA2-17BC32EFD773}" type="pres">
      <dgm:prSet presAssocID="{11CD5595-01E6-48C6-A651-87A12B3E58B0}" presName="bgRect" presStyleLbl="bgShp" presStyleIdx="1" presStyleCnt="3"/>
      <dgm:spPr/>
    </dgm:pt>
    <dgm:pt modelId="{1505AD09-A06C-49A3-8C89-A8817F71FB7D}" type="pres">
      <dgm:prSet presAssocID="{11CD5595-01E6-48C6-A651-87A12B3E58B0}"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Warning"/>
        </a:ext>
      </dgm:extLst>
    </dgm:pt>
    <dgm:pt modelId="{AA566A18-957D-4B5A-99E7-2D477D867478}" type="pres">
      <dgm:prSet presAssocID="{11CD5595-01E6-48C6-A651-87A12B3E58B0}" presName="spaceRect" presStyleCnt="0"/>
      <dgm:spPr/>
    </dgm:pt>
    <dgm:pt modelId="{0C151317-EA5E-4048-88F4-C947C3E653CC}" type="pres">
      <dgm:prSet presAssocID="{11CD5595-01E6-48C6-A651-87A12B3E58B0}" presName="parTx" presStyleLbl="revTx" presStyleIdx="1" presStyleCnt="3">
        <dgm:presLayoutVars>
          <dgm:chMax val="0"/>
          <dgm:chPref val="0"/>
        </dgm:presLayoutVars>
      </dgm:prSet>
      <dgm:spPr/>
    </dgm:pt>
    <dgm:pt modelId="{05940A83-BA0A-47F1-B3D3-7D3F7DA1BEA3}" type="pres">
      <dgm:prSet presAssocID="{9C242E90-3431-49B5-B3FA-6617F7FBFBE2}" presName="sibTrans" presStyleCnt="0"/>
      <dgm:spPr/>
    </dgm:pt>
    <dgm:pt modelId="{9AB5DE49-91DC-4DB1-B302-6FB5AAECDAA4}" type="pres">
      <dgm:prSet presAssocID="{CD7CC0CC-1F93-4F70-9734-CA56AE8EBCC2}" presName="compNode" presStyleCnt="0"/>
      <dgm:spPr/>
    </dgm:pt>
    <dgm:pt modelId="{F448A7D5-0E70-4878-B214-18D2CEC5CDDC}" type="pres">
      <dgm:prSet presAssocID="{CD7CC0CC-1F93-4F70-9734-CA56AE8EBCC2}" presName="bgRect" presStyleLbl="bgShp" presStyleIdx="2" presStyleCnt="3"/>
      <dgm:spPr/>
    </dgm:pt>
    <dgm:pt modelId="{3FBB3D46-1D35-4041-8F66-6B0236E82023}" type="pres">
      <dgm:prSet presAssocID="{CD7CC0CC-1F93-4F70-9734-CA56AE8EBCC2}"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ar chart"/>
        </a:ext>
      </dgm:extLst>
    </dgm:pt>
    <dgm:pt modelId="{D1055104-F74B-403B-8112-591842EA54BE}" type="pres">
      <dgm:prSet presAssocID="{CD7CC0CC-1F93-4F70-9734-CA56AE8EBCC2}" presName="spaceRect" presStyleCnt="0"/>
      <dgm:spPr/>
    </dgm:pt>
    <dgm:pt modelId="{7D815D39-90C6-4428-90BF-F3C2EF7E59EE}" type="pres">
      <dgm:prSet presAssocID="{CD7CC0CC-1F93-4F70-9734-CA56AE8EBCC2}" presName="parTx" presStyleLbl="revTx" presStyleIdx="2" presStyleCnt="3">
        <dgm:presLayoutVars>
          <dgm:chMax val="0"/>
          <dgm:chPref val="0"/>
        </dgm:presLayoutVars>
      </dgm:prSet>
      <dgm:spPr/>
    </dgm:pt>
  </dgm:ptLst>
  <dgm:cxnLst>
    <dgm:cxn modelId="{FDB23200-13A4-473E-B5EF-61FF69D29042}" srcId="{A4A04A9D-84C7-4661-8A9C-E0ED134B58F7}" destId="{18217C1C-933A-4D11-9235-185A6BAC547B}" srcOrd="0" destOrd="0" parTransId="{7C559EAE-2B1D-4D26-B9D3-A7102A488076}" sibTransId="{3E40B7EF-D297-4264-96B8-A1542B747533}"/>
    <dgm:cxn modelId="{78DD1A1B-8072-4249-B01D-3D5833A00BAB}" type="presOf" srcId="{A4A04A9D-84C7-4661-8A9C-E0ED134B58F7}" destId="{E7C9D820-8CC4-4A45-88A5-EF1DBE6B9257}" srcOrd="0" destOrd="0" presId="urn:microsoft.com/office/officeart/2018/2/layout/IconVerticalSolidList"/>
    <dgm:cxn modelId="{9FC8085F-D10E-457F-AB1B-9AA520DDD850}" srcId="{A4A04A9D-84C7-4661-8A9C-E0ED134B58F7}" destId="{11CD5595-01E6-48C6-A651-87A12B3E58B0}" srcOrd="1" destOrd="0" parTransId="{30C33315-2BB1-45A9-8C93-FA053DA33D33}" sibTransId="{9C242E90-3431-49B5-B3FA-6617F7FBFBE2}"/>
    <dgm:cxn modelId="{69EFEC43-A6E8-4B46-A946-7733FA4A0EEB}" srcId="{A4A04A9D-84C7-4661-8A9C-E0ED134B58F7}" destId="{CD7CC0CC-1F93-4F70-9734-CA56AE8EBCC2}" srcOrd="2" destOrd="0" parTransId="{4D9F787E-1F2E-49A7-BEEE-952B7AB3404B}" sibTransId="{8A0E8F2D-2BF8-4480-93E5-2D21E9AD6E24}"/>
    <dgm:cxn modelId="{D1F1F697-D464-4FFF-B7A5-A87F00B6FAFE}" type="presOf" srcId="{18217C1C-933A-4D11-9235-185A6BAC547B}" destId="{FCED3146-4856-4DDB-A965-80C83DF08B94}" srcOrd="0" destOrd="0" presId="urn:microsoft.com/office/officeart/2018/2/layout/IconVerticalSolidList"/>
    <dgm:cxn modelId="{0798F6F2-828B-4398-9328-6A3FB96D0043}" type="presOf" srcId="{11CD5595-01E6-48C6-A651-87A12B3E58B0}" destId="{0C151317-EA5E-4048-88F4-C947C3E653CC}" srcOrd="0" destOrd="0" presId="urn:microsoft.com/office/officeart/2018/2/layout/IconVerticalSolidList"/>
    <dgm:cxn modelId="{08C231F8-917C-4617-9123-C42F6F8090B3}" type="presOf" srcId="{CD7CC0CC-1F93-4F70-9734-CA56AE8EBCC2}" destId="{7D815D39-90C6-4428-90BF-F3C2EF7E59EE}" srcOrd="0" destOrd="0" presId="urn:microsoft.com/office/officeart/2018/2/layout/IconVerticalSolidList"/>
    <dgm:cxn modelId="{15ED0FB6-69A5-4675-AA4C-CFDAAEA033DD}" type="presParOf" srcId="{E7C9D820-8CC4-4A45-88A5-EF1DBE6B9257}" destId="{773586B1-FFD8-4628-B5C8-50AF5F78E1F3}" srcOrd="0" destOrd="0" presId="urn:microsoft.com/office/officeart/2018/2/layout/IconVerticalSolidList"/>
    <dgm:cxn modelId="{4B698306-42D0-4B03-A32E-136321C3D4C8}" type="presParOf" srcId="{773586B1-FFD8-4628-B5C8-50AF5F78E1F3}" destId="{378447CE-8139-451C-833F-961E0043CA0B}" srcOrd="0" destOrd="0" presId="urn:microsoft.com/office/officeart/2018/2/layout/IconVerticalSolidList"/>
    <dgm:cxn modelId="{3D4A85BB-6B60-4664-8AFF-0957D3C3D187}" type="presParOf" srcId="{773586B1-FFD8-4628-B5C8-50AF5F78E1F3}" destId="{2AE4E62D-D555-42D9-AFAB-701BAFB6072A}" srcOrd="1" destOrd="0" presId="urn:microsoft.com/office/officeart/2018/2/layout/IconVerticalSolidList"/>
    <dgm:cxn modelId="{102B1F5C-AFC5-45A3-8E48-06226C803439}" type="presParOf" srcId="{773586B1-FFD8-4628-B5C8-50AF5F78E1F3}" destId="{793ED2B2-9886-42C7-8AF8-DE0D02CDB818}" srcOrd="2" destOrd="0" presId="urn:microsoft.com/office/officeart/2018/2/layout/IconVerticalSolidList"/>
    <dgm:cxn modelId="{077183B7-5A42-45E9-A697-E18749C6A6AD}" type="presParOf" srcId="{773586B1-FFD8-4628-B5C8-50AF5F78E1F3}" destId="{FCED3146-4856-4DDB-A965-80C83DF08B94}" srcOrd="3" destOrd="0" presId="urn:microsoft.com/office/officeart/2018/2/layout/IconVerticalSolidList"/>
    <dgm:cxn modelId="{B3F4A16B-7B93-4E82-903A-2B788B3D6D7E}" type="presParOf" srcId="{E7C9D820-8CC4-4A45-88A5-EF1DBE6B9257}" destId="{D9B9499F-FD79-4CB3-A728-EECD4D9D857A}" srcOrd="1" destOrd="0" presId="urn:microsoft.com/office/officeart/2018/2/layout/IconVerticalSolidList"/>
    <dgm:cxn modelId="{252528CF-5C53-40DF-A505-F6977ED7AC9E}" type="presParOf" srcId="{E7C9D820-8CC4-4A45-88A5-EF1DBE6B9257}" destId="{869612D2-6D53-458D-ABC4-3C93CB339C16}" srcOrd="2" destOrd="0" presId="urn:microsoft.com/office/officeart/2018/2/layout/IconVerticalSolidList"/>
    <dgm:cxn modelId="{17739D37-9D7D-4151-BE8D-1EDED8ADE6D9}" type="presParOf" srcId="{869612D2-6D53-458D-ABC4-3C93CB339C16}" destId="{2FC1AFDE-9ECF-425A-9AA2-17BC32EFD773}" srcOrd="0" destOrd="0" presId="urn:microsoft.com/office/officeart/2018/2/layout/IconVerticalSolidList"/>
    <dgm:cxn modelId="{81FD058D-2AE4-4617-95FF-8F3C7952B27D}" type="presParOf" srcId="{869612D2-6D53-458D-ABC4-3C93CB339C16}" destId="{1505AD09-A06C-49A3-8C89-A8817F71FB7D}" srcOrd="1" destOrd="0" presId="urn:microsoft.com/office/officeart/2018/2/layout/IconVerticalSolidList"/>
    <dgm:cxn modelId="{705DF5B2-FEDA-4BBD-B77C-B965D5BCF11F}" type="presParOf" srcId="{869612D2-6D53-458D-ABC4-3C93CB339C16}" destId="{AA566A18-957D-4B5A-99E7-2D477D867478}" srcOrd="2" destOrd="0" presId="urn:microsoft.com/office/officeart/2018/2/layout/IconVerticalSolidList"/>
    <dgm:cxn modelId="{51D2AC4F-8702-497D-AA07-7A51A3021DB4}" type="presParOf" srcId="{869612D2-6D53-458D-ABC4-3C93CB339C16}" destId="{0C151317-EA5E-4048-88F4-C947C3E653CC}" srcOrd="3" destOrd="0" presId="urn:microsoft.com/office/officeart/2018/2/layout/IconVerticalSolidList"/>
    <dgm:cxn modelId="{F65EC728-829F-4D79-B3A2-A2DDF2B4A325}" type="presParOf" srcId="{E7C9D820-8CC4-4A45-88A5-EF1DBE6B9257}" destId="{05940A83-BA0A-47F1-B3D3-7D3F7DA1BEA3}" srcOrd="3" destOrd="0" presId="urn:microsoft.com/office/officeart/2018/2/layout/IconVerticalSolidList"/>
    <dgm:cxn modelId="{4B09DB96-422F-47C1-B145-4AF4C6171B0D}" type="presParOf" srcId="{E7C9D820-8CC4-4A45-88A5-EF1DBE6B9257}" destId="{9AB5DE49-91DC-4DB1-B302-6FB5AAECDAA4}" srcOrd="4" destOrd="0" presId="urn:microsoft.com/office/officeart/2018/2/layout/IconVerticalSolidList"/>
    <dgm:cxn modelId="{1E3FA0BA-3D7F-4ACD-BF08-D80E7C67826F}" type="presParOf" srcId="{9AB5DE49-91DC-4DB1-B302-6FB5AAECDAA4}" destId="{F448A7D5-0E70-4878-B214-18D2CEC5CDDC}" srcOrd="0" destOrd="0" presId="urn:microsoft.com/office/officeart/2018/2/layout/IconVerticalSolidList"/>
    <dgm:cxn modelId="{E95542F9-BACF-4864-998D-8286001CE7C4}" type="presParOf" srcId="{9AB5DE49-91DC-4DB1-B302-6FB5AAECDAA4}" destId="{3FBB3D46-1D35-4041-8F66-6B0236E82023}" srcOrd="1" destOrd="0" presId="urn:microsoft.com/office/officeart/2018/2/layout/IconVerticalSolidList"/>
    <dgm:cxn modelId="{9DCEB7B9-AB34-4615-A868-98E520DAAE62}" type="presParOf" srcId="{9AB5DE49-91DC-4DB1-B302-6FB5AAECDAA4}" destId="{D1055104-F74B-403B-8112-591842EA54BE}" srcOrd="2" destOrd="0" presId="urn:microsoft.com/office/officeart/2018/2/layout/IconVerticalSolidList"/>
    <dgm:cxn modelId="{EC568C7E-EE15-48A4-8DC9-C171A2796BF8}" type="presParOf" srcId="{9AB5DE49-91DC-4DB1-B302-6FB5AAECDAA4}" destId="{7D815D39-90C6-4428-90BF-F3C2EF7E59EE}"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824E5E-0F58-4480-BE1D-3EDF8B241210}">
      <dsp:nvSpPr>
        <dsp:cNvPr id="0" name=""/>
        <dsp:cNvSpPr/>
      </dsp:nvSpPr>
      <dsp:spPr>
        <a:xfrm>
          <a:off x="0" y="536"/>
          <a:ext cx="6594960" cy="125570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4BDE280-ED13-45BD-B033-DFF042E00059}">
      <dsp:nvSpPr>
        <dsp:cNvPr id="0" name=""/>
        <dsp:cNvSpPr/>
      </dsp:nvSpPr>
      <dsp:spPr>
        <a:xfrm>
          <a:off x="379850" y="283070"/>
          <a:ext cx="690637" cy="69063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471C41D-C101-4A14-9351-66BBE15FB0F4}">
      <dsp:nvSpPr>
        <dsp:cNvPr id="0" name=""/>
        <dsp:cNvSpPr/>
      </dsp:nvSpPr>
      <dsp:spPr>
        <a:xfrm>
          <a:off x="1450338" y="536"/>
          <a:ext cx="5144621" cy="12557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2895" tIns="132895" rIns="132895" bIns="132895"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Times New Roman" panose="02020603050405020304" pitchFamily="18" charset="0"/>
              <a:cs typeface="Times New Roman" panose="02020603050405020304" pitchFamily="18" charset="0"/>
            </a:rPr>
            <a:t>Ensures liquidity: Enables banks to meet short-term obligations and unexpected cash needs</a:t>
          </a:r>
        </a:p>
      </dsp:txBody>
      <dsp:txXfrm>
        <a:off x="1450338" y="536"/>
        <a:ext cx="5144621" cy="1255704"/>
      </dsp:txXfrm>
    </dsp:sp>
    <dsp:sp modelId="{6B25CE6C-9686-4D3A-A4F3-D62BCBFF37B1}">
      <dsp:nvSpPr>
        <dsp:cNvPr id="0" name=""/>
        <dsp:cNvSpPr/>
      </dsp:nvSpPr>
      <dsp:spPr>
        <a:xfrm>
          <a:off x="0" y="1570167"/>
          <a:ext cx="6594960" cy="125570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82C64B0-2EA0-43B3-B2AA-C07133211A93}">
      <dsp:nvSpPr>
        <dsp:cNvPr id="0" name=""/>
        <dsp:cNvSpPr/>
      </dsp:nvSpPr>
      <dsp:spPr>
        <a:xfrm>
          <a:off x="379850" y="1852700"/>
          <a:ext cx="690637" cy="69063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2995465-542A-4215-81C2-F327DD8AEEC9}">
      <dsp:nvSpPr>
        <dsp:cNvPr id="0" name=""/>
        <dsp:cNvSpPr/>
      </dsp:nvSpPr>
      <dsp:spPr>
        <a:xfrm>
          <a:off x="1450338" y="1570167"/>
          <a:ext cx="5144621" cy="12557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2895" tIns="132895" rIns="132895" bIns="132895"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Times New Roman" panose="02020603050405020304" pitchFamily="18" charset="0"/>
              <a:cs typeface="Times New Roman" panose="02020603050405020304" pitchFamily="18" charset="0"/>
            </a:rPr>
            <a:t>Maximizes profitability: Optimizes the returns on investments and reduces funding costs</a:t>
          </a:r>
        </a:p>
      </dsp:txBody>
      <dsp:txXfrm>
        <a:off x="1450338" y="1570167"/>
        <a:ext cx="5144621" cy="1255704"/>
      </dsp:txXfrm>
    </dsp:sp>
    <dsp:sp modelId="{A033C079-C85C-4DAB-A60A-0687CBC8EAAA}">
      <dsp:nvSpPr>
        <dsp:cNvPr id="0" name=""/>
        <dsp:cNvSpPr/>
      </dsp:nvSpPr>
      <dsp:spPr>
        <a:xfrm>
          <a:off x="0" y="3139797"/>
          <a:ext cx="6594960" cy="125570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F6F2270-A6B8-4752-AEAB-D8B7993AFAB5}">
      <dsp:nvSpPr>
        <dsp:cNvPr id="0" name=""/>
        <dsp:cNvSpPr/>
      </dsp:nvSpPr>
      <dsp:spPr>
        <a:xfrm>
          <a:off x="379850" y="3422331"/>
          <a:ext cx="690637" cy="69063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9349B05-FD5D-4C47-82BC-50CBD28A891B}">
      <dsp:nvSpPr>
        <dsp:cNvPr id="0" name=""/>
        <dsp:cNvSpPr/>
      </dsp:nvSpPr>
      <dsp:spPr>
        <a:xfrm>
          <a:off x="1450338" y="3139797"/>
          <a:ext cx="5144621" cy="12557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2895" tIns="132895" rIns="132895" bIns="132895"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Times New Roman" panose="02020603050405020304" pitchFamily="18" charset="0"/>
              <a:cs typeface="Times New Roman" panose="02020603050405020304" pitchFamily="18" charset="0"/>
            </a:rPr>
            <a:t>Manages risks: Mitigates credit risk, market risk, liquidity risk, and operational risk</a:t>
          </a:r>
        </a:p>
      </dsp:txBody>
      <dsp:txXfrm>
        <a:off x="1450338" y="3139797"/>
        <a:ext cx="5144621" cy="125570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AB6F6B-5BB8-4995-A428-7C0D7D2E39CB}">
      <dsp:nvSpPr>
        <dsp:cNvPr id="0" name=""/>
        <dsp:cNvSpPr/>
      </dsp:nvSpPr>
      <dsp:spPr>
        <a:xfrm>
          <a:off x="0" y="536"/>
          <a:ext cx="6594960" cy="125570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C54C0C3-595E-4DB2-AC8E-EFE7CD889357}">
      <dsp:nvSpPr>
        <dsp:cNvPr id="0" name=""/>
        <dsp:cNvSpPr/>
      </dsp:nvSpPr>
      <dsp:spPr>
        <a:xfrm>
          <a:off x="379850" y="283070"/>
          <a:ext cx="690637" cy="69063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3F3EB6C-4391-4401-85F6-E0D871B4B15C}">
      <dsp:nvSpPr>
        <dsp:cNvPr id="0" name=""/>
        <dsp:cNvSpPr/>
      </dsp:nvSpPr>
      <dsp:spPr>
        <a:xfrm>
          <a:off x="1450338" y="536"/>
          <a:ext cx="5144621" cy="12557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2895" tIns="132895" rIns="132895" bIns="132895" numCol="1" spcCol="1270" anchor="ctr" anchorCtr="0">
          <a:noAutofit/>
        </a:bodyPr>
        <a:lstStyle/>
        <a:p>
          <a:pPr marL="0" lvl="0" indent="0" algn="l" defTabSz="1111250">
            <a:lnSpc>
              <a:spcPct val="90000"/>
            </a:lnSpc>
            <a:spcBef>
              <a:spcPct val="0"/>
            </a:spcBef>
            <a:spcAft>
              <a:spcPct val="35000"/>
            </a:spcAft>
            <a:buNone/>
          </a:pPr>
          <a:r>
            <a:rPr lang="en-US" sz="2500" kern="1200" dirty="0">
              <a:latin typeface="Times New Roman" panose="02020603050405020304" pitchFamily="18" charset="0"/>
              <a:cs typeface="Times New Roman" panose="02020603050405020304" pitchFamily="18" charset="0"/>
            </a:rPr>
            <a:t>Importance of staying updated with regulatory changes</a:t>
          </a:r>
        </a:p>
      </dsp:txBody>
      <dsp:txXfrm>
        <a:off x="1450338" y="536"/>
        <a:ext cx="5144621" cy="1255704"/>
      </dsp:txXfrm>
    </dsp:sp>
    <dsp:sp modelId="{3F4CDD81-E7A9-425C-AE0E-B924C10D2DB6}">
      <dsp:nvSpPr>
        <dsp:cNvPr id="0" name=""/>
        <dsp:cNvSpPr/>
      </dsp:nvSpPr>
      <dsp:spPr>
        <a:xfrm>
          <a:off x="0" y="1570167"/>
          <a:ext cx="6594960" cy="125570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C4711FA-116C-41E1-A039-3590AC048522}">
      <dsp:nvSpPr>
        <dsp:cNvPr id="0" name=""/>
        <dsp:cNvSpPr/>
      </dsp:nvSpPr>
      <dsp:spPr>
        <a:xfrm>
          <a:off x="379850" y="1852700"/>
          <a:ext cx="690637" cy="69063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30AD483-3D95-4D8C-814C-47EC83A79859}">
      <dsp:nvSpPr>
        <dsp:cNvPr id="0" name=""/>
        <dsp:cNvSpPr/>
      </dsp:nvSpPr>
      <dsp:spPr>
        <a:xfrm>
          <a:off x="1450338" y="1570167"/>
          <a:ext cx="5144621" cy="12557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2895" tIns="132895" rIns="132895" bIns="132895" numCol="1" spcCol="1270" anchor="ctr" anchorCtr="0">
          <a:noAutofit/>
        </a:bodyPr>
        <a:lstStyle/>
        <a:p>
          <a:pPr marL="0" lvl="0" indent="0" algn="l" defTabSz="1111250">
            <a:lnSpc>
              <a:spcPct val="90000"/>
            </a:lnSpc>
            <a:spcBef>
              <a:spcPct val="0"/>
            </a:spcBef>
            <a:spcAft>
              <a:spcPct val="35000"/>
            </a:spcAft>
            <a:buNone/>
          </a:pPr>
          <a:r>
            <a:rPr lang="en-US" sz="2500" kern="1200" dirty="0">
              <a:latin typeface="Times New Roman" panose="02020603050405020304" pitchFamily="18" charset="0"/>
              <a:cs typeface="Times New Roman" panose="02020603050405020304" pitchFamily="18" charset="0"/>
            </a:rPr>
            <a:t>Proactive engagement with regulators</a:t>
          </a:r>
        </a:p>
      </dsp:txBody>
      <dsp:txXfrm>
        <a:off x="1450338" y="1570167"/>
        <a:ext cx="5144621" cy="1255704"/>
      </dsp:txXfrm>
    </dsp:sp>
    <dsp:sp modelId="{056315B6-0658-4CBD-940A-6C7BAD1C517B}">
      <dsp:nvSpPr>
        <dsp:cNvPr id="0" name=""/>
        <dsp:cNvSpPr/>
      </dsp:nvSpPr>
      <dsp:spPr>
        <a:xfrm>
          <a:off x="0" y="3139797"/>
          <a:ext cx="6594960" cy="125570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9B18DCA-D1D9-4655-A58D-B9DBC6E8BA5A}">
      <dsp:nvSpPr>
        <dsp:cNvPr id="0" name=""/>
        <dsp:cNvSpPr/>
      </dsp:nvSpPr>
      <dsp:spPr>
        <a:xfrm>
          <a:off x="379850" y="3422331"/>
          <a:ext cx="690637" cy="69063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DE9FB6A-5CD9-49F9-9DC4-7BA2739D629F}">
      <dsp:nvSpPr>
        <dsp:cNvPr id="0" name=""/>
        <dsp:cNvSpPr/>
      </dsp:nvSpPr>
      <dsp:spPr>
        <a:xfrm>
          <a:off x="1450338" y="3139797"/>
          <a:ext cx="5144621" cy="12557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2895" tIns="132895" rIns="132895" bIns="132895" numCol="1" spcCol="1270" anchor="ctr" anchorCtr="0">
          <a:noAutofit/>
        </a:bodyPr>
        <a:lstStyle/>
        <a:p>
          <a:pPr marL="0" lvl="0" indent="0" algn="l" defTabSz="1111250">
            <a:lnSpc>
              <a:spcPct val="90000"/>
            </a:lnSpc>
            <a:spcBef>
              <a:spcPct val="0"/>
            </a:spcBef>
            <a:spcAft>
              <a:spcPct val="35000"/>
            </a:spcAft>
            <a:buNone/>
          </a:pPr>
          <a:r>
            <a:rPr lang="en-US" sz="2500" kern="1200" dirty="0">
              <a:latin typeface="Times New Roman" panose="02020603050405020304" pitchFamily="18" charset="0"/>
              <a:cs typeface="Times New Roman" panose="02020603050405020304" pitchFamily="18" charset="0"/>
            </a:rPr>
            <a:t>Adaptation of policies and practices to comply with evolving regulations</a:t>
          </a:r>
        </a:p>
      </dsp:txBody>
      <dsp:txXfrm>
        <a:off x="1450338" y="3139797"/>
        <a:ext cx="5144621" cy="125570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51D071-52DE-42C6-B15D-5375934366FE}">
      <dsp:nvSpPr>
        <dsp:cNvPr id="0" name=""/>
        <dsp:cNvSpPr/>
      </dsp:nvSpPr>
      <dsp:spPr>
        <a:xfrm>
          <a:off x="0" y="536"/>
          <a:ext cx="6594960" cy="125570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D55EBF1-9EA0-4796-8DD5-E6229E51739C}">
      <dsp:nvSpPr>
        <dsp:cNvPr id="0" name=""/>
        <dsp:cNvSpPr/>
      </dsp:nvSpPr>
      <dsp:spPr>
        <a:xfrm>
          <a:off x="379850" y="283070"/>
          <a:ext cx="690637" cy="69063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FD5CB4C-538A-42A0-B832-2942B0D26EAA}">
      <dsp:nvSpPr>
        <dsp:cNvPr id="0" name=""/>
        <dsp:cNvSpPr/>
      </dsp:nvSpPr>
      <dsp:spPr>
        <a:xfrm>
          <a:off x="1450338" y="536"/>
          <a:ext cx="5144621" cy="12557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2895" tIns="132895" rIns="132895" bIns="132895"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Times New Roman" panose="02020603050405020304" pitchFamily="18" charset="0"/>
              <a:cs typeface="Times New Roman" panose="02020603050405020304" pitchFamily="18" charset="0"/>
            </a:rPr>
            <a:t>Fostering a culture of compliance within banks</a:t>
          </a:r>
        </a:p>
      </dsp:txBody>
      <dsp:txXfrm>
        <a:off x="1450338" y="536"/>
        <a:ext cx="5144621" cy="1255704"/>
      </dsp:txXfrm>
    </dsp:sp>
    <dsp:sp modelId="{61CCC4A8-237B-44EE-8449-496360B9BAC7}">
      <dsp:nvSpPr>
        <dsp:cNvPr id="0" name=""/>
        <dsp:cNvSpPr/>
      </dsp:nvSpPr>
      <dsp:spPr>
        <a:xfrm>
          <a:off x="0" y="1570167"/>
          <a:ext cx="6594960" cy="125570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73C68FE-7C4B-43D2-AC6E-BCA9FE92EB78}">
      <dsp:nvSpPr>
        <dsp:cNvPr id="0" name=""/>
        <dsp:cNvSpPr/>
      </dsp:nvSpPr>
      <dsp:spPr>
        <a:xfrm>
          <a:off x="379850" y="1852700"/>
          <a:ext cx="690637" cy="69063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D68A981-862E-4977-B259-C7B183A189FC}">
      <dsp:nvSpPr>
        <dsp:cNvPr id="0" name=""/>
        <dsp:cNvSpPr/>
      </dsp:nvSpPr>
      <dsp:spPr>
        <a:xfrm>
          <a:off x="1450338" y="1570167"/>
          <a:ext cx="5144621" cy="12557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2895" tIns="132895" rIns="132895" bIns="132895"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Times New Roman" panose="02020603050405020304" pitchFamily="18" charset="0"/>
              <a:cs typeface="Times New Roman" panose="02020603050405020304" pitchFamily="18" charset="0"/>
            </a:rPr>
            <a:t>Employee training and awareness programs</a:t>
          </a:r>
        </a:p>
      </dsp:txBody>
      <dsp:txXfrm>
        <a:off x="1450338" y="1570167"/>
        <a:ext cx="5144621" cy="1255704"/>
      </dsp:txXfrm>
    </dsp:sp>
    <dsp:sp modelId="{89B1FE73-8B01-41A9-A682-BF6D5F0CF4A2}">
      <dsp:nvSpPr>
        <dsp:cNvPr id="0" name=""/>
        <dsp:cNvSpPr/>
      </dsp:nvSpPr>
      <dsp:spPr>
        <a:xfrm>
          <a:off x="0" y="3139797"/>
          <a:ext cx="6594960" cy="125570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28D4674-95A7-4333-98A3-4DC7E8928A7B}">
      <dsp:nvSpPr>
        <dsp:cNvPr id="0" name=""/>
        <dsp:cNvSpPr/>
      </dsp:nvSpPr>
      <dsp:spPr>
        <a:xfrm>
          <a:off x="379850" y="3422331"/>
          <a:ext cx="690637" cy="69063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33826EF-4156-49A4-A9F9-EE8D43FF8521}">
      <dsp:nvSpPr>
        <dsp:cNvPr id="0" name=""/>
        <dsp:cNvSpPr/>
      </dsp:nvSpPr>
      <dsp:spPr>
        <a:xfrm>
          <a:off x="1450338" y="3139797"/>
          <a:ext cx="5144621" cy="12557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2895" tIns="132895" rIns="132895" bIns="132895"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Times New Roman" panose="02020603050405020304" pitchFamily="18" charset="0"/>
              <a:cs typeface="Times New Roman" panose="02020603050405020304" pitchFamily="18" charset="0"/>
            </a:rPr>
            <a:t>Accountability and ethical behavior emphasized at all levels of the organization</a:t>
          </a:r>
        </a:p>
      </dsp:txBody>
      <dsp:txXfrm>
        <a:off x="1450338" y="3139797"/>
        <a:ext cx="5144621" cy="125570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8447CE-8139-451C-833F-961E0043CA0B}">
      <dsp:nvSpPr>
        <dsp:cNvPr id="0" name=""/>
        <dsp:cNvSpPr/>
      </dsp:nvSpPr>
      <dsp:spPr>
        <a:xfrm>
          <a:off x="0" y="536"/>
          <a:ext cx="7035800" cy="125570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AE4E62D-D555-42D9-AFAB-701BAFB6072A}">
      <dsp:nvSpPr>
        <dsp:cNvPr id="0" name=""/>
        <dsp:cNvSpPr/>
      </dsp:nvSpPr>
      <dsp:spPr>
        <a:xfrm>
          <a:off x="379850" y="283070"/>
          <a:ext cx="690637" cy="69063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CED3146-4856-4DDB-A965-80C83DF08B94}">
      <dsp:nvSpPr>
        <dsp:cNvPr id="0" name=""/>
        <dsp:cNvSpPr/>
      </dsp:nvSpPr>
      <dsp:spPr>
        <a:xfrm>
          <a:off x="1450338" y="536"/>
          <a:ext cx="5585461" cy="12557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2895" tIns="132895" rIns="132895" bIns="132895" numCol="1" spcCol="1270" anchor="ctr" anchorCtr="0">
          <a:noAutofit/>
        </a:bodyPr>
        <a:lstStyle/>
        <a:p>
          <a:pPr marL="0" lvl="0" indent="0" algn="l" defTabSz="1155700">
            <a:lnSpc>
              <a:spcPct val="90000"/>
            </a:lnSpc>
            <a:spcBef>
              <a:spcPct val="0"/>
            </a:spcBef>
            <a:spcAft>
              <a:spcPct val="35000"/>
            </a:spcAft>
            <a:buNone/>
          </a:pPr>
          <a:r>
            <a:rPr lang="en-US" sz="2600" kern="1200" dirty="0">
              <a:latin typeface="Times New Roman" panose="02020603050405020304" pitchFamily="18" charset="0"/>
              <a:cs typeface="Times New Roman" panose="02020603050405020304" pitchFamily="18" charset="0"/>
            </a:rPr>
            <a:t>Automated Trading Systems</a:t>
          </a:r>
        </a:p>
      </dsp:txBody>
      <dsp:txXfrm>
        <a:off x="1450338" y="536"/>
        <a:ext cx="5585461" cy="1255704"/>
      </dsp:txXfrm>
    </dsp:sp>
    <dsp:sp modelId="{2FC1AFDE-9ECF-425A-9AA2-17BC32EFD773}">
      <dsp:nvSpPr>
        <dsp:cNvPr id="0" name=""/>
        <dsp:cNvSpPr/>
      </dsp:nvSpPr>
      <dsp:spPr>
        <a:xfrm>
          <a:off x="0" y="1570167"/>
          <a:ext cx="7035800" cy="125570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505AD09-A06C-49A3-8C89-A8817F71FB7D}">
      <dsp:nvSpPr>
        <dsp:cNvPr id="0" name=""/>
        <dsp:cNvSpPr/>
      </dsp:nvSpPr>
      <dsp:spPr>
        <a:xfrm>
          <a:off x="379850" y="1852700"/>
          <a:ext cx="690637" cy="69063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C151317-EA5E-4048-88F4-C947C3E653CC}">
      <dsp:nvSpPr>
        <dsp:cNvPr id="0" name=""/>
        <dsp:cNvSpPr/>
      </dsp:nvSpPr>
      <dsp:spPr>
        <a:xfrm>
          <a:off x="1450338" y="1570167"/>
          <a:ext cx="5585461" cy="12557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2895" tIns="132895" rIns="132895" bIns="132895" numCol="1" spcCol="1270" anchor="ctr" anchorCtr="0">
          <a:noAutofit/>
        </a:bodyPr>
        <a:lstStyle/>
        <a:p>
          <a:pPr marL="0" lvl="0" indent="0" algn="l" defTabSz="1155700">
            <a:lnSpc>
              <a:spcPct val="90000"/>
            </a:lnSpc>
            <a:spcBef>
              <a:spcPct val="0"/>
            </a:spcBef>
            <a:spcAft>
              <a:spcPct val="35000"/>
            </a:spcAft>
            <a:buNone/>
          </a:pPr>
          <a:r>
            <a:rPr lang="en-US" sz="2600" kern="1200" dirty="0">
              <a:latin typeface="Times New Roman" panose="02020603050405020304" pitchFamily="18" charset="0"/>
              <a:cs typeface="Times New Roman" panose="02020603050405020304" pitchFamily="18" charset="0"/>
            </a:rPr>
            <a:t>Risk Management Software</a:t>
          </a:r>
        </a:p>
      </dsp:txBody>
      <dsp:txXfrm>
        <a:off x="1450338" y="1570167"/>
        <a:ext cx="5585461" cy="1255704"/>
      </dsp:txXfrm>
    </dsp:sp>
    <dsp:sp modelId="{F448A7D5-0E70-4878-B214-18D2CEC5CDDC}">
      <dsp:nvSpPr>
        <dsp:cNvPr id="0" name=""/>
        <dsp:cNvSpPr/>
      </dsp:nvSpPr>
      <dsp:spPr>
        <a:xfrm>
          <a:off x="0" y="3139797"/>
          <a:ext cx="7035800" cy="125570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FBB3D46-1D35-4041-8F66-6B0236E82023}">
      <dsp:nvSpPr>
        <dsp:cNvPr id="0" name=""/>
        <dsp:cNvSpPr/>
      </dsp:nvSpPr>
      <dsp:spPr>
        <a:xfrm>
          <a:off x="379850" y="3422331"/>
          <a:ext cx="690637" cy="69063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D815D39-90C6-4428-90BF-F3C2EF7E59EE}">
      <dsp:nvSpPr>
        <dsp:cNvPr id="0" name=""/>
        <dsp:cNvSpPr/>
      </dsp:nvSpPr>
      <dsp:spPr>
        <a:xfrm>
          <a:off x="1450338" y="3139797"/>
          <a:ext cx="5585461" cy="12557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2895" tIns="132895" rIns="132895" bIns="132895" numCol="1" spcCol="1270" anchor="ctr" anchorCtr="0">
          <a:noAutofit/>
        </a:bodyPr>
        <a:lstStyle/>
        <a:p>
          <a:pPr marL="0" lvl="0" indent="0" algn="l" defTabSz="1155700">
            <a:lnSpc>
              <a:spcPct val="90000"/>
            </a:lnSpc>
            <a:spcBef>
              <a:spcPct val="0"/>
            </a:spcBef>
            <a:spcAft>
              <a:spcPct val="35000"/>
            </a:spcAft>
            <a:buNone/>
          </a:pPr>
          <a:r>
            <a:rPr lang="en-US" sz="2600" kern="1200" dirty="0">
              <a:latin typeface="Times New Roman" panose="02020603050405020304" pitchFamily="18" charset="0"/>
              <a:cs typeface="Times New Roman" panose="02020603050405020304" pitchFamily="18" charset="0"/>
            </a:rPr>
            <a:t>Data Analytics for Decision Making</a:t>
          </a:r>
        </a:p>
      </dsp:txBody>
      <dsp:txXfrm>
        <a:off x="1450338" y="3139797"/>
        <a:ext cx="5585461" cy="1255704"/>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5610A-17B4-4656-93CF-E1D9982860F7}"/>
              </a:ext>
            </a:extLst>
          </p:cNvPr>
          <p:cNvSpPr>
            <a:spLocks noGrp="1"/>
          </p:cNvSpPr>
          <p:nvPr>
            <p:ph type="ctrTitle"/>
          </p:nvPr>
        </p:nvSpPr>
        <p:spPr>
          <a:xfrm>
            <a:off x="912629" y="1371600"/>
            <a:ext cx="5935540" cy="2696866"/>
          </a:xfrm>
        </p:spPr>
        <p:txBody>
          <a:bodyPr anchor="t">
            <a:normAutofit/>
          </a:bodyPr>
          <a:lstStyle>
            <a:lvl1pPr algn="l">
              <a:defRPr sz="4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A451C80B-DFD6-415B-BA5B-E56E510CD12B}"/>
              </a:ext>
            </a:extLst>
          </p:cNvPr>
          <p:cNvSpPr>
            <a:spLocks noGrp="1"/>
          </p:cNvSpPr>
          <p:nvPr>
            <p:ph type="subTitle" idx="1"/>
          </p:nvPr>
        </p:nvSpPr>
        <p:spPr>
          <a:xfrm>
            <a:off x="912629" y="4584879"/>
            <a:ext cx="5935540" cy="1287887"/>
          </a:xfrm>
        </p:spPr>
        <p:txBody>
          <a:bodyPr anchor="b">
            <a:normAutofit/>
          </a:bodyPr>
          <a:lstStyle>
            <a:lvl1pPr marL="0" indent="0" algn="l">
              <a:lnSpc>
                <a:spcPct val="130000"/>
              </a:lnSpc>
              <a:buNone/>
              <a:defRPr sz="1800" b="1"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67A2065B-06FF-4991-9F8A-4BE25457B479}"/>
              </a:ext>
            </a:extLst>
          </p:cNvPr>
          <p:cNvSpPr>
            <a:spLocks noGrp="1"/>
          </p:cNvSpPr>
          <p:nvPr>
            <p:ph type="dt" sz="half" idx="10"/>
          </p:nvPr>
        </p:nvSpPr>
        <p:spPr/>
        <p:txBody>
          <a:bodyPr/>
          <a:lstStyle/>
          <a:p>
            <a:fld id="{F07CD3FD-BE54-4400-942B-C6C15AA73DFD}" type="datetimeFigureOut">
              <a:rPr lang="en-US" smtClean="0"/>
              <a:t>3/25/2024</a:t>
            </a:fld>
            <a:endParaRPr lang="en-US"/>
          </a:p>
        </p:txBody>
      </p:sp>
      <p:sp>
        <p:nvSpPr>
          <p:cNvPr id="5" name="Footer Placeholder 4">
            <a:extLst>
              <a:ext uri="{FF2B5EF4-FFF2-40B4-BE49-F238E27FC236}">
                <a16:creationId xmlns:a16="http://schemas.microsoft.com/office/drawing/2014/main" id="{B20DF2FA-C604-45D8-A633-11D3742EC1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EE5DA9-2D04-4850-AB9F-BD353816504A}"/>
              </a:ext>
            </a:extLst>
          </p:cNvPr>
          <p:cNvSpPr>
            <a:spLocks noGrp="1"/>
          </p:cNvSpPr>
          <p:nvPr>
            <p:ph type="sldNum" sz="quarter" idx="12"/>
          </p:nvPr>
        </p:nvSpPr>
        <p:spPr/>
        <p:txBody>
          <a:bodyPr/>
          <a:lstStyle/>
          <a:p>
            <a:fld id="{A4C0CD32-A6C8-4BA5-B3DF-D8325E32CAA4}" type="slidenum">
              <a:rPr lang="en-US" smtClean="0"/>
              <a:t>‹#›</a:t>
            </a:fld>
            <a:endParaRPr lang="en-US"/>
          </a:p>
        </p:txBody>
      </p:sp>
    </p:spTree>
    <p:extLst>
      <p:ext uri="{BB962C8B-B14F-4D97-AF65-F5344CB8AC3E}">
        <p14:creationId xmlns:p14="http://schemas.microsoft.com/office/powerpoint/2010/main" val="302552423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E4BB7-3F30-4C31-9BB2-8EC24FC0A1D6}"/>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1ECF4134-70F5-4EE6-88BE-49D129630CD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9EABC7-C044-44DE-B303-55A0581DA1E8}"/>
              </a:ext>
            </a:extLst>
          </p:cNvPr>
          <p:cNvSpPr>
            <a:spLocks noGrp="1"/>
          </p:cNvSpPr>
          <p:nvPr>
            <p:ph type="dt" sz="half" idx="10"/>
          </p:nvPr>
        </p:nvSpPr>
        <p:spPr/>
        <p:txBody>
          <a:bodyPr/>
          <a:lstStyle/>
          <a:p>
            <a:fld id="{F07CD3FD-BE54-4400-942B-C6C15AA73DFD}" type="datetimeFigureOut">
              <a:rPr lang="en-US" smtClean="0"/>
              <a:t>3/25/2024</a:t>
            </a:fld>
            <a:endParaRPr lang="en-US"/>
          </a:p>
        </p:txBody>
      </p:sp>
      <p:sp>
        <p:nvSpPr>
          <p:cNvPr id="5" name="Footer Placeholder 4">
            <a:extLst>
              <a:ext uri="{FF2B5EF4-FFF2-40B4-BE49-F238E27FC236}">
                <a16:creationId xmlns:a16="http://schemas.microsoft.com/office/drawing/2014/main" id="{4D4A63E1-5BC5-402E-9916-BAB84BCF0B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2EF915-AF64-4ECC-8B1A-B7E6A89B7917}"/>
              </a:ext>
            </a:extLst>
          </p:cNvPr>
          <p:cNvSpPr>
            <a:spLocks noGrp="1"/>
          </p:cNvSpPr>
          <p:nvPr>
            <p:ph type="sldNum" sz="quarter" idx="12"/>
          </p:nvPr>
        </p:nvSpPr>
        <p:spPr/>
        <p:txBody>
          <a:bodyPr/>
          <a:lstStyle/>
          <a:p>
            <a:fld id="{A4C0CD32-A6C8-4BA5-B3DF-D8325E32CAA4}" type="slidenum">
              <a:rPr lang="en-US" smtClean="0"/>
              <a:t>‹#›</a:t>
            </a:fld>
            <a:endParaRPr lang="en-US"/>
          </a:p>
        </p:txBody>
      </p:sp>
    </p:spTree>
    <p:extLst>
      <p:ext uri="{BB962C8B-B14F-4D97-AF65-F5344CB8AC3E}">
        <p14:creationId xmlns:p14="http://schemas.microsoft.com/office/powerpoint/2010/main" val="22826556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EB09414-2AA1-4D8E-A00A-C092FBC92D91}"/>
              </a:ext>
            </a:extLst>
          </p:cNvPr>
          <p:cNvSpPr>
            <a:spLocks noGrp="1"/>
          </p:cNvSpPr>
          <p:nvPr>
            <p:ph type="title" orient="vert"/>
          </p:nvPr>
        </p:nvSpPr>
        <p:spPr>
          <a:xfrm>
            <a:off x="9198077" y="1401097"/>
            <a:ext cx="2155722" cy="4775865"/>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D42C3A78-37C5-46D0-9DF4-CB78AF883C2C}"/>
              </a:ext>
            </a:extLst>
          </p:cNvPr>
          <p:cNvSpPr>
            <a:spLocks noGrp="1"/>
          </p:cNvSpPr>
          <p:nvPr>
            <p:ph type="body" orient="vert" idx="1"/>
          </p:nvPr>
        </p:nvSpPr>
        <p:spPr>
          <a:xfrm>
            <a:off x="838200" y="1401097"/>
            <a:ext cx="8232058" cy="477586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9D8705E-925D-4F57-8268-107CE3CF4C45}"/>
              </a:ext>
            </a:extLst>
          </p:cNvPr>
          <p:cNvSpPr>
            <a:spLocks noGrp="1"/>
          </p:cNvSpPr>
          <p:nvPr>
            <p:ph type="dt" sz="half" idx="10"/>
          </p:nvPr>
        </p:nvSpPr>
        <p:spPr/>
        <p:txBody>
          <a:bodyPr/>
          <a:lstStyle/>
          <a:p>
            <a:fld id="{F07CD3FD-BE54-4400-942B-C6C15AA73DFD}" type="datetimeFigureOut">
              <a:rPr lang="en-US" smtClean="0"/>
              <a:t>3/25/2024</a:t>
            </a:fld>
            <a:endParaRPr lang="en-US"/>
          </a:p>
        </p:txBody>
      </p:sp>
      <p:sp>
        <p:nvSpPr>
          <p:cNvPr id="5" name="Footer Placeholder 4">
            <a:extLst>
              <a:ext uri="{FF2B5EF4-FFF2-40B4-BE49-F238E27FC236}">
                <a16:creationId xmlns:a16="http://schemas.microsoft.com/office/drawing/2014/main" id="{50FE207E-070D-4EC8-A44C-21F1815FDA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5D01D1-C266-4161-A820-C084B980131C}"/>
              </a:ext>
            </a:extLst>
          </p:cNvPr>
          <p:cNvSpPr>
            <a:spLocks noGrp="1"/>
          </p:cNvSpPr>
          <p:nvPr>
            <p:ph type="sldNum" sz="quarter" idx="12"/>
          </p:nvPr>
        </p:nvSpPr>
        <p:spPr/>
        <p:txBody>
          <a:bodyPr/>
          <a:lstStyle/>
          <a:p>
            <a:fld id="{A4C0CD32-A6C8-4BA5-B3DF-D8325E32CAA4}" type="slidenum">
              <a:rPr lang="en-US" smtClean="0"/>
              <a:t>‹#›</a:t>
            </a:fld>
            <a:endParaRPr lang="en-US"/>
          </a:p>
        </p:txBody>
      </p:sp>
    </p:spTree>
    <p:extLst>
      <p:ext uri="{BB962C8B-B14F-4D97-AF65-F5344CB8AC3E}">
        <p14:creationId xmlns:p14="http://schemas.microsoft.com/office/powerpoint/2010/main" val="24059272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8B246-6A68-46BE-9DBD-614FA8CF4E2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3E47706-8D18-4093-A7C1-F30D7543CED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C7C8FC-AAEA-4AB6-9DB5-2503F58F0E69}"/>
              </a:ext>
            </a:extLst>
          </p:cNvPr>
          <p:cNvSpPr>
            <a:spLocks noGrp="1"/>
          </p:cNvSpPr>
          <p:nvPr>
            <p:ph type="dt" sz="half" idx="10"/>
          </p:nvPr>
        </p:nvSpPr>
        <p:spPr/>
        <p:txBody>
          <a:bodyPr/>
          <a:lstStyle/>
          <a:p>
            <a:fld id="{F07CD3FD-BE54-4400-942B-C6C15AA73DFD}" type="datetimeFigureOut">
              <a:rPr lang="en-US" smtClean="0"/>
              <a:t>3/25/2024</a:t>
            </a:fld>
            <a:endParaRPr lang="en-US"/>
          </a:p>
        </p:txBody>
      </p:sp>
      <p:sp>
        <p:nvSpPr>
          <p:cNvPr id="5" name="Footer Placeholder 4">
            <a:extLst>
              <a:ext uri="{FF2B5EF4-FFF2-40B4-BE49-F238E27FC236}">
                <a16:creationId xmlns:a16="http://schemas.microsoft.com/office/drawing/2014/main" id="{E8B1616B-3F08-4869-A522-773C38940F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030CE6-9124-4B3A-A912-AE16B5C34003}"/>
              </a:ext>
            </a:extLst>
          </p:cNvPr>
          <p:cNvSpPr>
            <a:spLocks noGrp="1"/>
          </p:cNvSpPr>
          <p:nvPr>
            <p:ph type="sldNum" sz="quarter" idx="12"/>
          </p:nvPr>
        </p:nvSpPr>
        <p:spPr/>
        <p:txBody>
          <a:bodyPr/>
          <a:lstStyle/>
          <a:p>
            <a:fld id="{A4C0CD32-A6C8-4BA5-B3DF-D8325E32CAA4}" type="slidenum">
              <a:rPr lang="en-US" smtClean="0"/>
              <a:t>‹#›</a:t>
            </a:fld>
            <a:endParaRPr lang="en-US"/>
          </a:p>
        </p:txBody>
      </p:sp>
    </p:spTree>
    <p:extLst>
      <p:ext uri="{BB962C8B-B14F-4D97-AF65-F5344CB8AC3E}">
        <p14:creationId xmlns:p14="http://schemas.microsoft.com/office/powerpoint/2010/main" val="35680240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78885-57B2-4930-BD7D-CBF916EDF1C6}"/>
              </a:ext>
            </a:extLst>
          </p:cNvPr>
          <p:cNvSpPr>
            <a:spLocks noGrp="1"/>
          </p:cNvSpPr>
          <p:nvPr>
            <p:ph type="title"/>
          </p:nvPr>
        </p:nvSpPr>
        <p:spPr>
          <a:xfrm>
            <a:off x="912629" y="1709738"/>
            <a:ext cx="9214884" cy="3159974"/>
          </a:xfrm>
        </p:spPr>
        <p:txBody>
          <a:bodyPr anchor="b">
            <a:normAutofit/>
          </a:bodyPr>
          <a:lstStyle>
            <a:lvl1pPr>
              <a:defRPr sz="4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BE495E4-2F8B-4CC7-88AC-A312067E60D2}"/>
              </a:ext>
            </a:extLst>
          </p:cNvPr>
          <p:cNvSpPr>
            <a:spLocks noGrp="1"/>
          </p:cNvSpPr>
          <p:nvPr>
            <p:ph type="body" idx="1"/>
          </p:nvPr>
        </p:nvSpPr>
        <p:spPr>
          <a:xfrm>
            <a:off x="912628" y="5018567"/>
            <a:ext cx="7907079" cy="1073889"/>
          </a:xfrm>
        </p:spPr>
        <p:txBody>
          <a:bodyPr>
            <a:normAutofit/>
          </a:bodyPr>
          <a:lstStyle>
            <a:lvl1pPr marL="0" indent="0">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8585CC9-BAD3-4807-90BB-97DA2D6A6BE2}"/>
              </a:ext>
            </a:extLst>
          </p:cNvPr>
          <p:cNvSpPr>
            <a:spLocks noGrp="1"/>
          </p:cNvSpPr>
          <p:nvPr>
            <p:ph type="dt" sz="half" idx="10"/>
          </p:nvPr>
        </p:nvSpPr>
        <p:spPr/>
        <p:txBody>
          <a:bodyPr/>
          <a:lstStyle/>
          <a:p>
            <a:fld id="{F07CD3FD-BE54-4400-942B-C6C15AA73DFD}" type="datetimeFigureOut">
              <a:rPr lang="en-US" smtClean="0"/>
              <a:t>3/25/2024</a:t>
            </a:fld>
            <a:endParaRPr lang="en-US"/>
          </a:p>
        </p:txBody>
      </p:sp>
      <p:sp>
        <p:nvSpPr>
          <p:cNvPr id="5" name="Footer Placeholder 4">
            <a:extLst>
              <a:ext uri="{FF2B5EF4-FFF2-40B4-BE49-F238E27FC236}">
                <a16:creationId xmlns:a16="http://schemas.microsoft.com/office/drawing/2014/main" id="{5F108CEF-165F-4D7E-9666-5CD0156B49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0EBC3D-3277-4D34-9F67-71040C21E3B3}"/>
              </a:ext>
            </a:extLst>
          </p:cNvPr>
          <p:cNvSpPr>
            <a:spLocks noGrp="1"/>
          </p:cNvSpPr>
          <p:nvPr>
            <p:ph type="sldNum" sz="quarter" idx="12"/>
          </p:nvPr>
        </p:nvSpPr>
        <p:spPr/>
        <p:txBody>
          <a:bodyPr/>
          <a:lstStyle/>
          <a:p>
            <a:fld id="{A4C0CD32-A6C8-4BA5-B3DF-D8325E32CAA4}" type="slidenum">
              <a:rPr lang="en-US" smtClean="0"/>
              <a:t>‹#›</a:t>
            </a:fld>
            <a:endParaRPr lang="en-US"/>
          </a:p>
        </p:txBody>
      </p:sp>
    </p:spTree>
    <p:extLst>
      <p:ext uri="{BB962C8B-B14F-4D97-AF65-F5344CB8AC3E}">
        <p14:creationId xmlns:p14="http://schemas.microsoft.com/office/powerpoint/2010/main" val="38982173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477A4-4D01-45B6-9563-0BF13BA72F7C}"/>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EE17E00-96AC-45F0-82B2-9F601E9B93C2}"/>
              </a:ext>
            </a:extLst>
          </p:cNvPr>
          <p:cNvSpPr>
            <a:spLocks noGrp="1"/>
          </p:cNvSpPr>
          <p:nvPr>
            <p:ph sz="half" idx="1"/>
          </p:nvPr>
        </p:nvSpPr>
        <p:spPr>
          <a:xfrm>
            <a:off x="914400" y="2849526"/>
            <a:ext cx="5105400" cy="32104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72BA30CD-95C0-427B-A571-A7D8A53278F4}"/>
              </a:ext>
            </a:extLst>
          </p:cNvPr>
          <p:cNvSpPr>
            <a:spLocks noGrp="1"/>
          </p:cNvSpPr>
          <p:nvPr>
            <p:ph sz="half" idx="2"/>
          </p:nvPr>
        </p:nvSpPr>
        <p:spPr>
          <a:xfrm>
            <a:off x="6172200" y="2849526"/>
            <a:ext cx="5105400" cy="32104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6F67CAC-53E4-44AF-BEAC-8FFB96F05A86}"/>
              </a:ext>
            </a:extLst>
          </p:cNvPr>
          <p:cNvSpPr>
            <a:spLocks noGrp="1"/>
          </p:cNvSpPr>
          <p:nvPr>
            <p:ph type="dt" sz="half" idx="10"/>
          </p:nvPr>
        </p:nvSpPr>
        <p:spPr/>
        <p:txBody>
          <a:bodyPr/>
          <a:lstStyle/>
          <a:p>
            <a:fld id="{F07CD3FD-BE54-4400-942B-C6C15AA73DFD}" type="datetimeFigureOut">
              <a:rPr lang="en-US" smtClean="0"/>
              <a:t>3/25/2024</a:t>
            </a:fld>
            <a:endParaRPr lang="en-US"/>
          </a:p>
        </p:txBody>
      </p:sp>
      <p:sp>
        <p:nvSpPr>
          <p:cNvPr id="6" name="Footer Placeholder 5">
            <a:extLst>
              <a:ext uri="{FF2B5EF4-FFF2-40B4-BE49-F238E27FC236}">
                <a16:creationId xmlns:a16="http://schemas.microsoft.com/office/drawing/2014/main" id="{083D9F3A-E7F0-45E7-AFA8-0D4A669EC1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C5F008B-58BB-45FF-923F-5909DAB49D34}"/>
              </a:ext>
            </a:extLst>
          </p:cNvPr>
          <p:cNvSpPr>
            <a:spLocks noGrp="1"/>
          </p:cNvSpPr>
          <p:nvPr>
            <p:ph type="sldNum" sz="quarter" idx="12"/>
          </p:nvPr>
        </p:nvSpPr>
        <p:spPr/>
        <p:txBody>
          <a:bodyPr/>
          <a:lstStyle/>
          <a:p>
            <a:fld id="{A4C0CD32-A6C8-4BA5-B3DF-D8325E32CAA4}" type="slidenum">
              <a:rPr lang="en-US" smtClean="0"/>
              <a:t>‹#›</a:t>
            </a:fld>
            <a:endParaRPr lang="en-US"/>
          </a:p>
        </p:txBody>
      </p:sp>
    </p:spTree>
    <p:extLst>
      <p:ext uri="{BB962C8B-B14F-4D97-AF65-F5344CB8AC3E}">
        <p14:creationId xmlns:p14="http://schemas.microsoft.com/office/powerpoint/2010/main" val="7217971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7B549-9E51-42E0-992A-73E775957773}"/>
              </a:ext>
            </a:extLst>
          </p:cNvPr>
          <p:cNvSpPr>
            <a:spLocks noGrp="1"/>
          </p:cNvSpPr>
          <p:nvPr>
            <p:ph type="title"/>
          </p:nvPr>
        </p:nvSpPr>
        <p:spPr>
          <a:xfrm>
            <a:off x="912628" y="1371599"/>
            <a:ext cx="10442760" cy="93975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81A5FDC-7C4B-45FB-8462-E2CE79919F33}"/>
              </a:ext>
            </a:extLst>
          </p:cNvPr>
          <p:cNvSpPr>
            <a:spLocks noGrp="1"/>
          </p:cNvSpPr>
          <p:nvPr>
            <p:ph type="body" idx="1"/>
          </p:nvPr>
        </p:nvSpPr>
        <p:spPr>
          <a:xfrm>
            <a:off x="912628" y="2311353"/>
            <a:ext cx="5084947" cy="695372"/>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BD8B686-2E92-45B9-A3D7-9DCAA0C50B36}"/>
              </a:ext>
            </a:extLst>
          </p:cNvPr>
          <p:cNvSpPr>
            <a:spLocks noGrp="1"/>
          </p:cNvSpPr>
          <p:nvPr>
            <p:ph sz="half" idx="2"/>
          </p:nvPr>
        </p:nvSpPr>
        <p:spPr>
          <a:xfrm>
            <a:off x="912628" y="3006725"/>
            <a:ext cx="5084947" cy="31829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86ADB526-4A44-47B6-8D14-93202E590AA7}"/>
              </a:ext>
            </a:extLst>
          </p:cNvPr>
          <p:cNvSpPr>
            <a:spLocks noGrp="1"/>
          </p:cNvSpPr>
          <p:nvPr>
            <p:ph type="body" sz="quarter" idx="3"/>
          </p:nvPr>
        </p:nvSpPr>
        <p:spPr>
          <a:xfrm>
            <a:off x="6172200" y="2311353"/>
            <a:ext cx="5183188" cy="695372"/>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74177CA-5C13-4311-BFD3-B98FBD942DA5}"/>
              </a:ext>
            </a:extLst>
          </p:cNvPr>
          <p:cNvSpPr>
            <a:spLocks noGrp="1"/>
          </p:cNvSpPr>
          <p:nvPr>
            <p:ph sz="quarter" idx="4"/>
          </p:nvPr>
        </p:nvSpPr>
        <p:spPr>
          <a:xfrm>
            <a:off x="6172200" y="3006725"/>
            <a:ext cx="5183188" cy="31829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DEA255A-4CB5-40CA-B756-1AA5E27C20BF}"/>
              </a:ext>
            </a:extLst>
          </p:cNvPr>
          <p:cNvSpPr>
            <a:spLocks noGrp="1"/>
          </p:cNvSpPr>
          <p:nvPr>
            <p:ph type="dt" sz="half" idx="10"/>
          </p:nvPr>
        </p:nvSpPr>
        <p:spPr/>
        <p:txBody>
          <a:bodyPr/>
          <a:lstStyle/>
          <a:p>
            <a:fld id="{F07CD3FD-BE54-4400-942B-C6C15AA73DFD}" type="datetimeFigureOut">
              <a:rPr lang="en-US" smtClean="0"/>
              <a:t>3/25/2024</a:t>
            </a:fld>
            <a:endParaRPr lang="en-US"/>
          </a:p>
        </p:txBody>
      </p:sp>
      <p:sp>
        <p:nvSpPr>
          <p:cNvPr id="8" name="Footer Placeholder 7">
            <a:extLst>
              <a:ext uri="{FF2B5EF4-FFF2-40B4-BE49-F238E27FC236}">
                <a16:creationId xmlns:a16="http://schemas.microsoft.com/office/drawing/2014/main" id="{FF3072C4-10F1-49B8-B0BF-69204EDDCFA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A5ACC97-44C1-4887-909B-E6732D3C1FFE}"/>
              </a:ext>
            </a:extLst>
          </p:cNvPr>
          <p:cNvSpPr>
            <a:spLocks noGrp="1"/>
          </p:cNvSpPr>
          <p:nvPr>
            <p:ph type="sldNum" sz="quarter" idx="12"/>
          </p:nvPr>
        </p:nvSpPr>
        <p:spPr/>
        <p:txBody>
          <a:bodyPr/>
          <a:lstStyle/>
          <a:p>
            <a:fld id="{A4C0CD32-A6C8-4BA5-B3DF-D8325E32CAA4}" type="slidenum">
              <a:rPr lang="en-US" smtClean="0"/>
              <a:t>‹#›</a:t>
            </a:fld>
            <a:endParaRPr lang="en-US"/>
          </a:p>
        </p:txBody>
      </p:sp>
    </p:spTree>
    <p:extLst>
      <p:ext uri="{BB962C8B-B14F-4D97-AF65-F5344CB8AC3E}">
        <p14:creationId xmlns:p14="http://schemas.microsoft.com/office/powerpoint/2010/main" val="27526694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7D313-943A-47E0-8A7A-DFFBCC297AB7}"/>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23AC25A7-81C8-4AA1-AD9F-C78A451FDE2E}"/>
              </a:ext>
            </a:extLst>
          </p:cNvPr>
          <p:cNvSpPr>
            <a:spLocks noGrp="1"/>
          </p:cNvSpPr>
          <p:nvPr>
            <p:ph type="dt" sz="half" idx="10"/>
          </p:nvPr>
        </p:nvSpPr>
        <p:spPr/>
        <p:txBody>
          <a:bodyPr/>
          <a:lstStyle/>
          <a:p>
            <a:fld id="{F07CD3FD-BE54-4400-942B-C6C15AA73DFD}" type="datetimeFigureOut">
              <a:rPr lang="en-US" smtClean="0"/>
              <a:t>3/25/2024</a:t>
            </a:fld>
            <a:endParaRPr lang="en-US"/>
          </a:p>
        </p:txBody>
      </p:sp>
      <p:sp>
        <p:nvSpPr>
          <p:cNvPr id="4" name="Footer Placeholder 3">
            <a:extLst>
              <a:ext uri="{FF2B5EF4-FFF2-40B4-BE49-F238E27FC236}">
                <a16:creationId xmlns:a16="http://schemas.microsoft.com/office/drawing/2014/main" id="{6EF54740-6022-46B2-9C55-B60E9651684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89497C9-6B5E-46D6-8FE9-0A5E0CF7F95B}"/>
              </a:ext>
            </a:extLst>
          </p:cNvPr>
          <p:cNvSpPr>
            <a:spLocks noGrp="1"/>
          </p:cNvSpPr>
          <p:nvPr>
            <p:ph type="sldNum" sz="quarter" idx="12"/>
          </p:nvPr>
        </p:nvSpPr>
        <p:spPr/>
        <p:txBody>
          <a:bodyPr/>
          <a:lstStyle/>
          <a:p>
            <a:fld id="{A4C0CD32-A6C8-4BA5-B3DF-D8325E32CAA4}" type="slidenum">
              <a:rPr lang="en-US" smtClean="0"/>
              <a:t>‹#›</a:t>
            </a:fld>
            <a:endParaRPr lang="en-US"/>
          </a:p>
        </p:txBody>
      </p:sp>
    </p:spTree>
    <p:extLst>
      <p:ext uri="{BB962C8B-B14F-4D97-AF65-F5344CB8AC3E}">
        <p14:creationId xmlns:p14="http://schemas.microsoft.com/office/powerpoint/2010/main" val="20662124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2740D3C-270A-401A-810C-2F86BBBB87D4}"/>
              </a:ext>
            </a:extLst>
          </p:cNvPr>
          <p:cNvSpPr>
            <a:spLocks noGrp="1"/>
          </p:cNvSpPr>
          <p:nvPr>
            <p:ph type="dt" sz="half" idx="10"/>
          </p:nvPr>
        </p:nvSpPr>
        <p:spPr/>
        <p:txBody>
          <a:bodyPr/>
          <a:lstStyle/>
          <a:p>
            <a:fld id="{F07CD3FD-BE54-4400-942B-C6C15AA73DFD}" type="datetimeFigureOut">
              <a:rPr lang="en-US" smtClean="0"/>
              <a:t>3/25/2024</a:t>
            </a:fld>
            <a:endParaRPr lang="en-US"/>
          </a:p>
        </p:txBody>
      </p:sp>
      <p:sp>
        <p:nvSpPr>
          <p:cNvPr id="3" name="Footer Placeholder 2">
            <a:extLst>
              <a:ext uri="{FF2B5EF4-FFF2-40B4-BE49-F238E27FC236}">
                <a16:creationId xmlns:a16="http://schemas.microsoft.com/office/drawing/2014/main" id="{DDCBE9F8-1765-4F36-A4DE-1DB136025AC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790CF9E-A6C6-4873-ADBE-7A2939319E58}"/>
              </a:ext>
            </a:extLst>
          </p:cNvPr>
          <p:cNvSpPr>
            <a:spLocks noGrp="1"/>
          </p:cNvSpPr>
          <p:nvPr>
            <p:ph type="sldNum" sz="quarter" idx="12"/>
          </p:nvPr>
        </p:nvSpPr>
        <p:spPr/>
        <p:txBody>
          <a:bodyPr/>
          <a:lstStyle/>
          <a:p>
            <a:fld id="{A4C0CD32-A6C8-4BA5-B3DF-D8325E32CAA4}" type="slidenum">
              <a:rPr lang="en-US" smtClean="0"/>
              <a:t>‹#›</a:t>
            </a:fld>
            <a:endParaRPr lang="en-US"/>
          </a:p>
        </p:txBody>
      </p:sp>
    </p:spTree>
    <p:extLst>
      <p:ext uri="{BB962C8B-B14F-4D97-AF65-F5344CB8AC3E}">
        <p14:creationId xmlns:p14="http://schemas.microsoft.com/office/powerpoint/2010/main" val="29394486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8CDF8-00AD-4441-A6D5-9D7A659EB6C0}"/>
              </a:ext>
            </a:extLst>
          </p:cNvPr>
          <p:cNvSpPr>
            <a:spLocks noGrp="1"/>
          </p:cNvSpPr>
          <p:nvPr>
            <p:ph type="title"/>
          </p:nvPr>
        </p:nvSpPr>
        <p:spPr>
          <a:xfrm>
            <a:off x="912628" y="1463038"/>
            <a:ext cx="3859397" cy="1471548"/>
          </a:xfrm>
        </p:spPr>
        <p:txBody>
          <a:bodyPr anchor="t"/>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8C330AF-CB7E-420A-AE8A-E02E90325885}"/>
              </a:ext>
            </a:extLst>
          </p:cNvPr>
          <p:cNvSpPr>
            <a:spLocks noGrp="1"/>
          </p:cNvSpPr>
          <p:nvPr>
            <p:ph idx="1"/>
          </p:nvPr>
        </p:nvSpPr>
        <p:spPr>
          <a:xfrm>
            <a:off x="5183188" y="987425"/>
            <a:ext cx="6172200" cy="4873625"/>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F43257AD-2422-4CDA-9C55-700F4B5BF251}"/>
              </a:ext>
            </a:extLst>
          </p:cNvPr>
          <p:cNvSpPr>
            <a:spLocks noGrp="1"/>
          </p:cNvSpPr>
          <p:nvPr>
            <p:ph type="body" sz="half" idx="2"/>
          </p:nvPr>
        </p:nvSpPr>
        <p:spPr>
          <a:xfrm>
            <a:off x="912628" y="2934586"/>
            <a:ext cx="3859397" cy="293440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1B7454-C1CC-46F2-A6FB-1FE786C48F49}"/>
              </a:ext>
            </a:extLst>
          </p:cNvPr>
          <p:cNvSpPr>
            <a:spLocks noGrp="1"/>
          </p:cNvSpPr>
          <p:nvPr>
            <p:ph type="dt" sz="half" idx="10"/>
          </p:nvPr>
        </p:nvSpPr>
        <p:spPr/>
        <p:txBody>
          <a:bodyPr/>
          <a:lstStyle/>
          <a:p>
            <a:fld id="{F07CD3FD-BE54-4400-942B-C6C15AA73DFD}" type="datetimeFigureOut">
              <a:rPr lang="en-US" smtClean="0"/>
              <a:t>3/25/2024</a:t>
            </a:fld>
            <a:endParaRPr lang="en-US"/>
          </a:p>
        </p:txBody>
      </p:sp>
      <p:sp>
        <p:nvSpPr>
          <p:cNvPr id="6" name="Footer Placeholder 5">
            <a:extLst>
              <a:ext uri="{FF2B5EF4-FFF2-40B4-BE49-F238E27FC236}">
                <a16:creationId xmlns:a16="http://schemas.microsoft.com/office/drawing/2014/main" id="{49077DBE-6CC7-421B-AB5E-341E20BD92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D6EAB8F-7526-4CDB-B782-FAD8B3E70B0A}"/>
              </a:ext>
            </a:extLst>
          </p:cNvPr>
          <p:cNvSpPr>
            <a:spLocks noGrp="1"/>
          </p:cNvSpPr>
          <p:nvPr>
            <p:ph type="sldNum" sz="quarter" idx="12"/>
          </p:nvPr>
        </p:nvSpPr>
        <p:spPr/>
        <p:txBody>
          <a:bodyPr/>
          <a:lstStyle/>
          <a:p>
            <a:fld id="{A4C0CD32-A6C8-4BA5-B3DF-D8325E32CAA4}" type="slidenum">
              <a:rPr lang="en-US" smtClean="0"/>
              <a:t>‹#›</a:t>
            </a:fld>
            <a:endParaRPr lang="en-US"/>
          </a:p>
        </p:txBody>
      </p:sp>
    </p:spTree>
    <p:extLst>
      <p:ext uri="{BB962C8B-B14F-4D97-AF65-F5344CB8AC3E}">
        <p14:creationId xmlns:p14="http://schemas.microsoft.com/office/powerpoint/2010/main" val="33241523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1647F-5A61-44C9-81DC-331C9AE5DDAE}"/>
              </a:ext>
            </a:extLst>
          </p:cNvPr>
          <p:cNvSpPr>
            <a:spLocks noGrp="1"/>
          </p:cNvSpPr>
          <p:nvPr>
            <p:ph type="title"/>
          </p:nvPr>
        </p:nvSpPr>
        <p:spPr>
          <a:xfrm>
            <a:off x="912628" y="1463038"/>
            <a:ext cx="3859397" cy="1471548"/>
          </a:xfrm>
        </p:spPr>
        <p:txBody>
          <a:bodyPr anchor="t"/>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31627A0F-F1B8-49BE-A0FF-7FE16E3BDCC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C86D1BD6-1519-4431-9FAF-7D4F4129972C}"/>
              </a:ext>
            </a:extLst>
          </p:cNvPr>
          <p:cNvSpPr>
            <a:spLocks noGrp="1"/>
          </p:cNvSpPr>
          <p:nvPr>
            <p:ph type="body" sz="half" idx="2"/>
          </p:nvPr>
        </p:nvSpPr>
        <p:spPr>
          <a:xfrm>
            <a:off x="912628" y="2934586"/>
            <a:ext cx="3859397" cy="293440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A587A0-353B-42C2-BA96-B1ADEDF642BE}"/>
              </a:ext>
            </a:extLst>
          </p:cNvPr>
          <p:cNvSpPr>
            <a:spLocks noGrp="1"/>
          </p:cNvSpPr>
          <p:nvPr>
            <p:ph type="dt" sz="half" idx="10"/>
          </p:nvPr>
        </p:nvSpPr>
        <p:spPr/>
        <p:txBody>
          <a:bodyPr/>
          <a:lstStyle/>
          <a:p>
            <a:fld id="{F07CD3FD-BE54-4400-942B-C6C15AA73DFD}" type="datetimeFigureOut">
              <a:rPr lang="en-US" smtClean="0"/>
              <a:t>3/25/2024</a:t>
            </a:fld>
            <a:endParaRPr lang="en-US"/>
          </a:p>
        </p:txBody>
      </p:sp>
      <p:sp>
        <p:nvSpPr>
          <p:cNvPr id="6" name="Footer Placeholder 5">
            <a:extLst>
              <a:ext uri="{FF2B5EF4-FFF2-40B4-BE49-F238E27FC236}">
                <a16:creationId xmlns:a16="http://schemas.microsoft.com/office/drawing/2014/main" id="{44D5A88E-3957-4B76-B1BE-4164029217B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5F7C5FD-E56A-4C66-8F23-087F95A2FD0E}"/>
              </a:ext>
            </a:extLst>
          </p:cNvPr>
          <p:cNvSpPr>
            <a:spLocks noGrp="1"/>
          </p:cNvSpPr>
          <p:nvPr>
            <p:ph type="sldNum" sz="quarter" idx="12"/>
          </p:nvPr>
        </p:nvSpPr>
        <p:spPr/>
        <p:txBody>
          <a:bodyPr/>
          <a:lstStyle/>
          <a:p>
            <a:fld id="{A4C0CD32-A6C8-4BA5-B3DF-D8325E32CAA4}" type="slidenum">
              <a:rPr lang="en-US" smtClean="0"/>
              <a:t>‹#›</a:t>
            </a:fld>
            <a:endParaRPr lang="en-US"/>
          </a:p>
        </p:txBody>
      </p:sp>
    </p:spTree>
    <p:extLst>
      <p:ext uri="{BB962C8B-B14F-4D97-AF65-F5344CB8AC3E}">
        <p14:creationId xmlns:p14="http://schemas.microsoft.com/office/powerpoint/2010/main" val="22065548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AB4E786-7636-4278-8595-D365D28A796A}"/>
              </a:ext>
            </a:extLst>
          </p:cNvPr>
          <p:cNvSpPr>
            <a:spLocks noGrp="1"/>
          </p:cNvSpPr>
          <p:nvPr>
            <p:ph type="title"/>
          </p:nvPr>
        </p:nvSpPr>
        <p:spPr>
          <a:xfrm>
            <a:off x="914400" y="1371601"/>
            <a:ext cx="10363200" cy="118757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a:extLst>
              <a:ext uri="{FF2B5EF4-FFF2-40B4-BE49-F238E27FC236}">
                <a16:creationId xmlns:a16="http://schemas.microsoft.com/office/drawing/2014/main" id="{EA740849-7059-4C70-992B-5304D2EE9BAB}"/>
              </a:ext>
            </a:extLst>
          </p:cNvPr>
          <p:cNvSpPr>
            <a:spLocks noGrp="1"/>
          </p:cNvSpPr>
          <p:nvPr>
            <p:ph type="body" idx="1"/>
          </p:nvPr>
        </p:nvSpPr>
        <p:spPr>
          <a:xfrm>
            <a:off x="914399" y="2559171"/>
            <a:ext cx="10363200" cy="338265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09FEBF6-CEA6-4332-87B3-697807571C84}"/>
              </a:ext>
            </a:extLst>
          </p:cNvPr>
          <p:cNvSpPr>
            <a:spLocks noGrp="1"/>
          </p:cNvSpPr>
          <p:nvPr>
            <p:ph type="dt" sz="half" idx="2"/>
          </p:nvPr>
        </p:nvSpPr>
        <p:spPr>
          <a:xfrm>
            <a:off x="912628" y="6356350"/>
            <a:ext cx="2743200" cy="365125"/>
          </a:xfrm>
          <a:prstGeom prst="rect">
            <a:avLst/>
          </a:prstGeom>
        </p:spPr>
        <p:txBody>
          <a:bodyPr vert="horz" lIns="91440" tIns="45720" rIns="91440" bIns="45720" rtlCol="0" anchor="ctr"/>
          <a:lstStyle>
            <a:lvl1pPr algn="l">
              <a:defRPr sz="900" b="1" cap="all" spc="300" baseline="0">
                <a:solidFill>
                  <a:schemeClr val="tx1"/>
                </a:solidFill>
              </a:defRPr>
            </a:lvl1pPr>
          </a:lstStyle>
          <a:p>
            <a:fld id="{F07CD3FD-BE54-4400-942B-C6C15AA73DFD}" type="datetimeFigureOut">
              <a:rPr lang="en-US" smtClean="0"/>
              <a:t>3/25/2024</a:t>
            </a:fld>
            <a:endParaRPr lang="en-US"/>
          </a:p>
        </p:txBody>
      </p:sp>
      <p:sp>
        <p:nvSpPr>
          <p:cNvPr id="5" name="Footer Placeholder 4">
            <a:extLst>
              <a:ext uri="{FF2B5EF4-FFF2-40B4-BE49-F238E27FC236}">
                <a16:creationId xmlns:a16="http://schemas.microsoft.com/office/drawing/2014/main" id="{BC6BAF94-621C-43E1-BA0C-410A6899031B}"/>
              </a:ext>
            </a:extLst>
          </p:cNvPr>
          <p:cNvSpPr>
            <a:spLocks noGrp="1"/>
          </p:cNvSpPr>
          <p:nvPr>
            <p:ph type="ftr" sz="quarter" idx="3"/>
          </p:nvPr>
        </p:nvSpPr>
        <p:spPr>
          <a:xfrm>
            <a:off x="6767622" y="6356350"/>
            <a:ext cx="4040373" cy="365125"/>
          </a:xfrm>
          <a:prstGeom prst="rect">
            <a:avLst/>
          </a:prstGeom>
        </p:spPr>
        <p:txBody>
          <a:bodyPr vert="horz" lIns="91440" tIns="45720" rIns="91440" bIns="45720" rtlCol="0" anchor="ctr"/>
          <a:lstStyle>
            <a:lvl1pPr algn="r">
              <a:defRPr sz="900" b="1" cap="all" spc="300" baseline="0">
                <a:solidFill>
                  <a:schemeClr val="tx1"/>
                </a:solidFill>
              </a:defRPr>
            </a:lvl1pPr>
          </a:lstStyle>
          <a:p>
            <a:endParaRPr lang="en-US"/>
          </a:p>
        </p:txBody>
      </p:sp>
      <p:sp>
        <p:nvSpPr>
          <p:cNvPr id="6" name="Slide Number Placeholder 5">
            <a:extLst>
              <a:ext uri="{FF2B5EF4-FFF2-40B4-BE49-F238E27FC236}">
                <a16:creationId xmlns:a16="http://schemas.microsoft.com/office/drawing/2014/main" id="{137D19E5-9E16-48C9-AAE2-0C70679A8D7B}"/>
              </a:ext>
            </a:extLst>
          </p:cNvPr>
          <p:cNvSpPr>
            <a:spLocks noGrp="1"/>
          </p:cNvSpPr>
          <p:nvPr>
            <p:ph type="sldNum" sz="quarter" idx="4"/>
          </p:nvPr>
        </p:nvSpPr>
        <p:spPr>
          <a:xfrm>
            <a:off x="10807995" y="6356350"/>
            <a:ext cx="723014" cy="365125"/>
          </a:xfrm>
          <a:prstGeom prst="rect">
            <a:avLst/>
          </a:prstGeom>
        </p:spPr>
        <p:txBody>
          <a:bodyPr vert="horz" lIns="91440" tIns="45720" rIns="91440" bIns="45720" rtlCol="0" anchor="ctr"/>
          <a:lstStyle>
            <a:lvl1pPr algn="r">
              <a:defRPr sz="900" b="1" cap="all" spc="300" baseline="0">
                <a:solidFill>
                  <a:schemeClr val="tx1"/>
                </a:solidFill>
              </a:defRPr>
            </a:lvl1pPr>
          </a:lstStyle>
          <a:p>
            <a:fld id="{A4C0CD32-A6C8-4BA5-B3DF-D8325E32CAA4}" type="slidenum">
              <a:rPr lang="en-US" smtClean="0"/>
              <a:t>‹#›</a:t>
            </a:fld>
            <a:endParaRPr lang="en-US"/>
          </a:p>
        </p:txBody>
      </p:sp>
      <p:cxnSp>
        <p:nvCxnSpPr>
          <p:cNvPr id="7" name="Straight Connector 6">
            <a:extLst>
              <a:ext uri="{FF2B5EF4-FFF2-40B4-BE49-F238E27FC236}">
                <a16:creationId xmlns:a16="http://schemas.microsoft.com/office/drawing/2014/main" id="{F209B62C-3402-4623-9A7C-AA048B56F8C3}"/>
              </a:ext>
            </a:extLst>
          </p:cNvPr>
          <p:cNvCxnSpPr>
            <a:cxnSpLocks/>
          </p:cNvCxnSpPr>
          <p:nvPr/>
        </p:nvCxnSpPr>
        <p:spPr>
          <a:xfrm>
            <a:off x="990600"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35747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100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87000"/>
        <a:buFont typeface="Arial" panose="020B0604020202020204" pitchFamily="34" charset="0"/>
        <a:buChar char="•"/>
        <a:defRPr sz="2000" kern="1200">
          <a:solidFill>
            <a:schemeClr val="tx1"/>
          </a:solidFill>
          <a:latin typeface="+mn-lt"/>
          <a:ea typeface="+mn-ea"/>
          <a:cs typeface="+mn-cs"/>
        </a:defRPr>
      </a:lvl1pPr>
      <a:lvl2pPr marL="493776" indent="-228600" algn="l" defTabSz="914400" rtl="0" eaLnBrk="1" latinLnBrk="0" hangingPunct="1">
        <a:lnSpc>
          <a:spcPct val="120000"/>
        </a:lnSpc>
        <a:spcBef>
          <a:spcPts val="500"/>
        </a:spcBef>
        <a:buSzPct val="87000"/>
        <a:buFont typeface="Arial" panose="020B0604020202020204" pitchFamily="34" charset="0"/>
        <a:buChar char="•"/>
        <a:defRPr sz="1800" kern="1200">
          <a:solidFill>
            <a:schemeClr val="tx1"/>
          </a:solidFill>
          <a:latin typeface="+mn-lt"/>
          <a:ea typeface="+mn-ea"/>
          <a:cs typeface="+mn-cs"/>
        </a:defRPr>
      </a:lvl2pPr>
      <a:lvl3pPr marL="731520" indent="-228600" algn="l" defTabSz="914400" rtl="0" eaLnBrk="1" latinLnBrk="0" hangingPunct="1">
        <a:lnSpc>
          <a:spcPct val="120000"/>
        </a:lnSpc>
        <a:spcBef>
          <a:spcPts val="500"/>
        </a:spcBef>
        <a:buSzPct val="87000"/>
        <a:buFont typeface="Arial" panose="020B0604020202020204" pitchFamily="34" charset="0"/>
        <a:buChar char="•"/>
        <a:defRPr sz="1600" kern="1200">
          <a:solidFill>
            <a:schemeClr val="tx1"/>
          </a:solidFill>
          <a:latin typeface="+mn-lt"/>
          <a:ea typeface="+mn-ea"/>
          <a:cs typeface="+mn-cs"/>
        </a:defRPr>
      </a:lvl3pPr>
      <a:lvl4pPr marL="1051560" indent="-28575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4pPr>
      <a:lvl5pPr marL="1298448" indent="-22860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FD1D2CD-954D-4C4D-B505-05EAD159B2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cNvSpPr>
            <a:spLocks noGrp="1"/>
          </p:cNvSpPr>
          <p:nvPr>
            <p:ph type="ctrTitle"/>
          </p:nvPr>
        </p:nvSpPr>
        <p:spPr>
          <a:xfrm>
            <a:off x="912628" y="1371599"/>
            <a:ext cx="4833654" cy="4538311"/>
          </a:xfrm>
        </p:spPr>
        <p:txBody>
          <a:bodyPr>
            <a:normAutofit fontScale="90000"/>
          </a:bodyPr>
          <a:lstStyle/>
          <a:p>
            <a:pPr algn="ctr">
              <a:lnSpc>
                <a:spcPct val="90000"/>
              </a:lnSpc>
            </a:pPr>
            <a:r>
              <a:rPr lang="en-US" dirty="0">
                <a:latin typeface="Times New Roman" panose="02020603050405020304" pitchFamily="18" charset="0"/>
                <a:cs typeface="Times New Roman" panose="02020603050405020304" pitchFamily="18" charset="0"/>
              </a:rPr>
              <a:t>Treasury Management and Compliance Issues in Bangladeshi Banks</a:t>
            </a:r>
            <a:br>
              <a:rPr lang="en-US" dirty="0">
                <a:latin typeface="Times New Roman" panose="02020603050405020304" pitchFamily="18" charset="0"/>
                <a:cs typeface="Times New Roman" panose="02020603050405020304" pitchFamily="18" charset="0"/>
              </a:rPr>
            </a:br>
            <a:br>
              <a:rPr lang="en-US" dirty="0">
                <a:latin typeface="Times New Roman" panose="02020603050405020304" pitchFamily="18" charset="0"/>
                <a:cs typeface="Times New Roman" panose="02020603050405020304" pitchFamily="18" charset="0"/>
              </a:rPr>
            </a:br>
            <a:br>
              <a:rPr lang="en-US" dirty="0">
                <a:latin typeface="Times New Roman" panose="02020603050405020304" pitchFamily="18" charset="0"/>
                <a:cs typeface="Times New Roman" panose="02020603050405020304" pitchFamily="18" charset="0"/>
              </a:rPr>
            </a:br>
            <a:br>
              <a:rPr lang="en-US" dirty="0">
                <a:latin typeface="Times New Roman" panose="02020603050405020304" pitchFamily="18" charset="0"/>
                <a:cs typeface="Times New Roman" panose="02020603050405020304" pitchFamily="18" charset="0"/>
              </a:rPr>
            </a:br>
            <a:r>
              <a:rPr lang="en-US" sz="2700" dirty="0">
                <a:latin typeface="Times New Roman" panose="02020603050405020304" pitchFamily="18" charset="0"/>
                <a:cs typeface="Times New Roman" panose="02020603050405020304" pitchFamily="18" charset="0"/>
              </a:rPr>
              <a:t>Md Habibur Rahman</a:t>
            </a:r>
            <a:br>
              <a:rPr lang="en-US" sz="2700" dirty="0">
                <a:latin typeface="Times New Roman" panose="02020603050405020304" pitchFamily="18" charset="0"/>
                <a:cs typeface="Times New Roman" panose="02020603050405020304" pitchFamily="18" charset="0"/>
              </a:rPr>
            </a:br>
            <a:r>
              <a:rPr lang="en-US" sz="2700" dirty="0">
                <a:latin typeface="Times New Roman" panose="02020603050405020304" pitchFamily="18" charset="0"/>
                <a:cs typeface="Times New Roman" panose="02020603050405020304" pitchFamily="18" charset="0"/>
              </a:rPr>
              <a:t>Additional Director</a:t>
            </a:r>
          </a:p>
        </p:txBody>
      </p:sp>
      <p:pic>
        <p:nvPicPr>
          <p:cNvPr id="3" name="Picture 2">
            <a:extLst>
              <a:ext uri="{FF2B5EF4-FFF2-40B4-BE49-F238E27FC236}">
                <a16:creationId xmlns:a16="http://schemas.microsoft.com/office/drawing/2014/main" id="{E376956B-F31E-8225-79DD-4D3ABFA2E201}"/>
              </a:ext>
            </a:extLst>
          </p:cNvPr>
          <p:cNvPicPr>
            <a:picLocks noChangeAspect="1"/>
          </p:cNvPicPr>
          <p:nvPr/>
        </p:nvPicPr>
        <p:blipFill rotWithShape="1">
          <a:blip r:embed="rId2"/>
          <a:srcRect l="31695" r="20005" b="2"/>
          <a:stretch/>
        </p:blipFill>
        <p:spPr>
          <a:xfrm>
            <a:off x="6515100" y="10"/>
            <a:ext cx="5676900" cy="6857990"/>
          </a:xfrm>
          <a:prstGeom prst="rect">
            <a:avLst/>
          </a:prstGeom>
        </p:spPr>
      </p:pic>
      <p:cxnSp>
        <p:nvCxnSpPr>
          <p:cNvPr id="11" name="Straight Connector 10">
            <a:extLst>
              <a:ext uri="{FF2B5EF4-FFF2-40B4-BE49-F238E27FC236}">
                <a16:creationId xmlns:a16="http://schemas.microsoft.com/office/drawing/2014/main" id="{D132AEA7-A24A-45A9-BF8F-D0AFF34DF6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90600"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12691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3048000" y="1219201"/>
          <a:ext cx="6248400" cy="5250231"/>
        </p:xfrm>
        <a:graphic>
          <a:graphicData uri="http://schemas.openxmlformats.org/drawingml/2006/table">
            <a:tbl>
              <a:tblPr firstRow="1" bandRow="1">
                <a:tableStyleId>{FABFCF23-3B69-468F-B69F-88F6DE6A72F2}</a:tableStyleId>
              </a:tblPr>
              <a:tblGrid>
                <a:gridCol w="743857">
                  <a:extLst>
                    <a:ext uri="{9D8B030D-6E8A-4147-A177-3AD203B41FA5}">
                      <a16:colId xmlns:a16="http://schemas.microsoft.com/office/drawing/2014/main" val="20000"/>
                    </a:ext>
                  </a:extLst>
                </a:gridCol>
                <a:gridCol w="2989943">
                  <a:extLst>
                    <a:ext uri="{9D8B030D-6E8A-4147-A177-3AD203B41FA5}">
                      <a16:colId xmlns:a16="http://schemas.microsoft.com/office/drawing/2014/main" val="20001"/>
                    </a:ext>
                  </a:extLst>
                </a:gridCol>
                <a:gridCol w="2514600">
                  <a:extLst>
                    <a:ext uri="{9D8B030D-6E8A-4147-A177-3AD203B41FA5}">
                      <a16:colId xmlns:a16="http://schemas.microsoft.com/office/drawing/2014/main" val="20002"/>
                    </a:ext>
                  </a:extLst>
                </a:gridCol>
              </a:tblGrid>
              <a:tr h="395602">
                <a:tc>
                  <a:txBody>
                    <a:bodyPr/>
                    <a:lstStyle/>
                    <a:p>
                      <a:pPr marL="0" marR="0" algn="ctr">
                        <a:lnSpc>
                          <a:spcPct val="115000"/>
                        </a:lnSpc>
                        <a:spcBef>
                          <a:spcPts val="0"/>
                        </a:spcBef>
                        <a:spcAft>
                          <a:spcPts val="0"/>
                        </a:spcAft>
                      </a:pPr>
                      <a:r>
                        <a:rPr lang="en-US" sz="1800" dirty="0">
                          <a:latin typeface="Candara" pitchFamily="34" charset="0"/>
                          <a:ea typeface="Times New Roman"/>
                          <a:cs typeface="Times New Roman"/>
                        </a:rPr>
                        <a:t>SL</a:t>
                      </a:r>
                    </a:p>
                  </a:txBody>
                  <a:tcPr marL="64500" marR="64500" marT="0" marB="0"/>
                </a:tc>
                <a:tc>
                  <a:txBody>
                    <a:bodyPr/>
                    <a:lstStyle/>
                    <a:p>
                      <a:pPr marL="0" marR="0" algn="ctr">
                        <a:lnSpc>
                          <a:spcPct val="115000"/>
                        </a:lnSpc>
                        <a:spcBef>
                          <a:spcPts val="0"/>
                        </a:spcBef>
                        <a:spcAft>
                          <a:spcPts val="0"/>
                        </a:spcAft>
                      </a:pPr>
                      <a:r>
                        <a:rPr lang="en-US" sz="1800" dirty="0">
                          <a:latin typeface="Candara" pitchFamily="34" charset="0"/>
                        </a:rPr>
                        <a:t>Statement</a:t>
                      </a:r>
                      <a:endParaRPr lang="en-US" sz="1800" dirty="0">
                        <a:latin typeface="Candara" pitchFamily="34" charset="0"/>
                        <a:ea typeface="Times New Roman"/>
                        <a:cs typeface="Times New Roman"/>
                      </a:endParaRPr>
                    </a:p>
                  </a:txBody>
                  <a:tcPr marL="64500" marR="64500" marT="0" marB="0"/>
                </a:tc>
                <a:tc>
                  <a:txBody>
                    <a:bodyPr/>
                    <a:lstStyle/>
                    <a:p>
                      <a:pPr marL="0" marR="0" algn="ctr">
                        <a:lnSpc>
                          <a:spcPct val="115000"/>
                        </a:lnSpc>
                        <a:spcBef>
                          <a:spcPts val="0"/>
                        </a:spcBef>
                        <a:spcAft>
                          <a:spcPts val="0"/>
                        </a:spcAft>
                      </a:pPr>
                      <a:r>
                        <a:rPr lang="en-US" sz="1800">
                          <a:latin typeface="Candara" pitchFamily="34" charset="0"/>
                        </a:rPr>
                        <a:t>Frequency </a:t>
                      </a:r>
                      <a:endParaRPr lang="en-US" sz="1800">
                        <a:latin typeface="Candara" pitchFamily="34" charset="0"/>
                        <a:ea typeface="Times New Roman"/>
                        <a:cs typeface="Times New Roman"/>
                      </a:endParaRPr>
                    </a:p>
                  </a:txBody>
                  <a:tcPr marL="64500" marR="64500" marT="0" marB="0"/>
                </a:tc>
                <a:extLst>
                  <a:ext uri="{0D108BD9-81ED-4DB2-BD59-A6C34878D82A}">
                    <a16:rowId xmlns:a16="http://schemas.microsoft.com/office/drawing/2014/main" val="10000"/>
                  </a:ext>
                </a:extLst>
              </a:tr>
              <a:tr h="373433">
                <a:tc>
                  <a:txBody>
                    <a:bodyPr/>
                    <a:lstStyle/>
                    <a:p>
                      <a:pPr marL="0" marR="0" algn="ctr">
                        <a:lnSpc>
                          <a:spcPct val="115000"/>
                        </a:lnSpc>
                        <a:spcBef>
                          <a:spcPts val="0"/>
                        </a:spcBef>
                        <a:spcAft>
                          <a:spcPts val="0"/>
                        </a:spcAft>
                      </a:pPr>
                      <a:r>
                        <a:rPr lang="en-US" sz="1800" dirty="0">
                          <a:latin typeface="Candara" pitchFamily="34" charset="0"/>
                          <a:ea typeface="Times New Roman"/>
                          <a:cs typeface="Times New Roman"/>
                        </a:rPr>
                        <a:t>1</a:t>
                      </a:r>
                    </a:p>
                  </a:txBody>
                  <a:tcPr marL="64500" marR="64500" marT="0" marB="0"/>
                </a:tc>
                <a:tc>
                  <a:txBody>
                    <a:bodyPr/>
                    <a:lstStyle/>
                    <a:p>
                      <a:pPr marL="0" marR="0">
                        <a:lnSpc>
                          <a:spcPct val="115000"/>
                        </a:lnSpc>
                        <a:spcBef>
                          <a:spcPts val="0"/>
                        </a:spcBef>
                        <a:spcAft>
                          <a:spcPts val="0"/>
                        </a:spcAft>
                      </a:pPr>
                      <a:r>
                        <a:rPr lang="en-US" sz="1800" dirty="0">
                          <a:latin typeface="Candara" pitchFamily="34" charset="0"/>
                        </a:rPr>
                        <a:t>CRR</a:t>
                      </a:r>
                      <a:endParaRPr lang="en-US" sz="1800" dirty="0">
                        <a:latin typeface="Candara" pitchFamily="34" charset="0"/>
                        <a:ea typeface="Times New Roman"/>
                        <a:cs typeface="Times New Roman"/>
                      </a:endParaRPr>
                    </a:p>
                  </a:txBody>
                  <a:tcPr marL="64500" marR="64500" marT="0" marB="0"/>
                </a:tc>
                <a:tc>
                  <a:txBody>
                    <a:bodyPr/>
                    <a:lstStyle/>
                    <a:p>
                      <a:pPr marL="0" marR="0">
                        <a:lnSpc>
                          <a:spcPct val="115000"/>
                        </a:lnSpc>
                        <a:spcBef>
                          <a:spcPts val="0"/>
                        </a:spcBef>
                        <a:spcAft>
                          <a:spcPts val="0"/>
                        </a:spcAft>
                      </a:pPr>
                      <a:r>
                        <a:rPr lang="en-US" sz="1800">
                          <a:latin typeface="Candara" pitchFamily="34" charset="0"/>
                        </a:rPr>
                        <a:t>Monthly</a:t>
                      </a:r>
                      <a:endParaRPr lang="en-US" sz="1800">
                        <a:latin typeface="Candara" pitchFamily="34" charset="0"/>
                        <a:ea typeface="Times New Roman"/>
                        <a:cs typeface="Times New Roman"/>
                      </a:endParaRPr>
                    </a:p>
                  </a:txBody>
                  <a:tcPr marL="64500" marR="64500" marT="0" marB="0"/>
                </a:tc>
                <a:extLst>
                  <a:ext uri="{0D108BD9-81ED-4DB2-BD59-A6C34878D82A}">
                    <a16:rowId xmlns:a16="http://schemas.microsoft.com/office/drawing/2014/main" val="10001"/>
                  </a:ext>
                </a:extLst>
              </a:tr>
              <a:tr h="373433">
                <a:tc>
                  <a:txBody>
                    <a:bodyPr/>
                    <a:lstStyle/>
                    <a:p>
                      <a:pPr marL="0" marR="0" algn="ctr">
                        <a:lnSpc>
                          <a:spcPct val="115000"/>
                        </a:lnSpc>
                        <a:spcBef>
                          <a:spcPts val="0"/>
                        </a:spcBef>
                        <a:spcAft>
                          <a:spcPts val="0"/>
                        </a:spcAft>
                      </a:pPr>
                      <a:r>
                        <a:rPr lang="en-US" sz="1800" dirty="0">
                          <a:latin typeface="Candara" pitchFamily="34" charset="0"/>
                          <a:ea typeface="Times New Roman"/>
                          <a:cs typeface="Times New Roman"/>
                        </a:rPr>
                        <a:t>2</a:t>
                      </a:r>
                    </a:p>
                  </a:txBody>
                  <a:tcPr marL="64500" marR="64500" marT="0" marB="0"/>
                </a:tc>
                <a:tc>
                  <a:txBody>
                    <a:bodyPr/>
                    <a:lstStyle/>
                    <a:p>
                      <a:pPr marL="0" marR="0">
                        <a:lnSpc>
                          <a:spcPct val="115000"/>
                        </a:lnSpc>
                        <a:spcBef>
                          <a:spcPts val="0"/>
                        </a:spcBef>
                        <a:spcAft>
                          <a:spcPts val="0"/>
                        </a:spcAft>
                      </a:pPr>
                      <a:r>
                        <a:rPr lang="en-US" sz="1800" dirty="0">
                          <a:latin typeface="Candara" pitchFamily="34" charset="0"/>
                        </a:rPr>
                        <a:t>SLR</a:t>
                      </a:r>
                      <a:endParaRPr lang="en-US" sz="1800" dirty="0">
                        <a:latin typeface="Candara" pitchFamily="34" charset="0"/>
                        <a:ea typeface="Times New Roman"/>
                        <a:cs typeface="Times New Roman"/>
                      </a:endParaRPr>
                    </a:p>
                  </a:txBody>
                  <a:tcPr marL="64500" marR="64500" marT="0" marB="0"/>
                </a:tc>
                <a:tc>
                  <a:txBody>
                    <a:bodyPr/>
                    <a:lstStyle/>
                    <a:p>
                      <a:pPr marL="0" marR="0">
                        <a:lnSpc>
                          <a:spcPct val="115000"/>
                        </a:lnSpc>
                        <a:spcBef>
                          <a:spcPts val="0"/>
                        </a:spcBef>
                        <a:spcAft>
                          <a:spcPts val="0"/>
                        </a:spcAft>
                      </a:pPr>
                      <a:r>
                        <a:rPr lang="en-US" sz="1800">
                          <a:latin typeface="Candara" pitchFamily="34" charset="0"/>
                        </a:rPr>
                        <a:t>Monthly</a:t>
                      </a:r>
                      <a:endParaRPr lang="en-US" sz="1800">
                        <a:latin typeface="Candara" pitchFamily="34" charset="0"/>
                        <a:ea typeface="Times New Roman"/>
                        <a:cs typeface="Times New Roman"/>
                      </a:endParaRPr>
                    </a:p>
                  </a:txBody>
                  <a:tcPr marL="64500" marR="64500" marT="0" marB="0"/>
                </a:tc>
                <a:extLst>
                  <a:ext uri="{0D108BD9-81ED-4DB2-BD59-A6C34878D82A}">
                    <a16:rowId xmlns:a16="http://schemas.microsoft.com/office/drawing/2014/main" val="10002"/>
                  </a:ext>
                </a:extLst>
              </a:tr>
              <a:tr h="373433">
                <a:tc>
                  <a:txBody>
                    <a:bodyPr/>
                    <a:lstStyle/>
                    <a:p>
                      <a:pPr marL="0" marR="0" algn="ctr">
                        <a:lnSpc>
                          <a:spcPct val="115000"/>
                        </a:lnSpc>
                        <a:spcBef>
                          <a:spcPts val="0"/>
                        </a:spcBef>
                        <a:spcAft>
                          <a:spcPts val="0"/>
                        </a:spcAft>
                      </a:pPr>
                      <a:r>
                        <a:rPr lang="en-US" sz="1800" dirty="0">
                          <a:latin typeface="Candara" pitchFamily="34" charset="0"/>
                          <a:ea typeface="Times New Roman"/>
                          <a:cs typeface="Times New Roman"/>
                        </a:rPr>
                        <a:t>3</a:t>
                      </a:r>
                    </a:p>
                  </a:txBody>
                  <a:tcPr marL="64500" marR="64500" marT="0" marB="0"/>
                </a:tc>
                <a:tc>
                  <a:txBody>
                    <a:bodyPr/>
                    <a:lstStyle/>
                    <a:p>
                      <a:pPr marL="0" marR="0">
                        <a:lnSpc>
                          <a:spcPct val="115000"/>
                        </a:lnSpc>
                        <a:spcBef>
                          <a:spcPts val="0"/>
                        </a:spcBef>
                        <a:spcAft>
                          <a:spcPts val="0"/>
                        </a:spcAft>
                      </a:pPr>
                      <a:r>
                        <a:rPr lang="en-US" sz="1800" dirty="0">
                          <a:latin typeface="Candara" pitchFamily="34" charset="0"/>
                        </a:rPr>
                        <a:t>Amortization of Securities</a:t>
                      </a:r>
                      <a:endParaRPr lang="en-US" sz="1800" dirty="0">
                        <a:latin typeface="Candara" pitchFamily="34" charset="0"/>
                        <a:ea typeface="Times New Roman"/>
                        <a:cs typeface="Times New Roman"/>
                      </a:endParaRPr>
                    </a:p>
                  </a:txBody>
                  <a:tcPr marL="64500" marR="64500" marT="0" marB="0"/>
                </a:tc>
                <a:tc>
                  <a:txBody>
                    <a:bodyPr/>
                    <a:lstStyle/>
                    <a:p>
                      <a:pPr marL="0" marR="0">
                        <a:lnSpc>
                          <a:spcPct val="115000"/>
                        </a:lnSpc>
                        <a:spcBef>
                          <a:spcPts val="0"/>
                        </a:spcBef>
                        <a:spcAft>
                          <a:spcPts val="0"/>
                        </a:spcAft>
                      </a:pPr>
                      <a:r>
                        <a:rPr lang="en-US" sz="1800" dirty="0">
                          <a:latin typeface="Candara" pitchFamily="34" charset="0"/>
                        </a:rPr>
                        <a:t>Yearly </a:t>
                      </a:r>
                      <a:endParaRPr lang="en-US" sz="1800" dirty="0">
                        <a:latin typeface="Candara" pitchFamily="34" charset="0"/>
                        <a:ea typeface="Times New Roman"/>
                        <a:cs typeface="Times New Roman"/>
                      </a:endParaRPr>
                    </a:p>
                  </a:txBody>
                  <a:tcPr marL="64500" marR="64500" marT="0" marB="0"/>
                </a:tc>
                <a:extLst>
                  <a:ext uri="{0D108BD9-81ED-4DB2-BD59-A6C34878D82A}">
                    <a16:rowId xmlns:a16="http://schemas.microsoft.com/office/drawing/2014/main" val="10003"/>
                  </a:ext>
                </a:extLst>
              </a:tr>
              <a:tr h="373433">
                <a:tc>
                  <a:txBody>
                    <a:bodyPr/>
                    <a:lstStyle/>
                    <a:p>
                      <a:pPr marL="0" marR="0" algn="ctr">
                        <a:lnSpc>
                          <a:spcPct val="115000"/>
                        </a:lnSpc>
                        <a:spcBef>
                          <a:spcPts val="0"/>
                        </a:spcBef>
                        <a:spcAft>
                          <a:spcPts val="0"/>
                        </a:spcAft>
                      </a:pPr>
                      <a:r>
                        <a:rPr lang="en-US" sz="1800" dirty="0">
                          <a:latin typeface="Candara" pitchFamily="34" charset="0"/>
                          <a:ea typeface="Times New Roman"/>
                          <a:cs typeface="Times New Roman"/>
                        </a:rPr>
                        <a:t>4</a:t>
                      </a:r>
                    </a:p>
                  </a:txBody>
                  <a:tcPr marL="64500" marR="64500" marT="0" marB="0"/>
                </a:tc>
                <a:tc>
                  <a:txBody>
                    <a:bodyPr/>
                    <a:lstStyle/>
                    <a:p>
                      <a:pPr marL="0" marR="0">
                        <a:lnSpc>
                          <a:spcPct val="115000"/>
                        </a:lnSpc>
                        <a:spcBef>
                          <a:spcPts val="0"/>
                        </a:spcBef>
                        <a:spcAft>
                          <a:spcPts val="0"/>
                        </a:spcAft>
                      </a:pPr>
                      <a:r>
                        <a:rPr lang="en-US" sz="1800" dirty="0">
                          <a:latin typeface="Candara" pitchFamily="34" charset="0"/>
                        </a:rPr>
                        <a:t>LCR</a:t>
                      </a:r>
                      <a:endParaRPr lang="en-US" sz="1800" dirty="0">
                        <a:latin typeface="Candara" pitchFamily="34" charset="0"/>
                        <a:ea typeface="Times New Roman"/>
                        <a:cs typeface="Times New Roman"/>
                      </a:endParaRPr>
                    </a:p>
                  </a:txBody>
                  <a:tcPr marL="64500" marR="64500" marT="0" marB="0"/>
                </a:tc>
                <a:tc>
                  <a:txBody>
                    <a:bodyPr/>
                    <a:lstStyle/>
                    <a:p>
                      <a:pPr marL="0" marR="0">
                        <a:lnSpc>
                          <a:spcPct val="115000"/>
                        </a:lnSpc>
                        <a:spcBef>
                          <a:spcPts val="0"/>
                        </a:spcBef>
                        <a:spcAft>
                          <a:spcPts val="0"/>
                        </a:spcAft>
                      </a:pPr>
                      <a:r>
                        <a:rPr lang="en-US" sz="1800">
                          <a:latin typeface="Candara" pitchFamily="34" charset="0"/>
                        </a:rPr>
                        <a:t>Monthly </a:t>
                      </a:r>
                      <a:endParaRPr lang="en-US" sz="1800">
                        <a:latin typeface="Candara" pitchFamily="34" charset="0"/>
                        <a:ea typeface="Times New Roman"/>
                        <a:cs typeface="Times New Roman"/>
                      </a:endParaRPr>
                    </a:p>
                  </a:txBody>
                  <a:tcPr marL="64500" marR="64500" marT="0" marB="0"/>
                </a:tc>
                <a:extLst>
                  <a:ext uri="{0D108BD9-81ED-4DB2-BD59-A6C34878D82A}">
                    <a16:rowId xmlns:a16="http://schemas.microsoft.com/office/drawing/2014/main" val="10004"/>
                  </a:ext>
                </a:extLst>
              </a:tr>
              <a:tr h="373433">
                <a:tc>
                  <a:txBody>
                    <a:bodyPr/>
                    <a:lstStyle/>
                    <a:p>
                      <a:pPr marL="0" marR="0" algn="ctr">
                        <a:lnSpc>
                          <a:spcPct val="115000"/>
                        </a:lnSpc>
                        <a:spcBef>
                          <a:spcPts val="0"/>
                        </a:spcBef>
                        <a:spcAft>
                          <a:spcPts val="0"/>
                        </a:spcAft>
                      </a:pPr>
                      <a:r>
                        <a:rPr lang="en-US" sz="1800" dirty="0">
                          <a:latin typeface="Candara" pitchFamily="34" charset="0"/>
                          <a:ea typeface="Times New Roman"/>
                          <a:cs typeface="Times New Roman"/>
                        </a:rPr>
                        <a:t>5</a:t>
                      </a:r>
                    </a:p>
                  </a:txBody>
                  <a:tcPr marL="64500" marR="64500" marT="0" marB="0"/>
                </a:tc>
                <a:tc>
                  <a:txBody>
                    <a:bodyPr/>
                    <a:lstStyle/>
                    <a:p>
                      <a:pPr marL="0" marR="0">
                        <a:lnSpc>
                          <a:spcPct val="115000"/>
                        </a:lnSpc>
                        <a:spcBef>
                          <a:spcPts val="0"/>
                        </a:spcBef>
                        <a:spcAft>
                          <a:spcPts val="0"/>
                        </a:spcAft>
                      </a:pPr>
                      <a:r>
                        <a:rPr lang="en-US" sz="1800" dirty="0">
                          <a:latin typeface="Candara" pitchFamily="34" charset="0"/>
                        </a:rPr>
                        <a:t>NSFR</a:t>
                      </a:r>
                      <a:endParaRPr lang="en-US" sz="1800" dirty="0">
                        <a:latin typeface="Candara" pitchFamily="34" charset="0"/>
                        <a:ea typeface="Times New Roman"/>
                        <a:cs typeface="Times New Roman"/>
                      </a:endParaRPr>
                    </a:p>
                  </a:txBody>
                  <a:tcPr marL="64500" marR="64500" marT="0" marB="0"/>
                </a:tc>
                <a:tc>
                  <a:txBody>
                    <a:bodyPr/>
                    <a:lstStyle/>
                    <a:p>
                      <a:pPr marL="0" marR="0">
                        <a:lnSpc>
                          <a:spcPct val="115000"/>
                        </a:lnSpc>
                        <a:spcBef>
                          <a:spcPts val="0"/>
                        </a:spcBef>
                        <a:spcAft>
                          <a:spcPts val="0"/>
                        </a:spcAft>
                      </a:pPr>
                      <a:r>
                        <a:rPr lang="en-US" sz="1800">
                          <a:latin typeface="Candara" pitchFamily="34" charset="0"/>
                        </a:rPr>
                        <a:t>Quarterly </a:t>
                      </a:r>
                      <a:endParaRPr lang="en-US" sz="1800">
                        <a:latin typeface="Candara" pitchFamily="34" charset="0"/>
                        <a:ea typeface="Times New Roman"/>
                        <a:cs typeface="Times New Roman"/>
                      </a:endParaRPr>
                    </a:p>
                  </a:txBody>
                  <a:tcPr marL="64500" marR="64500" marT="0" marB="0"/>
                </a:tc>
                <a:extLst>
                  <a:ext uri="{0D108BD9-81ED-4DB2-BD59-A6C34878D82A}">
                    <a16:rowId xmlns:a16="http://schemas.microsoft.com/office/drawing/2014/main" val="10005"/>
                  </a:ext>
                </a:extLst>
              </a:tr>
              <a:tr h="373433">
                <a:tc>
                  <a:txBody>
                    <a:bodyPr/>
                    <a:lstStyle/>
                    <a:p>
                      <a:pPr marL="0" marR="0" algn="ctr">
                        <a:lnSpc>
                          <a:spcPct val="115000"/>
                        </a:lnSpc>
                        <a:spcBef>
                          <a:spcPts val="0"/>
                        </a:spcBef>
                        <a:spcAft>
                          <a:spcPts val="0"/>
                        </a:spcAft>
                      </a:pPr>
                      <a:r>
                        <a:rPr lang="en-US" sz="1800" dirty="0">
                          <a:latin typeface="Candara" pitchFamily="34" charset="0"/>
                          <a:ea typeface="Times New Roman"/>
                          <a:cs typeface="Times New Roman"/>
                        </a:rPr>
                        <a:t>6</a:t>
                      </a:r>
                    </a:p>
                  </a:txBody>
                  <a:tcPr marL="64500" marR="64500" marT="0" marB="0"/>
                </a:tc>
                <a:tc>
                  <a:txBody>
                    <a:bodyPr/>
                    <a:lstStyle/>
                    <a:p>
                      <a:pPr marL="0" marR="0">
                        <a:lnSpc>
                          <a:spcPct val="115000"/>
                        </a:lnSpc>
                        <a:spcBef>
                          <a:spcPts val="0"/>
                        </a:spcBef>
                        <a:spcAft>
                          <a:spcPts val="0"/>
                        </a:spcAft>
                      </a:pPr>
                      <a:r>
                        <a:rPr lang="en-US" sz="1800" dirty="0">
                          <a:latin typeface="Candara" pitchFamily="34" charset="0"/>
                        </a:rPr>
                        <a:t>SLP</a:t>
                      </a:r>
                      <a:endParaRPr lang="en-US" sz="1800" dirty="0">
                        <a:latin typeface="Candara" pitchFamily="34" charset="0"/>
                        <a:ea typeface="Times New Roman"/>
                        <a:cs typeface="Times New Roman"/>
                      </a:endParaRPr>
                    </a:p>
                  </a:txBody>
                  <a:tcPr marL="64500" marR="64500" marT="0" marB="0"/>
                </a:tc>
                <a:tc>
                  <a:txBody>
                    <a:bodyPr/>
                    <a:lstStyle/>
                    <a:p>
                      <a:pPr marL="0" marR="0">
                        <a:lnSpc>
                          <a:spcPct val="115000"/>
                        </a:lnSpc>
                        <a:spcBef>
                          <a:spcPts val="0"/>
                        </a:spcBef>
                        <a:spcAft>
                          <a:spcPts val="0"/>
                        </a:spcAft>
                      </a:pPr>
                      <a:r>
                        <a:rPr lang="en-US" sz="1800">
                          <a:latin typeface="Candara" pitchFamily="34" charset="0"/>
                        </a:rPr>
                        <a:t>Monthly</a:t>
                      </a:r>
                      <a:endParaRPr lang="en-US" sz="1800">
                        <a:latin typeface="Candara" pitchFamily="34" charset="0"/>
                        <a:ea typeface="Times New Roman"/>
                        <a:cs typeface="Times New Roman"/>
                      </a:endParaRPr>
                    </a:p>
                  </a:txBody>
                  <a:tcPr marL="64500" marR="64500" marT="0" marB="0"/>
                </a:tc>
                <a:extLst>
                  <a:ext uri="{0D108BD9-81ED-4DB2-BD59-A6C34878D82A}">
                    <a16:rowId xmlns:a16="http://schemas.microsoft.com/office/drawing/2014/main" val="10006"/>
                  </a:ext>
                </a:extLst>
              </a:tr>
              <a:tr h="373433">
                <a:tc>
                  <a:txBody>
                    <a:bodyPr/>
                    <a:lstStyle/>
                    <a:p>
                      <a:pPr marL="0" marR="0" algn="ctr">
                        <a:lnSpc>
                          <a:spcPct val="115000"/>
                        </a:lnSpc>
                        <a:spcBef>
                          <a:spcPts val="0"/>
                        </a:spcBef>
                        <a:spcAft>
                          <a:spcPts val="0"/>
                        </a:spcAft>
                      </a:pPr>
                      <a:r>
                        <a:rPr lang="en-US" sz="1800" dirty="0">
                          <a:latin typeface="Candara" pitchFamily="34" charset="0"/>
                          <a:ea typeface="Times New Roman"/>
                          <a:cs typeface="Times New Roman"/>
                        </a:rPr>
                        <a:t>7</a:t>
                      </a:r>
                    </a:p>
                  </a:txBody>
                  <a:tcPr marL="64500" marR="64500" marT="0" marB="0"/>
                </a:tc>
                <a:tc>
                  <a:txBody>
                    <a:bodyPr/>
                    <a:lstStyle/>
                    <a:p>
                      <a:pPr marL="0" marR="0">
                        <a:lnSpc>
                          <a:spcPct val="115000"/>
                        </a:lnSpc>
                        <a:spcBef>
                          <a:spcPts val="0"/>
                        </a:spcBef>
                        <a:spcAft>
                          <a:spcPts val="0"/>
                        </a:spcAft>
                      </a:pPr>
                      <a:r>
                        <a:rPr lang="en-US" sz="1800" dirty="0">
                          <a:latin typeface="Candara" pitchFamily="34" charset="0"/>
                        </a:rPr>
                        <a:t>CRF</a:t>
                      </a:r>
                      <a:endParaRPr lang="en-US" sz="1800" dirty="0">
                        <a:latin typeface="Candara" pitchFamily="34" charset="0"/>
                        <a:ea typeface="Times New Roman"/>
                        <a:cs typeface="Times New Roman"/>
                      </a:endParaRPr>
                    </a:p>
                  </a:txBody>
                  <a:tcPr marL="64500" marR="64500" marT="0" marB="0"/>
                </a:tc>
                <a:tc>
                  <a:txBody>
                    <a:bodyPr/>
                    <a:lstStyle/>
                    <a:p>
                      <a:pPr marL="0" marR="0">
                        <a:lnSpc>
                          <a:spcPct val="115000"/>
                        </a:lnSpc>
                        <a:spcBef>
                          <a:spcPts val="0"/>
                        </a:spcBef>
                        <a:spcAft>
                          <a:spcPts val="0"/>
                        </a:spcAft>
                      </a:pPr>
                      <a:r>
                        <a:rPr lang="en-US" sz="1800">
                          <a:latin typeface="Candara" pitchFamily="34" charset="0"/>
                        </a:rPr>
                        <a:t>Monthly</a:t>
                      </a:r>
                      <a:endParaRPr lang="en-US" sz="1800">
                        <a:latin typeface="Candara" pitchFamily="34" charset="0"/>
                        <a:ea typeface="Times New Roman"/>
                        <a:cs typeface="Times New Roman"/>
                      </a:endParaRPr>
                    </a:p>
                  </a:txBody>
                  <a:tcPr marL="64500" marR="64500" marT="0" marB="0"/>
                </a:tc>
                <a:extLst>
                  <a:ext uri="{0D108BD9-81ED-4DB2-BD59-A6C34878D82A}">
                    <a16:rowId xmlns:a16="http://schemas.microsoft.com/office/drawing/2014/main" val="10007"/>
                  </a:ext>
                </a:extLst>
              </a:tr>
              <a:tr h="373433">
                <a:tc>
                  <a:txBody>
                    <a:bodyPr/>
                    <a:lstStyle/>
                    <a:p>
                      <a:pPr marL="0" marR="0" algn="ctr">
                        <a:lnSpc>
                          <a:spcPct val="115000"/>
                        </a:lnSpc>
                        <a:spcBef>
                          <a:spcPts val="0"/>
                        </a:spcBef>
                        <a:spcAft>
                          <a:spcPts val="0"/>
                        </a:spcAft>
                      </a:pPr>
                      <a:r>
                        <a:rPr lang="en-US" sz="1800" dirty="0">
                          <a:latin typeface="Candara" pitchFamily="34" charset="0"/>
                          <a:ea typeface="Times New Roman"/>
                          <a:cs typeface="Times New Roman"/>
                        </a:rPr>
                        <a:t>8</a:t>
                      </a:r>
                    </a:p>
                  </a:txBody>
                  <a:tcPr marL="64500" marR="64500" marT="0" marB="0"/>
                </a:tc>
                <a:tc>
                  <a:txBody>
                    <a:bodyPr/>
                    <a:lstStyle/>
                    <a:p>
                      <a:pPr marL="0" marR="0">
                        <a:lnSpc>
                          <a:spcPct val="115000"/>
                        </a:lnSpc>
                        <a:spcBef>
                          <a:spcPts val="0"/>
                        </a:spcBef>
                        <a:spcAft>
                          <a:spcPts val="0"/>
                        </a:spcAft>
                      </a:pPr>
                      <a:r>
                        <a:rPr lang="en-US" sz="1800" dirty="0">
                          <a:latin typeface="Candara" pitchFamily="34" charset="0"/>
                        </a:rPr>
                        <a:t>WBRF</a:t>
                      </a:r>
                      <a:endParaRPr lang="en-US" sz="1800" dirty="0">
                        <a:latin typeface="Candara" pitchFamily="34" charset="0"/>
                        <a:ea typeface="Times New Roman"/>
                        <a:cs typeface="Times New Roman"/>
                      </a:endParaRPr>
                    </a:p>
                  </a:txBody>
                  <a:tcPr marL="64500" marR="64500" marT="0" marB="0"/>
                </a:tc>
                <a:tc>
                  <a:txBody>
                    <a:bodyPr/>
                    <a:lstStyle/>
                    <a:p>
                      <a:pPr marL="0" marR="0">
                        <a:lnSpc>
                          <a:spcPct val="115000"/>
                        </a:lnSpc>
                        <a:spcBef>
                          <a:spcPts val="0"/>
                        </a:spcBef>
                        <a:spcAft>
                          <a:spcPts val="0"/>
                        </a:spcAft>
                      </a:pPr>
                      <a:r>
                        <a:rPr lang="en-US" sz="1800">
                          <a:latin typeface="Candara" pitchFamily="34" charset="0"/>
                        </a:rPr>
                        <a:t>Biweekly </a:t>
                      </a:r>
                      <a:endParaRPr lang="en-US" sz="1800">
                        <a:latin typeface="Candara" pitchFamily="34" charset="0"/>
                        <a:ea typeface="Times New Roman"/>
                        <a:cs typeface="Times New Roman"/>
                      </a:endParaRPr>
                    </a:p>
                  </a:txBody>
                  <a:tcPr marL="64500" marR="64500" marT="0" marB="0"/>
                </a:tc>
                <a:extLst>
                  <a:ext uri="{0D108BD9-81ED-4DB2-BD59-A6C34878D82A}">
                    <a16:rowId xmlns:a16="http://schemas.microsoft.com/office/drawing/2014/main" val="10008"/>
                  </a:ext>
                </a:extLst>
              </a:tr>
              <a:tr h="373433">
                <a:tc>
                  <a:txBody>
                    <a:bodyPr/>
                    <a:lstStyle/>
                    <a:p>
                      <a:pPr marL="0" marR="0" algn="ctr">
                        <a:lnSpc>
                          <a:spcPct val="115000"/>
                        </a:lnSpc>
                        <a:spcBef>
                          <a:spcPts val="0"/>
                        </a:spcBef>
                        <a:spcAft>
                          <a:spcPts val="0"/>
                        </a:spcAft>
                      </a:pPr>
                      <a:r>
                        <a:rPr lang="en-US" sz="1800" dirty="0">
                          <a:latin typeface="Candara" pitchFamily="34" charset="0"/>
                          <a:ea typeface="Times New Roman"/>
                          <a:cs typeface="Times New Roman"/>
                        </a:rPr>
                        <a:t>9</a:t>
                      </a:r>
                    </a:p>
                  </a:txBody>
                  <a:tcPr marL="64500" marR="64500" marT="0" marB="0"/>
                </a:tc>
                <a:tc>
                  <a:txBody>
                    <a:bodyPr/>
                    <a:lstStyle/>
                    <a:p>
                      <a:pPr marL="0" marR="0">
                        <a:lnSpc>
                          <a:spcPct val="115000"/>
                        </a:lnSpc>
                        <a:spcBef>
                          <a:spcPts val="0"/>
                        </a:spcBef>
                        <a:spcAft>
                          <a:spcPts val="0"/>
                        </a:spcAft>
                      </a:pPr>
                      <a:r>
                        <a:rPr lang="en-US" sz="1800" dirty="0">
                          <a:latin typeface="Candara" pitchFamily="34" charset="0"/>
                        </a:rPr>
                        <a:t>EFI</a:t>
                      </a:r>
                      <a:endParaRPr lang="en-US" sz="1800" dirty="0">
                        <a:latin typeface="Candara" pitchFamily="34" charset="0"/>
                        <a:ea typeface="Times New Roman"/>
                        <a:cs typeface="Times New Roman"/>
                      </a:endParaRPr>
                    </a:p>
                  </a:txBody>
                  <a:tcPr marL="64500" marR="64500" marT="0" marB="0"/>
                </a:tc>
                <a:tc>
                  <a:txBody>
                    <a:bodyPr/>
                    <a:lstStyle/>
                    <a:p>
                      <a:pPr marL="0" marR="0">
                        <a:lnSpc>
                          <a:spcPct val="115000"/>
                        </a:lnSpc>
                        <a:spcBef>
                          <a:spcPts val="0"/>
                        </a:spcBef>
                        <a:spcAft>
                          <a:spcPts val="0"/>
                        </a:spcAft>
                      </a:pPr>
                      <a:r>
                        <a:rPr lang="en-US" sz="1800">
                          <a:latin typeface="Candara" pitchFamily="34" charset="0"/>
                        </a:rPr>
                        <a:t>Monthly</a:t>
                      </a:r>
                      <a:endParaRPr lang="en-US" sz="1800">
                        <a:latin typeface="Candara" pitchFamily="34" charset="0"/>
                        <a:ea typeface="Times New Roman"/>
                        <a:cs typeface="Times New Roman"/>
                      </a:endParaRPr>
                    </a:p>
                  </a:txBody>
                  <a:tcPr marL="64500" marR="64500" marT="0" marB="0"/>
                </a:tc>
                <a:extLst>
                  <a:ext uri="{0D108BD9-81ED-4DB2-BD59-A6C34878D82A}">
                    <a16:rowId xmlns:a16="http://schemas.microsoft.com/office/drawing/2014/main" val="10009"/>
                  </a:ext>
                </a:extLst>
              </a:tr>
              <a:tr h="373433">
                <a:tc>
                  <a:txBody>
                    <a:bodyPr/>
                    <a:lstStyle/>
                    <a:p>
                      <a:pPr marL="0" marR="0" algn="ctr">
                        <a:lnSpc>
                          <a:spcPct val="115000"/>
                        </a:lnSpc>
                        <a:spcBef>
                          <a:spcPts val="0"/>
                        </a:spcBef>
                        <a:spcAft>
                          <a:spcPts val="0"/>
                        </a:spcAft>
                      </a:pPr>
                      <a:r>
                        <a:rPr lang="en-US" sz="1800" dirty="0">
                          <a:latin typeface="Candara" pitchFamily="34" charset="0"/>
                          <a:ea typeface="Times New Roman"/>
                          <a:cs typeface="Times New Roman"/>
                        </a:rPr>
                        <a:t>10</a:t>
                      </a:r>
                    </a:p>
                  </a:txBody>
                  <a:tcPr marL="64500" marR="64500" marT="0" marB="0"/>
                </a:tc>
                <a:tc>
                  <a:txBody>
                    <a:bodyPr/>
                    <a:lstStyle/>
                    <a:p>
                      <a:pPr marL="0" marR="0">
                        <a:lnSpc>
                          <a:spcPct val="115000"/>
                        </a:lnSpc>
                        <a:spcBef>
                          <a:spcPts val="0"/>
                        </a:spcBef>
                        <a:spcAft>
                          <a:spcPts val="0"/>
                        </a:spcAft>
                      </a:pPr>
                      <a:r>
                        <a:rPr lang="en-US" sz="1800" dirty="0">
                          <a:latin typeface="Candara" pitchFamily="34" charset="0"/>
                        </a:rPr>
                        <a:t>CP</a:t>
                      </a:r>
                      <a:endParaRPr lang="en-US" sz="1800" dirty="0">
                        <a:latin typeface="Candara" pitchFamily="34" charset="0"/>
                        <a:ea typeface="Times New Roman"/>
                        <a:cs typeface="Times New Roman"/>
                      </a:endParaRPr>
                    </a:p>
                  </a:txBody>
                  <a:tcPr marL="64500" marR="64500" marT="0" marB="0"/>
                </a:tc>
                <a:tc>
                  <a:txBody>
                    <a:bodyPr/>
                    <a:lstStyle/>
                    <a:p>
                      <a:pPr marL="0" marR="0">
                        <a:lnSpc>
                          <a:spcPct val="115000"/>
                        </a:lnSpc>
                        <a:spcBef>
                          <a:spcPts val="0"/>
                        </a:spcBef>
                        <a:spcAft>
                          <a:spcPts val="0"/>
                        </a:spcAft>
                      </a:pPr>
                      <a:r>
                        <a:rPr lang="en-US" sz="1800">
                          <a:latin typeface="Candara" pitchFamily="34" charset="0"/>
                        </a:rPr>
                        <a:t>Quarterly</a:t>
                      </a:r>
                      <a:endParaRPr lang="en-US" sz="1800">
                        <a:latin typeface="Candara" pitchFamily="34" charset="0"/>
                        <a:ea typeface="Times New Roman"/>
                        <a:cs typeface="Times New Roman"/>
                      </a:endParaRPr>
                    </a:p>
                  </a:txBody>
                  <a:tcPr marL="64500" marR="64500" marT="0" marB="0"/>
                </a:tc>
                <a:extLst>
                  <a:ext uri="{0D108BD9-81ED-4DB2-BD59-A6C34878D82A}">
                    <a16:rowId xmlns:a16="http://schemas.microsoft.com/office/drawing/2014/main" val="10010"/>
                  </a:ext>
                </a:extLst>
              </a:tr>
              <a:tr h="373433">
                <a:tc>
                  <a:txBody>
                    <a:bodyPr/>
                    <a:lstStyle/>
                    <a:p>
                      <a:pPr marL="0" marR="0" algn="ctr">
                        <a:lnSpc>
                          <a:spcPct val="115000"/>
                        </a:lnSpc>
                        <a:spcBef>
                          <a:spcPts val="0"/>
                        </a:spcBef>
                        <a:spcAft>
                          <a:spcPts val="0"/>
                        </a:spcAft>
                      </a:pPr>
                      <a:r>
                        <a:rPr lang="en-US" sz="1800" dirty="0">
                          <a:latin typeface="Candara" pitchFamily="34" charset="0"/>
                          <a:ea typeface="Times New Roman"/>
                          <a:cs typeface="Times New Roman"/>
                        </a:rPr>
                        <a:t>11</a:t>
                      </a:r>
                    </a:p>
                  </a:txBody>
                  <a:tcPr marL="64500" marR="64500" marT="0" marB="0"/>
                </a:tc>
                <a:tc>
                  <a:txBody>
                    <a:bodyPr/>
                    <a:lstStyle/>
                    <a:p>
                      <a:pPr marL="0" marR="0">
                        <a:lnSpc>
                          <a:spcPct val="115000"/>
                        </a:lnSpc>
                        <a:spcBef>
                          <a:spcPts val="0"/>
                        </a:spcBef>
                        <a:spcAft>
                          <a:spcPts val="0"/>
                        </a:spcAft>
                      </a:pPr>
                      <a:r>
                        <a:rPr lang="en-US" sz="1800" dirty="0">
                          <a:latin typeface="Candara" pitchFamily="34" charset="0"/>
                        </a:rPr>
                        <a:t>NBA</a:t>
                      </a:r>
                      <a:endParaRPr lang="en-US" sz="1800" dirty="0">
                        <a:latin typeface="Candara" pitchFamily="34" charset="0"/>
                        <a:ea typeface="Times New Roman"/>
                        <a:cs typeface="Times New Roman"/>
                      </a:endParaRPr>
                    </a:p>
                  </a:txBody>
                  <a:tcPr marL="64500" marR="64500" marT="0" marB="0"/>
                </a:tc>
                <a:tc>
                  <a:txBody>
                    <a:bodyPr/>
                    <a:lstStyle/>
                    <a:p>
                      <a:pPr marL="0" marR="0">
                        <a:lnSpc>
                          <a:spcPct val="115000"/>
                        </a:lnSpc>
                        <a:spcBef>
                          <a:spcPts val="0"/>
                        </a:spcBef>
                        <a:spcAft>
                          <a:spcPts val="0"/>
                        </a:spcAft>
                      </a:pPr>
                      <a:r>
                        <a:rPr lang="en-US" sz="1800" dirty="0">
                          <a:latin typeface="Candara" pitchFamily="34" charset="0"/>
                        </a:rPr>
                        <a:t>Monthly </a:t>
                      </a:r>
                      <a:endParaRPr lang="en-US" sz="1800" dirty="0">
                        <a:latin typeface="Candara" pitchFamily="34" charset="0"/>
                        <a:ea typeface="Times New Roman"/>
                        <a:cs typeface="Times New Roman"/>
                      </a:endParaRPr>
                    </a:p>
                  </a:txBody>
                  <a:tcPr marL="64500" marR="64500" marT="0" marB="0"/>
                </a:tc>
                <a:extLst>
                  <a:ext uri="{0D108BD9-81ED-4DB2-BD59-A6C34878D82A}">
                    <a16:rowId xmlns:a16="http://schemas.microsoft.com/office/drawing/2014/main" val="10011"/>
                  </a:ext>
                </a:extLst>
              </a:tr>
              <a:tr h="373433">
                <a:tc>
                  <a:txBody>
                    <a:bodyPr/>
                    <a:lstStyle/>
                    <a:p>
                      <a:pPr marL="0" marR="0" algn="ctr">
                        <a:lnSpc>
                          <a:spcPct val="115000"/>
                        </a:lnSpc>
                        <a:spcBef>
                          <a:spcPts val="0"/>
                        </a:spcBef>
                        <a:spcAft>
                          <a:spcPts val="0"/>
                        </a:spcAft>
                      </a:pPr>
                      <a:r>
                        <a:rPr lang="en-US" sz="1800" dirty="0">
                          <a:latin typeface="Candara" pitchFamily="34" charset="0"/>
                          <a:ea typeface="Times New Roman"/>
                          <a:cs typeface="Times New Roman"/>
                        </a:rPr>
                        <a:t>12</a:t>
                      </a:r>
                    </a:p>
                  </a:txBody>
                  <a:tcPr marL="64500" marR="64500" marT="0" marB="0"/>
                </a:tc>
                <a:tc>
                  <a:txBody>
                    <a:bodyPr/>
                    <a:lstStyle/>
                    <a:p>
                      <a:pPr marL="0" marR="0">
                        <a:lnSpc>
                          <a:spcPct val="115000"/>
                        </a:lnSpc>
                        <a:spcBef>
                          <a:spcPts val="0"/>
                        </a:spcBef>
                        <a:spcAft>
                          <a:spcPts val="0"/>
                        </a:spcAft>
                      </a:pPr>
                      <a:r>
                        <a:rPr lang="en-US" sz="1800" dirty="0">
                          <a:latin typeface="Candara" pitchFamily="34" charset="0"/>
                        </a:rPr>
                        <a:t>Refinance</a:t>
                      </a:r>
                      <a:endParaRPr lang="en-US" sz="1800" dirty="0">
                        <a:latin typeface="Candara" pitchFamily="34" charset="0"/>
                        <a:ea typeface="Times New Roman"/>
                        <a:cs typeface="Times New Roman"/>
                      </a:endParaRPr>
                    </a:p>
                  </a:txBody>
                  <a:tcPr marL="64500" marR="64500" marT="0" marB="0"/>
                </a:tc>
                <a:tc>
                  <a:txBody>
                    <a:bodyPr/>
                    <a:lstStyle/>
                    <a:p>
                      <a:pPr marL="0" marR="0">
                        <a:lnSpc>
                          <a:spcPct val="115000"/>
                        </a:lnSpc>
                        <a:spcBef>
                          <a:spcPts val="0"/>
                        </a:spcBef>
                        <a:spcAft>
                          <a:spcPts val="0"/>
                        </a:spcAft>
                      </a:pPr>
                      <a:r>
                        <a:rPr lang="en-US" sz="1800" dirty="0">
                          <a:latin typeface="Candara" pitchFamily="34" charset="0"/>
                        </a:rPr>
                        <a:t>Case to case basis </a:t>
                      </a:r>
                      <a:endParaRPr lang="en-US" sz="1800" dirty="0">
                        <a:latin typeface="Candara" pitchFamily="34" charset="0"/>
                        <a:ea typeface="Times New Roman"/>
                        <a:cs typeface="Times New Roman"/>
                      </a:endParaRPr>
                    </a:p>
                  </a:txBody>
                  <a:tcPr marL="64500" marR="64500" marT="0" marB="0"/>
                </a:tc>
                <a:extLst>
                  <a:ext uri="{0D108BD9-81ED-4DB2-BD59-A6C34878D82A}">
                    <a16:rowId xmlns:a16="http://schemas.microsoft.com/office/drawing/2014/main" val="10012"/>
                  </a:ext>
                </a:extLst>
              </a:tr>
              <a:tr h="373433">
                <a:tc>
                  <a:txBody>
                    <a:bodyPr/>
                    <a:lstStyle/>
                    <a:p>
                      <a:pPr marL="0" marR="0" algn="ctr">
                        <a:lnSpc>
                          <a:spcPct val="115000"/>
                        </a:lnSpc>
                        <a:spcBef>
                          <a:spcPts val="0"/>
                        </a:spcBef>
                        <a:spcAft>
                          <a:spcPts val="0"/>
                        </a:spcAft>
                      </a:pPr>
                      <a:r>
                        <a:rPr lang="en-US" sz="1800" dirty="0">
                          <a:latin typeface="Candara" pitchFamily="34" charset="0"/>
                          <a:ea typeface="Times New Roman"/>
                          <a:cs typeface="Times New Roman"/>
                        </a:rPr>
                        <a:t>13</a:t>
                      </a:r>
                    </a:p>
                  </a:txBody>
                  <a:tcPr marL="64500" marR="64500" marT="0" marB="0"/>
                </a:tc>
                <a:tc>
                  <a:txBody>
                    <a:bodyPr/>
                    <a:lstStyle/>
                    <a:p>
                      <a:pPr marL="0" marR="0">
                        <a:lnSpc>
                          <a:spcPct val="115000"/>
                        </a:lnSpc>
                        <a:spcBef>
                          <a:spcPts val="0"/>
                        </a:spcBef>
                        <a:spcAft>
                          <a:spcPts val="0"/>
                        </a:spcAft>
                      </a:pPr>
                      <a:r>
                        <a:rPr lang="en-US" sz="1800" dirty="0">
                          <a:latin typeface="Candara" pitchFamily="34" charset="0"/>
                          <a:ea typeface="Times New Roman"/>
                          <a:cs typeface="Times New Roman"/>
                        </a:rPr>
                        <a:t>Padma Bank related</a:t>
                      </a:r>
                    </a:p>
                  </a:txBody>
                  <a:tcPr marL="64500" marR="64500" marT="0" marB="0"/>
                </a:tc>
                <a:tc>
                  <a:txBody>
                    <a:bodyPr/>
                    <a:lstStyle/>
                    <a:p>
                      <a:pPr marL="0" marR="0">
                        <a:lnSpc>
                          <a:spcPct val="115000"/>
                        </a:lnSpc>
                        <a:spcBef>
                          <a:spcPts val="0"/>
                        </a:spcBef>
                        <a:spcAft>
                          <a:spcPts val="0"/>
                        </a:spcAft>
                      </a:pPr>
                      <a:r>
                        <a:rPr lang="en-US" sz="1800" dirty="0">
                          <a:latin typeface="Candara" pitchFamily="34" charset="0"/>
                        </a:rPr>
                        <a:t>Case to case basis</a:t>
                      </a:r>
                      <a:endParaRPr lang="en-US" sz="1800" dirty="0">
                        <a:latin typeface="Candara" pitchFamily="34" charset="0"/>
                        <a:ea typeface="Times New Roman"/>
                        <a:cs typeface="Times New Roman"/>
                      </a:endParaRPr>
                    </a:p>
                  </a:txBody>
                  <a:tcPr marL="64500" marR="64500" marT="0" marB="0"/>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34710820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Arrow Connector 7"/>
          <p:cNvCxnSpPr/>
          <p:nvPr/>
        </p:nvCxnSpPr>
        <p:spPr>
          <a:xfrm flipH="1">
            <a:off x="1828800" y="672660"/>
            <a:ext cx="228600" cy="0"/>
          </a:xfrm>
          <a:prstGeom prst="straightConnector1">
            <a:avLst/>
          </a:prstGeom>
          <a:ln w="12700">
            <a:solidFill>
              <a:schemeClr val="tx1">
                <a:lumMod val="50000"/>
                <a:lumOff val="50000"/>
              </a:schemeClr>
            </a:solidFill>
            <a:tailEnd type="arrow"/>
          </a:ln>
        </p:spPr>
        <p:style>
          <a:lnRef idx="1">
            <a:schemeClr val="dk1"/>
          </a:lnRef>
          <a:fillRef idx="0">
            <a:schemeClr val="dk1"/>
          </a:fillRef>
          <a:effectRef idx="0">
            <a:schemeClr val="dk1"/>
          </a:effectRef>
          <a:fontRef idx="minor">
            <a:schemeClr val="tx1"/>
          </a:fontRef>
        </p:style>
      </p:cxnSp>
      <p:sp>
        <p:nvSpPr>
          <p:cNvPr id="12" name="Title 1"/>
          <p:cNvSpPr>
            <a:spLocks noGrp="1"/>
          </p:cNvSpPr>
          <p:nvPr>
            <p:ph type="title"/>
          </p:nvPr>
        </p:nvSpPr>
        <p:spPr>
          <a:xfrm>
            <a:off x="1676400" y="259882"/>
            <a:ext cx="8978766" cy="621864"/>
          </a:xfrm>
        </p:spPr>
        <p:txBody>
          <a:bodyPr>
            <a:normAutofit/>
          </a:bodyPr>
          <a:lstStyle/>
          <a:p>
            <a:pPr algn="ctr"/>
            <a:r>
              <a:rPr lang="en-US" sz="2800" b="1" dirty="0">
                <a:solidFill>
                  <a:schemeClr val="accent2"/>
                </a:solidFill>
                <a:latin typeface="Candara" pitchFamily="34" charset="0"/>
              </a:rPr>
              <a:t>Cash Reserve Ratio (CRR):</a:t>
            </a:r>
            <a:endParaRPr lang="en-US" sz="2800" dirty="0">
              <a:solidFill>
                <a:schemeClr val="accent2"/>
              </a:solidFill>
              <a:latin typeface="Candara" pitchFamily="34" charset="0"/>
            </a:endParaRPr>
          </a:p>
        </p:txBody>
      </p:sp>
      <p:sp>
        <p:nvSpPr>
          <p:cNvPr id="24" name="TextBox 23"/>
          <p:cNvSpPr txBox="1"/>
          <p:nvPr/>
        </p:nvSpPr>
        <p:spPr>
          <a:xfrm>
            <a:off x="1068403" y="2559934"/>
            <a:ext cx="10260532" cy="3416320"/>
          </a:xfrm>
          <a:prstGeom prst="rect">
            <a:avLst/>
          </a:prstGeom>
          <a:noFill/>
        </p:spPr>
        <p:txBody>
          <a:bodyPr wrap="square" rtlCol="0">
            <a:spAutoFit/>
          </a:bodyPr>
          <a:lstStyle/>
          <a:p>
            <a:pPr>
              <a:lnSpc>
                <a:spcPct val="150000"/>
              </a:lnSpc>
              <a:buNone/>
            </a:pPr>
            <a:r>
              <a:rPr lang="en-US" b="1" dirty="0">
                <a:latin typeface="Times New Roman" panose="02020603050405020304" pitchFamily="18" charset="0"/>
                <a:cs typeface="Times New Roman" panose="02020603050405020304" pitchFamily="18" charset="0"/>
              </a:rPr>
              <a:t>Component of CRR</a:t>
            </a:r>
            <a:endParaRPr lang="en-US" dirty="0">
              <a:latin typeface="Times New Roman" panose="02020603050405020304" pitchFamily="18" charset="0"/>
              <a:cs typeface="Times New Roman" panose="02020603050405020304" pitchFamily="18" charset="0"/>
            </a:endParaRPr>
          </a:p>
          <a:p>
            <a:pPr lvl="0" algn="just">
              <a:lnSpc>
                <a:spcPct val="150000"/>
              </a:lnSpc>
            </a:pPr>
            <a:r>
              <a:rPr lang="en-US" dirty="0">
                <a:latin typeface="Times New Roman" panose="02020603050405020304" pitchFamily="18" charset="0"/>
                <a:cs typeface="Times New Roman" panose="02020603050405020304" pitchFamily="18" charset="0"/>
              </a:rPr>
              <a:t>Balance with Bangladesh Bank (unencumbered portion), for Offshore banking operation a bank can use balance of FC clearing account maintained with BB.</a:t>
            </a:r>
          </a:p>
          <a:p>
            <a:pPr>
              <a:lnSpc>
                <a:spcPct val="150000"/>
              </a:lnSpc>
              <a:buNone/>
            </a:pPr>
            <a:r>
              <a:rPr lang="en-US" b="1" dirty="0">
                <a:latin typeface="Times New Roman" panose="02020603050405020304" pitchFamily="18" charset="0"/>
                <a:cs typeface="Times New Roman" panose="02020603050405020304" pitchFamily="18" charset="0"/>
              </a:rPr>
              <a:t>CRR is maintained on bi-weekly basis</a:t>
            </a:r>
            <a:endParaRPr lang="en-US" dirty="0">
              <a:latin typeface="Times New Roman" panose="02020603050405020304" pitchFamily="18" charset="0"/>
              <a:cs typeface="Times New Roman" panose="02020603050405020304" pitchFamily="18" charset="0"/>
            </a:endParaRPr>
          </a:p>
          <a:p>
            <a:pPr lvl="0">
              <a:lnSpc>
                <a:spcPct val="150000"/>
              </a:lnSpc>
            </a:pPr>
            <a:r>
              <a:rPr lang="en-US" dirty="0">
                <a:latin typeface="Times New Roman" panose="02020603050405020304" pitchFamily="18" charset="0"/>
                <a:cs typeface="Times New Roman" panose="02020603050405020304" pitchFamily="18" charset="0"/>
              </a:rPr>
              <a:t>1</a:t>
            </a:r>
            <a:r>
              <a:rPr lang="en-US" baseline="30000" dirty="0">
                <a:latin typeface="Times New Roman" panose="02020603050405020304" pitchFamily="18" charset="0"/>
                <a:cs typeface="Times New Roman" panose="02020603050405020304" pitchFamily="18" charset="0"/>
              </a:rPr>
              <a:t>st</a:t>
            </a:r>
            <a:r>
              <a:rPr lang="en-US" dirty="0">
                <a:latin typeface="Times New Roman" panose="02020603050405020304" pitchFamily="18" charset="0"/>
                <a:cs typeface="Times New Roman" panose="02020603050405020304" pitchFamily="18" charset="0"/>
              </a:rPr>
              <a:t> bi-week : 1-14 days</a:t>
            </a:r>
          </a:p>
          <a:p>
            <a:pPr lvl="0">
              <a:lnSpc>
                <a:spcPct val="150000"/>
              </a:lnSpc>
            </a:pPr>
            <a:r>
              <a:rPr lang="en-US" dirty="0">
                <a:latin typeface="Times New Roman" panose="02020603050405020304" pitchFamily="18" charset="0"/>
                <a:cs typeface="Times New Roman" panose="02020603050405020304" pitchFamily="18" charset="0"/>
              </a:rPr>
              <a:t>2</a:t>
            </a:r>
            <a:r>
              <a:rPr lang="en-US" baseline="30000" dirty="0">
                <a:latin typeface="Times New Roman" panose="02020603050405020304" pitchFamily="18" charset="0"/>
                <a:cs typeface="Times New Roman" panose="02020603050405020304" pitchFamily="18" charset="0"/>
              </a:rPr>
              <a:t>nd</a:t>
            </a:r>
            <a:r>
              <a:rPr lang="en-US" dirty="0">
                <a:latin typeface="Times New Roman" panose="02020603050405020304" pitchFamily="18" charset="0"/>
                <a:cs typeface="Times New Roman" panose="02020603050405020304" pitchFamily="18" charset="0"/>
              </a:rPr>
              <a:t> bi-week : 15 to rest of the day for the month.</a:t>
            </a:r>
          </a:p>
          <a:p>
            <a:pPr lvl="0">
              <a:lnSpc>
                <a:spcPct val="150000"/>
              </a:lnSpc>
              <a:buNone/>
            </a:pPr>
            <a:r>
              <a:rPr lang="en-US" b="1" dirty="0">
                <a:latin typeface="Times New Roman" panose="02020603050405020304" pitchFamily="18" charset="0"/>
                <a:cs typeface="Times New Roman" panose="02020603050405020304" pitchFamily="18" charset="0"/>
              </a:rPr>
              <a:t>Current Rate: 	for DBO </a:t>
            </a:r>
            <a:r>
              <a:rPr lang="en-US" b="1" dirty="0">
                <a:solidFill>
                  <a:srgbClr val="0070C0"/>
                </a:solidFill>
                <a:latin typeface="Times New Roman" panose="02020603050405020304" pitchFamily="18" charset="0"/>
                <a:cs typeface="Times New Roman" panose="02020603050405020304" pitchFamily="18" charset="0"/>
              </a:rPr>
              <a:t>4%</a:t>
            </a:r>
            <a:r>
              <a:rPr lang="en-US" dirty="0">
                <a:latin typeface="Times New Roman" panose="02020603050405020304" pitchFamily="18" charset="0"/>
                <a:cs typeface="Times New Roman" panose="02020603050405020304" pitchFamily="18" charset="0"/>
              </a:rPr>
              <a:t> bi-weekly basis; </a:t>
            </a:r>
            <a:r>
              <a:rPr lang="en-US" b="1" dirty="0">
                <a:solidFill>
                  <a:srgbClr val="0070C0"/>
                </a:solidFill>
                <a:latin typeface="Times New Roman" panose="02020603050405020304" pitchFamily="18" charset="0"/>
                <a:cs typeface="Times New Roman" panose="02020603050405020304" pitchFamily="18" charset="0"/>
              </a:rPr>
              <a:t>3.5%</a:t>
            </a:r>
            <a:r>
              <a:rPr lang="en-US" dirty="0">
                <a:latin typeface="Times New Roman" panose="02020603050405020304" pitchFamily="18" charset="0"/>
                <a:cs typeface="Times New Roman" panose="02020603050405020304" pitchFamily="18" charset="0"/>
              </a:rPr>
              <a:t> daily minimum.</a:t>
            </a:r>
          </a:p>
          <a:p>
            <a:pPr lvl="0">
              <a:lnSpc>
                <a:spcPct val="150000"/>
              </a:lnSpc>
              <a:buNone/>
            </a:pPr>
            <a:r>
              <a:rPr lang="en-US" b="1" dirty="0">
                <a:latin typeface="Times New Roman" panose="02020603050405020304" pitchFamily="18" charset="0"/>
                <a:cs typeface="Times New Roman" panose="02020603050405020304" pitchFamily="18" charset="0"/>
              </a:rPr>
              <a:t>		for OBO </a:t>
            </a:r>
            <a:r>
              <a:rPr lang="en-US" b="1" dirty="0">
                <a:solidFill>
                  <a:srgbClr val="0070C0"/>
                </a:solidFill>
                <a:latin typeface="Times New Roman" panose="02020603050405020304" pitchFamily="18" charset="0"/>
                <a:cs typeface="Times New Roman" panose="02020603050405020304" pitchFamily="18" charset="0"/>
              </a:rPr>
              <a:t>2%</a:t>
            </a:r>
            <a:r>
              <a:rPr lang="en-US" dirty="0">
                <a:latin typeface="Times New Roman" panose="02020603050405020304" pitchFamily="18" charset="0"/>
                <a:cs typeface="Times New Roman" panose="02020603050405020304" pitchFamily="18" charset="0"/>
              </a:rPr>
              <a:t> bi-weekly basis; </a:t>
            </a:r>
            <a:r>
              <a:rPr lang="en-US" b="1" dirty="0">
                <a:solidFill>
                  <a:srgbClr val="0070C0"/>
                </a:solidFill>
                <a:latin typeface="Times New Roman" panose="02020603050405020304" pitchFamily="18" charset="0"/>
                <a:cs typeface="Times New Roman" panose="02020603050405020304" pitchFamily="18" charset="0"/>
              </a:rPr>
              <a:t>1.5%</a:t>
            </a:r>
            <a:r>
              <a:rPr lang="en-US" dirty="0">
                <a:latin typeface="Times New Roman" panose="02020603050405020304" pitchFamily="18" charset="0"/>
                <a:cs typeface="Times New Roman" panose="02020603050405020304" pitchFamily="18" charset="0"/>
              </a:rPr>
              <a:t> daily minimum.</a:t>
            </a:r>
          </a:p>
        </p:txBody>
      </p:sp>
      <p:sp>
        <p:nvSpPr>
          <p:cNvPr id="11" name="TextBox 10"/>
          <p:cNvSpPr txBox="1"/>
          <p:nvPr/>
        </p:nvSpPr>
        <p:spPr>
          <a:xfrm>
            <a:off x="1443789" y="1183907"/>
            <a:ext cx="9211377" cy="830997"/>
          </a:xfrm>
          <a:prstGeom prst="rect">
            <a:avLst/>
          </a:prstGeom>
          <a:solidFill>
            <a:schemeClr val="bg1">
              <a:lumMod val="85000"/>
            </a:schemeClr>
          </a:solidFill>
        </p:spPr>
        <p:txBody>
          <a:bodyPr wrap="square" rtlCol="0">
            <a:spAutoFit/>
          </a:bodyPr>
          <a:lstStyle/>
          <a:p>
            <a:pPr algn="ctr"/>
            <a:r>
              <a:rPr lang="en-US" sz="2400" dirty="0">
                <a:latin typeface="Candara" pitchFamily="34" charset="0"/>
                <a:cs typeface="Arial" pitchFamily="34" charset="0"/>
              </a:rPr>
              <a:t>CRR is maintained according to the article #36 of the BANGLADESH BANK ORDER, 1972</a:t>
            </a:r>
            <a:endParaRPr lang="en-US" sz="2400" dirty="0">
              <a:latin typeface="Candara"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1676400" y="327748"/>
            <a:ext cx="8410876" cy="567401"/>
          </a:xfrm>
        </p:spPr>
        <p:txBody>
          <a:bodyPr>
            <a:normAutofit/>
          </a:bodyPr>
          <a:lstStyle/>
          <a:p>
            <a:pPr algn="ctr"/>
            <a:r>
              <a:rPr lang="en-US" sz="2800" b="1" dirty="0">
                <a:solidFill>
                  <a:schemeClr val="accent2"/>
                </a:solidFill>
                <a:latin typeface="Candara" pitchFamily="34" charset="0"/>
              </a:rPr>
              <a:t>Statutory </a:t>
            </a:r>
            <a:r>
              <a:rPr lang="en-US" sz="2800" b="1" dirty="0">
                <a:solidFill>
                  <a:schemeClr val="accent2"/>
                </a:solidFill>
                <a:latin typeface="Times New Roman" panose="02020603050405020304" pitchFamily="18" charset="0"/>
                <a:cs typeface="Times New Roman" panose="02020603050405020304" pitchFamily="18" charset="0"/>
              </a:rPr>
              <a:t>Liquidity</a:t>
            </a:r>
            <a:r>
              <a:rPr lang="en-US" sz="2800" b="1" dirty="0">
                <a:solidFill>
                  <a:schemeClr val="accent2"/>
                </a:solidFill>
                <a:latin typeface="Candara" pitchFamily="34" charset="0"/>
              </a:rPr>
              <a:t> Ratio (SLR):</a:t>
            </a:r>
            <a:endParaRPr lang="en-US" sz="2800" dirty="0">
              <a:solidFill>
                <a:schemeClr val="accent2"/>
              </a:solidFill>
              <a:latin typeface="Candara" pitchFamily="34" charset="0"/>
            </a:endParaRPr>
          </a:p>
        </p:txBody>
      </p:sp>
      <p:sp>
        <p:nvSpPr>
          <p:cNvPr id="24" name="TextBox 23"/>
          <p:cNvSpPr txBox="1"/>
          <p:nvPr/>
        </p:nvSpPr>
        <p:spPr>
          <a:xfrm>
            <a:off x="750771" y="2559934"/>
            <a:ext cx="10347157" cy="3970318"/>
          </a:xfrm>
          <a:prstGeom prst="rect">
            <a:avLst/>
          </a:prstGeom>
          <a:noFill/>
        </p:spPr>
        <p:txBody>
          <a:bodyPr wrap="square" rtlCol="0">
            <a:spAutoFit/>
          </a:bodyPr>
          <a:lstStyle/>
          <a:p>
            <a:pPr>
              <a:buNone/>
            </a:pPr>
            <a:r>
              <a:rPr lang="en-US" b="1" dirty="0">
                <a:latin typeface="Times New Roman" panose="02020603050405020304" pitchFamily="18" charset="0"/>
                <a:cs typeface="Times New Roman" panose="02020603050405020304" pitchFamily="18" charset="0"/>
              </a:rPr>
              <a:t>Current Rate</a:t>
            </a:r>
          </a:p>
          <a:p>
            <a:pPr>
              <a:buNone/>
            </a:pPr>
            <a:r>
              <a:rPr lang="en-US" dirty="0">
                <a:latin typeface="Times New Roman" panose="02020603050405020304" pitchFamily="18" charset="0"/>
                <a:cs typeface="Times New Roman" panose="02020603050405020304" pitchFamily="18" charset="0"/>
              </a:rPr>
              <a:t>for Conventional Bank: </a:t>
            </a:r>
            <a:r>
              <a:rPr lang="en-US" b="1" dirty="0">
                <a:solidFill>
                  <a:srgbClr val="0070C0"/>
                </a:solidFill>
                <a:latin typeface="Times New Roman" panose="02020603050405020304" pitchFamily="18" charset="0"/>
                <a:cs typeface="Times New Roman" panose="02020603050405020304" pitchFamily="18" charset="0"/>
              </a:rPr>
              <a:t>13%</a:t>
            </a:r>
            <a:r>
              <a:rPr lang="en-US" dirty="0">
                <a:latin typeface="Times New Roman" panose="02020603050405020304" pitchFamily="18" charset="0"/>
                <a:cs typeface="Times New Roman" panose="02020603050405020304" pitchFamily="18" charset="0"/>
              </a:rPr>
              <a:t> of ATDTL</a:t>
            </a:r>
          </a:p>
          <a:p>
            <a:pPr>
              <a:buNone/>
            </a:pPr>
            <a:r>
              <a:rPr lang="en-US" dirty="0">
                <a:latin typeface="Times New Roman" panose="02020603050405020304" pitchFamily="18" charset="0"/>
                <a:cs typeface="Times New Roman" panose="02020603050405020304" pitchFamily="18" charset="0"/>
              </a:rPr>
              <a:t>for Islamic Shariah based banks/branches: </a:t>
            </a:r>
            <a:r>
              <a:rPr lang="en-US" b="1" dirty="0">
                <a:solidFill>
                  <a:srgbClr val="0070C0"/>
                </a:solidFill>
                <a:latin typeface="Times New Roman" panose="02020603050405020304" pitchFamily="18" charset="0"/>
                <a:cs typeface="Times New Roman" panose="02020603050405020304" pitchFamily="18" charset="0"/>
              </a:rPr>
              <a:t>5.5% </a:t>
            </a:r>
            <a:r>
              <a:rPr lang="en-US" dirty="0">
                <a:latin typeface="Times New Roman" panose="02020603050405020304" pitchFamily="18" charset="0"/>
                <a:cs typeface="Times New Roman" panose="02020603050405020304" pitchFamily="18" charset="0"/>
              </a:rPr>
              <a:t> of ATDTL</a:t>
            </a:r>
          </a:p>
          <a:p>
            <a:pPr>
              <a:buNone/>
            </a:pPr>
            <a:r>
              <a:rPr lang="en-US" b="1" dirty="0">
                <a:latin typeface="Times New Roman" panose="02020603050405020304" pitchFamily="18" charset="0"/>
                <a:cs typeface="Times New Roman" panose="02020603050405020304" pitchFamily="18" charset="0"/>
              </a:rPr>
              <a:t>Component of SLR:</a:t>
            </a:r>
            <a:r>
              <a:rPr lang="en-US" dirty="0">
                <a:latin typeface="Times New Roman" panose="02020603050405020304" pitchFamily="18" charset="0"/>
                <a:cs typeface="Times New Roman" panose="02020603050405020304" pitchFamily="18" charset="0"/>
              </a:rPr>
              <a:t> </a:t>
            </a:r>
          </a:p>
          <a:p>
            <a:pPr marL="719138" lvl="3" indent="-360363">
              <a:buFont typeface="Wingdings" pitchFamily="2" charset="2"/>
              <a:buChar char="ü"/>
            </a:pPr>
            <a:r>
              <a:rPr lang="en-US" dirty="0">
                <a:latin typeface="Times New Roman" panose="02020603050405020304" pitchFamily="18" charset="0"/>
                <a:cs typeface="Times New Roman" panose="02020603050405020304" pitchFamily="18" charset="0"/>
              </a:rPr>
              <a:t>Cash in Hand</a:t>
            </a:r>
          </a:p>
          <a:p>
            <a:pPr marL="719138" lvl="3" indent="-360363">
              <a:buFont typeface="Wingdings" pitchFamily="2" charset="2"/>
              <a:buChar char="ü"/>
            </a:pPr>
            <a:r>
              <a:rPr lang="en-US" dirty="0">
                <a:latin typeface="Times New Roman" panose="02020603050405020304" pitchFamily="18" charset="0"/>
                <a:cs typeface="Times New Roman" panose="02020603050405020304" pitchFamily="18" charset="0"/>
              </a:rPr>
              <a:t>Excess Reserve with Bangladesh Bank</a:t>
            </a:r>
          </a:p>
          <a:p>
            <a:pPr marL="719138" lvl="3" indent="-360363">
              <a:buFont typeface="Wingdings" pitchFamily="2" charset="2"/>
              <a:buChar char="ü"/>
            </a:pPr>
            <a:r>
              <a:rPr lang="en-US" dirty="0">
                <a:latin typeface="Times New Roman" panose="02020603050405020304" pitchFamily="18" charset="0"/>
                <a:cs typeface="Times New Roman" panose="02020603050405020304" pitchFamily="18" charset="0"/>
              </a:rPr>
              <a:t>Balance with Sonali Bank Ltd as an agent of Bangladesh Bank</a:t>
            </a:r>
          </a:p>
          <a:p>
            <a:pPr marL="719138" lvl="3" indent="-360363">
              <a:buFont typeface="Wingdings" pitchFamily="2" charset="2"/>
              <a:buChar char="ü"/>
            </a:pPr>
            <a:r>
              <a:rPr lang="en-US" dirty="0">
                <a:latin typeface="Times New Roman" panose="02020603050405020304" pitchFamily="18" charset="0"/>
                <a:cs typeface="Times New Roman" panose="02020603050405020304" pitchFamily="18" charset="0"/>
              </a:rPr>
              <a:t>Balance with FC Clearing account of BB</a:t>
            </a:r>
          </a:p>
          <a:p>
            <a:pPr marL="719138" lvl="3" indent="-360363">
              <a:buFont typeface="Wingdings" pitchFamily="2" charset="2"/>
              <a:buChar char="ü"/>
            </a:pPr>
            <a:r>
              <a:rPr lang="en-US" dirty="0">
                <a:latin typeface="Times New Roman" panose="02020603050405020304" pitchFamily="18" charset="0"/>
                <a:cs typeface="Times New Roman" panose="02020603050405020304" pitchFamily="18" charset="0"/>
              </a:rPr>
              <a:t>Approved Bangladesh Government Securities (Unencumbered)</a:t>
            </a:r>
          </a:p>
          <a:p>
            <a:pPr marL="1257300" lvl="2" indent="-342900">
              <a:buFont typeface="+mj-lt"/>
              <a:buAutoNum type="arabicPeriod"/>
            </a:pPr>
            <a:r>
              <a:rPr lang="en-US" dirty="0">
                <a:latin typeface="Times New Roman" panose="02020603050405020304" pitchFamily="18" charset="0"/>
                <a:cs typeface="Times New Roman" panose="02020603050405020304" pitchFamily="18" charset="0"/>
              </a:rPr>
              <a:t>Bangladesh Government Treasury Bill</a:t>
            </a:r>
          </a:p>
          <a:p>
            <a:pPr marL="1257300" lvl="2" indent="-342900">
              <a:buFont typeface="+mj-lt"/>
              <a:buAutoNum type="arabicPeriod"/>
            </a:pPr>
            <a:r>
              <a:rPr lang="en-US" dirty="0">
                <a:latin typeface="Times New Roman" panose="02020603050405020304" pitchFamily="18" charset="0"/>
                <a:cs typeface="Times New Roman" panose="02020603050405020304" pitchFamily="18" charset="0"/>
              </a:rPr>
              <a:t>Bangladesh Government Treasury bond.</a:t>
            </a:r>
          </a:p>
          <a:p>
            <a:pPr marL="1257300" lvl="2" indent="-342900">
              <a:buFont typeface="+mj-lt"/>
              <a:buAutoNum type="arabicPeriod"/>
            </a:pPr>
            <a:r>
              <a:rPr lang="en-US" dirty="0">
                <a:latin typeface="Times New Roman" panose="02020603050405020304" pitchFamily="18" charset="0"/>
                <a:cs typeface="Times New Roman" panose="02020603050405020304" pitchFamily="18" charset="0"/>
              </a:rPr>
              <a:t>Bangladesh Government Islamic Investment Bond (BGIIB)</a:t>
            </a:r>
          </a:p>
          <a:p>
            <a:pPr marL="1257300" lvl="2" indent="-342900">
              <a:buFont typeface="+mj-lt"/>
              <a:buAutoNum type="arabicPeriod"/>
            </a:pPr>
            <a:r>
              <a:rPr lang="en-US" dirty="0">
                <a:latin typeface="Times New Roman" panose="02020603050405020304" pitchFamily="18" charset="0"/>
                <a:cs typeface="Times New Roman" panose="02020603050405020304" pitchFamily="18" charset="0"/>
              </a:rPr>
              <a:t>Sukuk</a:t>
            </a:r>
          </a:p>
          <a:p>
            <a:pPr marL="1257300" lvl="2" indent="-342900">
              <a:buFont typeface="+mj-lt"/>
              <a:buAutoNum type="arabicPeriod"/>
            </a:pPr>
            <a:r>
              <a:rPr lang="en-US" dirty="0">
                <a:latin typeface="Times New Roman" panose="02020603050405020304" pitchFamily="18" charset="0"/>
                <a:cs typeface="Times New Roman" panose="02020603050405020304" pitchFamily="18" charset="0"/>
              </a:rPr>
              <a:t>Other approved securities.</a:t>
            </a:r>
          </a:p>
        </p:txBody>
      </p:sp>
      <p:sp>
        <p:nvSpPr>
          <p:cNvPr id="11" name="TextBox 10"/>
          <p:cNvSpPr txBox="1"/>
          <p:nvPr/>
        </p:nvSpPr>
        <p:spPr>
          <a:xfrm>
            <a:off x="2057399" y="1299411"/>
            <a:ext cx="7625615" cy="830997"/>
          </a:xfrm>
          <a:prstGeom prst="rect">
            <a:avLst/>
          </a:prstGeom>
          <a:solidFill>
            <a:schemeClr val="bg1">
              <a:lumMod val="85000"/>
            </a:schemeClr>
          </a:solidFill>
        </p:spPr>
        <p:txBody>
          <a:bodyPr wrap="square" rtlCol="0">
            <a:spAutoFit/>
          </a:bodyPr>
          <a:lstStyle/>
          <a:p>
            <a:pPr algn="ctr"/>
            <a:r>
              <a:rPr lang="en-US" sz="2400" dirty="0">
                <a:latin typeface="Candara" pitchFamily="34" charset="0"/>
                <a:cs typeface="Arial" pitchFamily="34" charset="0"/>
              </a:rPr>
              <a:t>SLR is maintained by the Article 33 of the </a:t>
            </a:r>
          </a:p>
          <a:p>
            <a:pPr algn="ctr"/>
            <a:r>
              <a:rPr lang="en-US" sz="2400" dirty="0">
                <a:latin typeface="Candara" pitchFamily="34" charset="0"/>
                <a:cs typeface="Arial" pitchFamily="34" charset="0"/>
              </a:rPr>
              <a:t>BANK COMPANY ACT, 1991.</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731520" y="1600200"/>
            <a:ext cx="10501162" cy="3730317"/>
          </a:xfrm>
          <a:prstGeom prst="rect">
            <a:avLst/>
          </a:prstGeom>
          <a:noFill/>
        </p:spPr>
        <p:txBody>
          <a:bodyPr wrap="square" rtlCol="0">
            <a:spAutoFit/>
          </a:bodyPr>
          <a:lstStyle/>
          <a:p>
            <a:pPr algn="just">
              <a:lnSpc>
                <a:spcPct val="150000"/>
              </a:lnSpc>
            </a:pPr>
            <a:r>
              <a:rPr lang="en-US" sz="2000" dirty="0">
                <a:latin typeface="Times New Roman" panose="02020603050405020304" pitchFamily="18" charset="0"/>
                <a:cs typeface="Times New Roman" panose="02020603050405020304" pitchFamily="18" charset="0"/>
              </a:rPr>
              <a:t>Most of the components of SLR are in cash form except eligible securities. On the other hand, eligible securities are fully and un-conditionally guaranteed by the Government and their liquidity can be assured by following manner:</a:t>
            </a:r>
          </a:p>
          <a:p>
            <a:pPr marL="719138" lvl="3" indent="-360363" algn="just">
              <a:lnSpc>
                <a:spcPct val="150000"/>
              </a:lnSpc>
              <a:buFont typeface="Wingdings" pitchFamily="2" charset="2"/>
              <a:buChar char="ü"/>
            </a:pPr>
            <a:r>
              <a:rPr lang="en-US" sz="2000" dirty="0">
                <a:latin typeface="Times New Roman" panose="02020603050405020304" pitchFamily="18" charset="0"/>
                <a:cs typeface="Times New Roman" panose="02020603050405020304" pitchFamily="18" charset="0"/>
              </a:rPr>
              <a:t>Sale of securities in secondary market</a:t>
            </a:r>
          </a:p>
          <a:p>
            <a:pPr marL="719138" lvl="3" indent="-360363" algn="just">
              <a:lnSpc>
                <a:spcPct val="150000"/>
              </a:lnSpc>
              <a:buFont typeface="Wingdings" pitchFamily="2" charset="2"/>
              <a:buChar char="ü"/>
            </a:pPr>
            <a:r>
              <a:rPr lang="en-US" sz="2000" dirty="0">
                <a:latin typeface="Times New Roman" panose="02020603050405020304" pitchFamily="18" charset="0"/>
                <a:cs typeface="Times New Roman" panose="02020603050405020304" pitchFamily="18" charset="0"/>
              </a:rPr>
              <a:t>Repo with other commercial banks</a:t>
            </a:r>
          </a:p>
          <a:p>
            <a:pPr marL="719138" lvl="3" indent="-360363" algn="just">
              <a:lnSpc>
                <a:spcPct val="150000"/>
              </a:lnSpc>
              <a:buFont typeface="Wingdings" pitchFamily="2" charset="2"/>
              <a:buChar char="ü"/>
            </a:pPr>
            <a:r>
              <a:rPr lang="en-US" sz="2000" dirty="0">
                <a:latin typeface="Times New Roman" panose="02020603050405020304" pitchFamily="18" charset="0"/>
                <a:cs typeface="Times New Roman" panose="02020603050405020304" pitchFamily="18" charset="0"/>
              </a:rPr>
              <a:t>Repo with BB and special repo with BB</a:t>
            </a:r>
          </a:p>
          <a:p>
            <a:pPr marL="719138" lvl="3" indent="-360363" algn="just">
              <a:lnSpc>
                <a:spcPct val="150000"/>
              </a:lnSpc>
              <a:buFont typeface="Wingdings" pitchFamily="2" charset="2"/>
              <a:buChar char="ü"/>
            </a:pPr>
            <a:r>
              <a:rPr lang="en-US" sz="2000" dirty="0">
                <a:latin typeface="Times New Roman" panose="02020603050405020304" pitchFamily="18" charset="0"/>
                <a:cs typeface="Times New Roman" panose="02020603050405020304" pitchFamily="18" charset="0"/>
              </a:rPr>
              <a:t>Assured Liquidity Support (ALS), Emergency Liquidity Support (ELS) from BB</a:t>
            </a:r>
          </a:p>
          <a:p>
            <a:pPr marL="719138" lvl="3" indent="-360363" algn="just">
              <a:lnSpc>
                <a:spcPct val="150000"/>
              </a:lnSpc>
              <a:buFont typeface="Wingdings" pitchFamily="2" charset="2"/>
              <a:buChar char="ü"/>
            </a:pPr>
            <a:r>
              <a:rPr lang="en-US" sz="2000" dirty="0">
                <a:latin typeface="Times New Roman" panose="02020603050405020304" pitchFamily="18" charset="0"/>
                <a:cs typeface="Times New Roman" panose="02020603050405020304" pitchFamily="18" charset="0"/>
              </a:rPr>
              <a:t>Finally, the Government can buy back</a:t>
            </a:r>
          </a:p>
        </p:txBody>
      </p:sp>
      <p:sp>
        <p:nvSpPr>
          <p:cNvPr id="14" name="Title 1"/>
          <p:cNvSpPr>
            <a:spLocks noGrp="1"/>
          </p:cNvSpPr>
          <p:nvPr>
            <p:ph type="title"/>
          </p:nvPr>
        </p:nvSpPr>
        <p:spPr>
          <a:xfrm>
            <a:off x="1636295" y="346510"/>
            <a:ext cx="8574505" cy="529390"/>
          </a:xfrm>
        </p:spPr>
        <p:txBody>
          <a:bodyPr>
            <a:noAutofit/>
          </a:bodyPr>
          <a:lstStyle/>
          <a:p>
            <a:pPr algn="ctr"/>
            <a:r>
              <a:rPr lang="en-US" sz="3600" b="1" dirty="0">
                <a:solidFill>
                  <a:schemeClr val="accent2"/>
                </a:solidFill>
                <a:latin typeface="Candara" pitchFamily="34" charset="0"/>
              </a:rPr>
              <a:t>Statutory Liquidity Ratio (SLR):</a:t>
            </a:r>
            <a:endParaRPr lang="en-US" sz="3600" dirty="0">
              <a:solidFill>
                <a:schemeClr val="accent2"/>
              </a:solidFill>
              <a:latin typeface="Candara" pitchFamily="34" charset="0"/>
            </a:endParaRPr>
          </a:p>
        </p:txBody>
      </p:sp>
      <p:sp>
        <p:nvSpPr>
          <p:cNvPr id="11" name="Rectangle 10"/>
          <p:cNvSpPr/>
          <p:nvPr/>
        </p:nvSpPr>
        <p:spPr>
          <a:xfrm>
            <a:off x="1183907" y="5334001"/>
            <a:ext cx="10048775" cy="880369"/>
          </a:xfrm>
          <a:prstGeom prst="rect">
            <a:avLst/>
          </a:prstGeom>
          <a:solidFill>
            <a:schemeClr val="bg1">
              <a:lumMod val="85000"/>
            </a:schemeClr>
          </a:solidFill>
        </p:spPr>
        <p:txBody>
          <a:bodyPr wrap="square">
            <a:spAutoFit/>
          </a:bodyPr>
          <a:lstStyle/>
          <a:p>
            <a:pPr marL="0" lvl="3" algn="just">
              <a:lnSpc>
                <a:spcPct val="150000"/>
              </a:lnSpc>
            </a:pPr>
            <a:r>
              <a:rPr lang="en-US" b="1" dirty="0">
                <a:solidFill>
                  <a:srgbClr val="7030A0"/>
                </a:solidFill>
                <a:latin typeface="Candara" pitchFamily="34" charset="0"/>
                <a:cs typeface="Arial" pitchFamily="34" charset="0"/>
              </a:rPr>
              <a:t>All (61) scheduled banks are maintaining CRR. However, 3 specialized banks (BKB, PKB, RAKUB) and BDBL are exempted from maintaining SLR.</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356135" y="1126156"/>
            <a:ext cx="11309684" cy="5750231"/>
          </a:xfrm>
          <a:prstGeom prst="rect">
            <a:avLst/>
          </a:prstGeom>
          <a:noFill/>
        </p:spPr>
        <p:txBody>
          <a:bodyPr wrap="square" rtlCol="0">
            <a:spAutoFit/>
          </a:bodyPr>
          <a:lstStyle/>
          <a:p>
            <a:pPr marL="271463" indent="-184150" algn="just">
              <a:lnSpc>
                <a:spcPct val="150000"/>
              </a:lnSpc>
              <a:buFont typeface="Wingdings" pitchFamily="2" charset="2"/>
              <a:buChar char="§"/>
            </a:pPr>
            <a:r>
              <a:rPr lang="en-US" sz="2000" dirty="0">
                <a:latin typeface="Times New Roman" panose="02020603050405020304" pitchFamily="18" charset="0"/>
                <a:cs typeface="Times New Roman" panose="02020603050405020304" pitchFamily="18" charset="0"/>
              </a:rPr>
              <a:t>For </a:t>
            </a:r>
            <a:r>
              <a:rPr lang="en-US" sz="2000" b="1" dirty="0">
                <a:latin typeface="Times New Roman" panose="02020603050405020304" pitchFamily="18" charset="0"/>
                <a:cs typeface="Times New Roman" panose="02020603050405020304" pitchFamily="18" charset="0"/>
              </a:rPr>
              <a:t>CRR</a:t>
            </a:r>
            <a:r>
              <a:rPr lang="en-US" sz="2000" dirty="0">
                <a:latin typeface="Times New Roman" panose="02020603050405020304" pitchFamily="18" charset="0"/>
                <a:cs typeface="Times New Roman" panose="02020603050405020304" pitchFamily="18" charset="0"/>
              </a:rPr>
              <a:t> shortfall: </a:t>
            </a:r>
            <a:r>
              <a:rPr lang="en-US" sz="2000" b="1" dirty="0">
                <a:solidFill>
                  <a:srgbClr val="0070C0"/>
                </a:solidFill>
                <a:latin typeface="Times New Roman" panose="02020603050405020304" pitchFamily="18" charset="0"/>
                <a:cs typeface="Times New Roman" panose="02020603050405020304" pitchFamily="18" charset="0"/>
              </a:rPr>
              <a:t>Bank Rate plus 5% (currently 9%) </a:t>
            </a:r>
            <a:r>
              <a:rPr lang="en-US" sz="2000" dirty="0">
                <a:latin typeface="Times New Roman" panose="02020603050405020304" pitchFamily="18" charset="0"/>
                <a:cs typeface="Times New Roman" panose="02020603050405020304" pitchFamily="18" charset="0"/>
              </a:rPr>
              <a:t>according to BB order, 1972 and DOS Circular no.03/2010. Penal interest is imposed separately for </a:t>
            </a:r>
            <a:r>
              <a:rPr lang="en-US" sz="2000" u="sng" dirty="0">
                <a:latin typeface="Times New Roman" panose="02020603050405020304" pitchFamily="18" charset="0"/>
                <a:cs typeface="Times New Roman" panose="02020603050405020304" pitchFamily="18" charset="0"/>
              </a:rPr>
              <a:t>daily shortfall, bi-weekly shortfall, and continuous shortfall</a:t>
            </a:r>
            <a:r>
              <a:rPr lang="en-US" sz="2000" dirty="0">
                <a:latin typeface="Times New Roman" panose="02020603050405020304" pitchFamily="18" charset="0"/>
                <a:cs typeface="Times New Roman" panose="02020603050405020304" pitchFamily="18" charset="0"/>
              </a:rPr>
              <a:t>. </a:t>
            </a:r>
          </a:p>
          <a:p>
            <a:pPr marL="271463" indent="-184150" algn="just">
              <a:lnSpc>
                <a:spcPct val="150000"/>
              </a:lnSpc>
              <a:buFont typeface="Wingdings" pitchFamily="2" charset="2"/>
              <a:buChar char="§"/>
            </a:pPr>
            <a:r>
              <a:rPr lang="en-US" sz="2000" dirty="0">
                <a:latin typeface="Times New Roman" panose="02020603050405020304" pitchFamily="18" charset="0"/>
                <a:cs typeface="Times New Roman" panose="02020603050405020304" pitchFamily="18" charset="0"/>
              </a:rPr>
              <a:t>For </a:t>
            </a:r>
            <a:r>
              <a:rPr lang="en-US" sz="2000" b="1" dirty="0">
                <a:latin typeface="Times New Roman" panose="02020603050405020304" pitchFamily="18" charset="0"/>
                <a:cs typeface="Times New Roman" panose="02020603050405020304" pitchFamily="18" charset="0"/>
              </a:rPr>
              <a:t>continuous CRR</a:t>
            </a:r>
            <a:r>
              <a:rPr lang="en-US" sz="2000" dirty="0">
                <a:latin typeface="Times New Roman" panose="02020603050405020304" pitchFamily="18" charset="0"/>
                <a:cs typeface="Times New Roman" panose="02020603050405020304" pitchFamily="18" charset="0"/>
              </a:rPr>
              <a:t> shortfall: every directors of board, and MD &amp; head of treasury are also personally penalized. </a:t>
            </a:r>
          </a:p>
          <a:p>
            <a:pPr marL="271463" indent="-184150" algn="just">
              <a:lnSpc>
                <a:spcPct val="150000"/>
              </a:lnSpc>
              <a:buFont typeface="Wingdings" pitchFamily="2" charset="2"/>
              <a:buChar char="§"/>
            </a:pPr>
            <a:r>
              <a:rPr lang="en-US" sz="2000" dirty="0">
                <a:latin typeface="Times New Roman" panose="02020603050405020304" pitchFamily="18" charset="0"/>
                <a:cs typeface="Times New Roman" panose="02020603050405020304" pitchFamily="18" charset="0"/>
              </a:rPr>
              <a:t>For </a:t>
            </a:r>
            <a:r>
              <a:rPr lang="en-US" sz="2000" b="1" dirty="0">
                <a:latin typeface="Times New Roman" panose="02020603050405020304" pitchFamily="18" charset="0"/>
                <a:cs typeface="Times New Roman" panose="02020603050405020304" pitchFamily="18" charset="0"/>
              </a:rPr>
              <a:t>SLR</a:t>
            </a:r>
            <a:r>
              <a:rPr lang="en-US" sz="2000" dirty="0">
                <a:latin typeface="Times New Roman" panose="02020603050405020304" pitchFamily="18" charset="0"/>
                <a:cs typeface="Times New Roman" panose="02020603050405020304" pitchFamily="18" charset="0"/>
              </a:rPr>
              <a:t> shortfall: </a:t>
            </a:r>
            <a:r>
              <a:rPr lang="en-US" sz="2000" b="1" dirty="0">
                <a:solidFill>
                  <a:srgbClr val="0070C0"/>
                </a:solidFill>
                <a:latin typeface="Times New Roman" panose="02020603050405020304" pitchFamily="18" charset="0"/>
                <a:cs typeface="Times New Roman" panose="02020603050405020304" pitchFamily="18" charset="0"/>
              </a:rPr>
              <a:t>Special Repo Rate (currently 8.75%) </a:t>
            </a:r>
            <a:r>
              <a:rPr lang="en-US" sz="2000" dirty="0">
                <a:latin typeface="Times New Roman" panose="02020603050405020304" pitchFamily="18" charset="0"/>
                <a:cs typeface="Times New Roman" panose="02020603050405020304" pitchFamily="18" charset="0"/>
              </a:rPr>
              <a:t>according to Sec-33(5) of Bank Company Act, 1991.</a:t>
            </a:r>
          </a:p>
          <a:p>
            <a:pPr marL="271463" indent="-184150" algn="just">
              <a:lnSpc>
                <a:spcPct val="150000"/>
              </a:lnSpc>
            </a:pPr>
            <a:r>
              <a:rPr lang="en-US" sz="2000" b="1" u="sng" dirty="0">
                <a:latin typeface="Times New Roman" panose="02020603050405020304" pitchFamily="18" charset="0"/>
                <a:cs typeface="Times New Roman" panose="02020603050405020304" pitchFamily="18" charset="0"/>
              </a:rPr>
              <a:t>Other Penalties: </a:t>
            </a:r>
          </a:p>
          <a:p>
            <a:pPr marL="271463" indent="-184150" algn="just">
              <a:lnSpc>
                <a:spcPct val="150000"/>
              </a:lnSpc>
              <a:buFont typeface="Wingdings" pitchFamily="2" charset="2"/>
              <a:buChar char="§"/>
            </a:pPr>
            <a:r>
              <a:rPr lang="en-US" sz="2000" dirty="0">
                <a:latin typeface="Times New Roman" panose="02020603050405020304" pitchFamily="18" charset="0"/>
                <a:cs typeface="Times New Roman" panose="02020603050405020304" pitchFamily="18" charset="0"/>
              </a:rPr>
              <a:t>Sec.36(7) of BB order, 1972 for misreporting of CRR statement.</a:t>
            </a:r>
          </a:p>
          <a:p>
            <a:pPr marL="271463" indent="-184150" algn="just">
              <a:lnSpc>
                <a:spcPct val="150000"/>
              </a:lnSpc>
              <a:buFont typeface="Wingdings" pitchFamily="2" charset="2"/>
              <a:buChar char="§"/>
            </a:pPr>
            <a:r>
              <a:rPr lang="en-US" sz="2000" dirty="0">
                <a:latin typeface="Times New Roman" panose="02020603050405020304" pitchFamily="18" charset="0"/>
                <a:cs typeface="Times New Roman" panose="02020603050405020304" pitchFamily="18" charset="0"/>
              </a:rPr>
              <a:t>Sec.36(6) of BB order, 1972 for delay submission of CRR statement.</a:t>
            </a:r>
          </a:p>
          <a:p>
            <a:pPr marL="271463" indent="-184150" algn="just">
              <a:lnSpc>
                <a:spcPct val="150000"/>
              </a:lnSpc>
              <a:buFont typeface="Wingdings" pitchFamily="2" charset="2"/>
              <a:buChar char="§"/>
            </a:pPr>
            <a:r>
              <a:rPr lang="en-US" sz="2000" dirty="0">
                <a:latin typeface="Times New Roman" panose="02020603050405020304" pitchFamily="18" charset="0"/>
                <a:cs typeface="Times New Roman" panose="02020603050405020304" pitchFamily="18" charset="0"/>
              </a:rPr>
              <a:t>Sec.109(11) of Bank Company Act, 1991 for misreporting and delay submission of SLR related statements.</a:t>
            </a:r>
          </a:p>
        </p:txBody>
      </p:sp>
      <p:sp>
        <p:nvSpPr>
          <p:cNvPr id="11" name="Title 1"/>
          <p:cNvSpPr txBox="1">
            <a:spLocks/>
          </p:cNvSpPr>
          <p:nvPr/>
        </p:nvSpPr>
        <p:spPr>
          <a:xfrm>
            <a:off x="1752600" y="327260"/>
            <a:ext cx="8883316" cy="577516"/>
          </a:xfrm>
          <a:prstGeom prst="rect">
            <a:avLst/>
          </a:prstGeom>
        </p:spPr>
        <p:txBody>
          <a:bodyPr vert="horz" lIns="91440" tIns="45720" rIns="91440" bIns="45720" rtlCol="0" anchor="ctr">
            <a:normAutofit fontScale="92500" lnSpcReduction="10000"/>
          </a:bodyPr>
          <a:lstStyle/>
          <a:p>
            <a:pPr algn="ctr">
              <a:spcBef>
                <a:spcPct val="0"/>
              </a:spcBef>
              <a:defRPr/>
            </a:pPr>
            <a:r>
              <a:rPr lang="en-US" sz="3600" b="1" dirty="0">
                <a:solidFill>
                  <a:schemeClr val="accent2"/>
                </a:solidFill>
                <a:latin typeface="Times New Roman" panose="02020603050405020304" pitchFamily="18" charset="0"/>
                <a:ea typeface="+mj-ea"/>
                <a:cs typeface="Times New Roman" panose="02020603050405020304" pitchFamily="18" charset="0"/>
              </a:rPr>
              <a:t>Penalties for shortfall</a:t>
            </a:r>
            <a:r>
              <a:rPr lang="en-US" sz="2800" b="1" dirty="0">
                <a:solidFill>
                  <a:schemeClr val="accent2"/>
                </a:solidFill>
                <a:latin typeface="Candara" pitchFamily="34" charset="0"/>
                <a:ea typeface="+mj-ea"/>
                <a:cs typeface="+mj-cs"/>
              </a:rPr>
              <a:t>:</a:t>
            </a:r>
            <a:endParaRPr lang="en-US" sz="2800" dirty="0">
              <a:solidFill>
                <a:schemeClr val="accent2"/>
              </a:solidFill>
              <a:latin typeface="Candara" pitchFamily="34" charset="0"/>
              <a:ea typeface="+mj-ea"/>
              <a:cs typeface="+mj-c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1676399" y="336884"/>
            <a:ext cx="8632257" cy="579567"/>
          </a:xfrm>
        </p:spPr>
        <p:txBody>
          <a:bodyPr>
            <a:normAutofit/>
          </a:bodyPr>
          <a:lstStyle/>
          <a:p>
            <a:pPr algn="ctr"/>
            <a:r>
              <a:rPr lang="en-US" sz="2800" b="1" dirty="0">
                <a:solidFill>
                  <a:schemeClr val="accent2"/>
                </a:solidFill>
                <a:latin typeface="Candara" pitchFamily="34" charset="0"/>
              </a:rPr>
              <a:t>Liquidity Coverage Ratio (LCR):</a:t>
            </a:r>
            <a:endParaRPr lang="en-US" sz="2800" dirty="0">
              <a:solidFill>
                <a:schemeClr val="accent2"/>
              </a:solidFill>
              <a:latin typeface="Candara" pitchFamily="34" charset="0"/>
            </a:endParaRPr>
          </a:p>
        </p:txBody>
      </p:sp>
      <p:sp>
        <p:nvSpPr>
          <p:cNvPr id="24" name="TextBox 23"/>
          <p:cNvSpPr txBox="1"/>
          <p:nvPr/>
        </p:nvSpPr>
        <p:spPr>
          <a:xfrm>
            <a:off x="539015" y="1593177"/>
            <a:ext cx="11088303" cy="1883657"/>
          </a:xfrm>
          <a:prstGeom prst="rect">
            <a:avLst/>
          </a:prstGeom>
          <a:noFill/>
        </p:spPr>
        <p:txBody>
          <a:bodyPr wrap="square" rtlCol="0">
            <a:spAutoFit/>
          </a:bodyPr>
          <a:lstStyle/>
          <a:p>
            <a:pPr marL="271463" indent="-184150" algn="just">
              <a:lnSpc>
                <a:spcPct val="150000"/>
              </a:lnSpc>
              <a:buFont typeface="Wingdings" pitchFamily="2" charset="2"/>
              <a:buChar char="§"/>
            </a:pPr>
            <a:r>
              <a:rPr lang="en-US" sz="2000" dirty="0">
                <a:latin typeface="Times New Roman" panose="02020603050405020304" pitchFamily="18" charset="0"/>
                <a:cs typeface="Times New Roman" panose="02020603050405020304" pitchFamily="18" charset="0"/>
              </a:rPr>
              <a:t>LCR aims to ensure that a bank maintains an adequate level of unencumbered, high-quality liquid assets that can be converted into cash to meet its liquidity needs for 30 calendar days. </a:t>
            </a:r>
          </a:p>
          <a:p>
            <a:pPr marL="271463" indent="-184150" algn="just">
              <a:lnSpc>
                <a:spcPct val="150000"/>
              </a:lnSpc>
              <a:buFont typeface="Wingdings" pitchFamily="2" charset="2"/>
              <a:buChar char="§"/>
            </a:pPr>
            <a:r>
              <a:rPr lang="en-US" sz="2000" dirty="0">
                <a:latin typeface="Times New Roman" panose="02020603050405020304" pitchFamily="18" charset="0"/>
                <a:cs typeface="Times New Roman" panose="02020603050405020304" pitchFamily="18" charset="0"/>
              </a:rPr>
              <a:t>LCR goes beyond measuring the need for liquid assets over the next 30 days in a normal environment. </a:t>
            </a:r>
          </a:p>
          <a:p>
            <a:pPr marL="271463" indent="-184150" algn="just">
              <a:lnSpc>
                <a:spcPct val="150000"/>
              </a:lnSpc>
              <a:buFont typeface="Wingdings" pitchFamily="2" charset="2"/>
              <a:buChar char="§"/>
            </a:pPr>
            <a:r>
              <a:rPr lang="en-US" sz="2000" dirty="0">
                <a:latin typeface="Times New Roman" panose="02020603050405020304" pitchFamily="18" charset="0"/>
                <a:cs typeface="Times New Roman" panose="02020603050405020304" pitchFamily="18" charset="0"/>
              </a:rPr>
              <a:t>It measures the need for liquid assets in a stressed environment.</a:t>
            </a:r>
          </a:p>
        </p:txBody>
      </p:sp>
      <p:grpSp>
        <p:nvGrpSpPr>
          <p:cNvPr id="19" name="Group 18"/>
          <p:cNvGrpSpPr/>
          <p:nvPr/>
        </p:nvGrpSpPr>
        <p:grpSpPr>
          <a:xfrm>
            <a:off x="1386038" y="4431268"/>
            <a:ext cx="7906246" cy="750332"/>
            <a:chOff x="1329000" y="4038600"/>
            <a:chExt cx="6549084" cy="750332"/>
          </a:xfrm>
        </p:grpSpPr>
        <p:sp>
          <p:nvSpPr>
            <p:cNvPr id="11" name="TextBox 10"/>
            <p:cNvSpPr txBox="1"/>
            <p:nvPr/>
          </p:nvSpPr>
          <p:spPr>
            <a:xfrm>
              <a:off x="2302397" y="4038600"/>
              <a:ext cx="4208203" cy="369332"/>
            </a:xfrm>
            <a:prstGeom prst="rect">
              <a:avLst/>
            </a:prstGeom>
            <a:noFill/>
          </p:spPr>
          <p:txBody>
            <a:bodyPr wrap="none" rtlCol="0">
              <a:spAutoFit/>
            </a:bodyPr>
            <a:lstStyle/>
            <a:p>
              <a:r>
                <a:rPr lang="en-US" dirty="0">
                  <a:solidFill>
                    <a:srgbClr val="7030A0"/>
                  </a:solidFill>
                  <a:latin typeface="Candara" pitchFamily="34" charset="0"/>
                </a:rPr>
                <a:t>Stock of high quality liquid asset (HQLA)</a:t>
              </a:r>
            </a:p>
          </p:txBody>
        </p:sp>
        <p:sp>
          <p:nvSpPr>
            <p:cNvPr id="13" name="TextBox 12"/>
            <p:cNvSpPr txBox="1"/>
            <p:nvPr/>
          </p:nvSpPr>
          <p:spPr>
            <a:xfrm>
              <a:off x="1329000" y="4267200"/>
              <a:ext cx="731290" cy="369332"/>
            </a:xfrm>
            <a:prstGeom prst="rect">
              <a:avLst/>
            </a:prstGeom>
            <a:noFill/>
          </p:spPr>
          <p:txBody>
            <a:bodyPr wrap="none" rtlCol="0">
              <a:spAutoFit/>
            </a:bodyPr>
            <a:lstStyle/>
            <a:p>
              <a:r>
                <a:rPr lang="en-US" b="1" dirty="0">
                  <a:solidFill>
                    <a:srgbClr val="7030A0"/>
                  </a:solidFill>
                  <a:latin typeface="Candara" pitchFamily="34" charset="0"/>
                </a:rPr>
                <a:t>LCR</a:t>
              </a:r>
              <a:r>
                <a:rPr lang="en-US" dirty="0">
                  <a:solidFill>
                    <a:srgbClr val="7030A0"/>
                  </a:solidFill>
                  <a:latin typeface="Candara" pitchFamily="34" charset="0"/>
                </a:rPr>
                <a:t> =</a:t>
              </a:r>
            </a:p>
          </p:txBody>
        </p:sp>
        <p:sp>
          <p:nvSpPr>
            <p:cNvPr id="14" name="TextBox 13"/>
            <p:cNvSpPr txBox="1"/>
            <p:nvPr/>
          </p:nvSpPr>
          <p:spPr>
            <a:xfrm>
              <a:off x="2243400" y="4419600"/>
              <a:ext cx="4590487" cy="369332"/>
            </a:xfrm>
            <a:prstGeom prst="rect">
              <a:avLst/>
            </a:prstGeom>
            <a:noFill/>
          </p:spPr>
          <p:txBody>
            <a:bodyPr wrap="none" rtlCol="0">
              <a:spAutoFit/>
            </a:bodyPr>
            <a:lstStyle/>
            <a:p>
              <a:r>
                <a:rPr lang="en-US" dirty="0">
                  <a:solidFill>
                    <a:srgbClr val="7030A0"/>
                  </a:solidFill>
                  <a:latin typeface="Candara" pitchFamily="34" charset="0"/>
                </a:rPr>
                <a:t>Total net cash outflows over the next 30 days</a:t>
              </a:r>
            </a:p>
          </p:txBody>
        </p:sp>
        <p:cxnSp>
          <p:nvCxnSpPr>
            <p:cNvPr id="16" name="Straight Connector 15"/>
            <p:cNvCxnSpPr/>
            <p:nvPr/>
          </p:nvCxnSpPr>
          <p:spPr>
            <a:xfrm>
              <a:off x="2091000" y="4419600"/>
              <a:ext cx="4824000"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6938403" y="4183120"/>
              <a:ext cx="939681" cy="461665"/>
            </a:xfrm>
            <a:prstGeom prst="rect">
              <a:avLst/>
            </a:prstGeom>
            <a:noFill/>
          </p:spPr>
          <p:txBody>
            <a:bodyPr wrap="none" rtlCol="0">
              <a:spAutoFit/>
            </a:bodyPr>
            <a:lstStyle/>
            <a:p>
              <a:r>
                <a:rPr lang="en-US" sz="2400" dirty="0">
                  <a:solidFill>
                    <a:srgbClr val="7030A0"/>
                  </a:solidFill>
                  <a:latin typeface="Candara" pitchFamily="34" charset="0"/>
                </a:rPr>
                <a:t>≥100%</a:t>
              </a: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1676399" y="96253"/>
            <a:ext cx="8507129" cy="1503947"/>
          </a:xfrm>
        </p:spPr>
        <p:txBody>
          <a:bodyPr>
            <a:normAutofit/>
          </a:bodyPr>
          <a:lstStyle/>
          <a:p>
            <a:pPr algn="ctr"/>
            <a:r>
              <a:rPr lang="en-US" sz="2800" b="1" dirty="0">
                <a:solidFill>
                  <a:schemeClr val="accent2"/>
                </a:solidFill>
                <a:latin typeface="Candara" pitchFamily="34" charset="0"/>
              </a:rPr>
              <a:t>Liquidity Coverage Ratio (LCR):</a:t>
            </a:r>
            <a:endParaRPr lang="en-US" sz="2800" dirty="0">
              <a:solidFill>
                <a:schemeClr val="accent2"/>
              </a:solidFill>
              <a:latin typeface="Candara" pitchFamily="34" charset="0"/>
            </a:endParaRPr>
          </a:p>
        </p:txBody>
      </p:sp>
      <p:sp>
        <p:nvSpPr>
          <p:cNvPr id="18" name="TextBox 17"/>
          <p:cNvSpPr txBox="1"/>
          <p:nvPr/>
        </p:nvSpPr>
        <p:spPr>
          <a:xfrm>
            <a:off x="2133600" y="3766572"/>
            <a:ext cx="7770796" cy="1295868"/>
          </a:xfrm>
          <a:prstGeom prst="rect">
            <a:avLst/>
          </a:prstGeom>
          <a:solidFill>
            <a:schemeClr val="bg1">
              <a:lumMod val="85000"/>
            </a:schemeClr>
          </a:solidFill>
        </p:spPr>
        <p:txBody>
          <a:bodyPr wrap="square" rtlCol="0">
            <a:spAutoFit/>
          </a:bodyPr>
          <a:lstStyle/>
          <a:p>
            <a:pPr>
              <a:lnSpc>
                <a:spcPct val="150000"/>
              </a:lnSpc>
            </a:pPr>
            <a:r>
              <a:rPr lang="en-US" b="1" dirty="0">
                <a:latin typeface="Candara" pitchFamily="34" charset="0"/>
              </a:rPr>
              <a:t>Total net cash outflows over the next 30 days </a:t>
            </a:r>
            <a:r>
              <a:rPr lang="en-US" dirty="0">
                <a:solidFill>
                  <a:srgbClr val="7030A0"/>
                </a:solidFill>
                <a:latin typeface="Candara" pitchFamily="34" charset="0"/>
              </a:rPr>
              <a:t>= </a:t>
            </a:r>
          </a:p>
          <a:p>
            <a:pPr>
              <a:lnSpc>
                <a:spcPct val="150000"/>
              </a:lnSpc>
            </a:pPr>
            <a:r>
              <a:rPr lang="en-US" dirty="0">
                <a:solidFill>
                  <a:srgbClr val="7030A0"/>
                </a:solidFill>
                <a:latin typeface="Candara" pitchFamily="34" charset="0"/>
              </a:rPr>
              <a:t>	Total cash outflows, next 30 days - Total cash inflows,  next 30 days </a:t>
            </a:r>
          </a:p>
          <a:p>
            <a:pPr>
              <a:lnSpc>
                <a:spcPct val="150000"/>
              </a:lnSpc>
            </a:pPr>
            <a:r>
              <a:rPr lang="en-US" dirty="0">
                <a:solidFill>
                  <a:schemeClr val="tx1">
                    <a:lumMod val="95000"/>
                    <a:lumOff val="5000"/>
                  </a:schemeClr>
                </a:solidFill>
                <a:latin typeface="Candara" pitchFamily="34" charset="0"/>
              </a:rPr>
              <a:t>However, Total cash inflows is capped at 75%  of Total cash outflows</a:t>
            </a:r>
          </a:p>
        </p:txBody>
      </p:sp>
      <p:sp>
        <p:nvSpPr>
          <p:cNvPr id="19" name="TextBox 18"/>
          <p:cNvSpPr txBox="1"/>
          <p:nvPr/>
        </p:nvSpPr>
        <p:spPr>
          <a:xfrm>
            <a:off x="2133600" y="1828800"/>
            <a:ext cx="7696200" cy="1711366"/>
          </a:xfrm>
          <a:prstGeom prst="rect">
            <a:avLst/>
          </a:prstGeom>
          <a:solidFill>
            <a:schemeClr val="bg1">
              <a:lumMod val="85000"/>
            </a:schemeClr>
          </a:solidFill>
        </p:spPr>
        <p:txBody>
          <a:bodyPr wrap="square" rtlCol="0">
            <a:spAutoFit/>
          </a:bodyPr>
          <a:lstStyle/>
          <a:p>
            <a:pPr>
              <a:lnSpc>
                <a:spcPct val="150000"/>
              </a:lnSpc>
            </a:pPr>
            <a:r>
              <a:rPr lang="en-US" b="1" dirty="0">
                <a:latin typeface="Candara" pitchFamily="34" charset="0"/>
              </a:rPr>
              <a:t>Stock of high quality liquid asset (SHQLA):</a:t>
            </a:r>
          </a:p>
          <a:p>
            <a:pPr lvl="1">
              <a:lnSpc>
                <a:spcPct val="150000"/>
              </a:lnSpc>
            </a:pPr>
            <a:r>
              <a:rPr lang="en-US" dirty="0">
                <a:latin typeface="Candara" pitchFamily="34" charset="0"/>
              </a:rPr>
              <a:t>1. Cash on hand (Lcy + Fcy)</a:t>
            </a:r>
          </a:p>
          <a:p>
            <a:pPr lvl="1">
              <a:lnSpc>
                <a:spcPct val="150000"/>
              </a:lnSpc>
            </a:pPr>
            <a:r>
              <a:rPr lang="en-US" dirty="0">
                <a:latin typeface="Candara" pitchFamily="34" charset="0"/>
              </a:rPr>
              <a:t>2. Balance with BB (Lcy+ Fcy, excluding lien)</a:t>
            </a:r>
          </a:p>
          <a:p>
            <a:pPr lvl="1">
              <a:lnSpc>
                <a:spcPct val="150000"/>
              </a:lnSpc>
            </a:pPr>
            <a:r>
              <a:rPr lang="en-US" dirty="0">
                <a:latin typeface="Candara" pitchFamily="34" charset="0"/>
              </a:rPr>
              <a:t>3. Un-encumbered approved securities (excluding lien)</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1676399" y="308010"/>
            <a:ext cx="9546657" cy="606390"/>
          </a:xfrm>
        </p:spPr>
        <p:txBody>
          <a:bodyPr>
            <a:normAutofit/>
          </a:bodyPr>
          <a:lstStyle/>
          <a:p>
            <a:pPr algn="ctr"/>
            <a:r>
              <a:rPr lang="en-US" sz="2800" b="1" dirty="0">
                <a:solidFill>
                  <a:schemeClr val="accent2"/>
                </a:solidFill>
                <a:latin typeface="Candara" pitchFamily="34" charset="0"/>
              </a:rPr>
              <a:t>Net Stable Funding Ratio (</a:t>
            </a:r>
            <a:r>
              <a:rPr lang="en-US" sz="3200" b="1" dirty="0">
                <a:solidFill>
                  <a:schemeClr val="accent2"/>
                </a:solidFill>
                <a:latin typeface="Times New Roman" panose="02020603050405020304" pitchFamily="18" charset="0"/>
                <a:cs typeface="Times New Roman" panose="02020603050405020304" pitchFamily="18" charset="0"/>
              </a:rPr>
              <a:t>NSFR</a:t>
            </a:r>
            <a:r>
              <a:rPr lang="en-US" sz="2800" b="1" dirty="0">
                <a:solidFill>
                  <a:schemeClr val="accent2"/>
                </a:solidFill>
                <a:latin typeface="Candara" pitchFamily="34" charset="0"/>
              </a:rPr>
              <a:t>):</a:t>
            </a:r>
            <a:endParaRPr lang="en-US" sz="2800" dirty="0">
              <a:solidFill>
                <a:schemeClr val="accent2"/>
              </a:solidFill>
              <a:latin typeface="Candara" pitchFamily="34" charset="0"/>
            </a:endParaRPr>
          </a:p>
        </p:txBody>
      </p:sp>
      <p:sp>
        <p:nvSpPr>
          <p:cNvPr id="24" name="TextBox 23"/>
          <p:cNvSpPr txBox="1"/>
          <p:nvPr/>
        </p:nvSpPr>
        <p:spPr>
          <a:xfrm>
            <a:off x="375385" y="2438401"/>
            <a:ext cx="11319310" cy="3268652"/>
          </a:xfrm>
          <a:prstGeom prst="rect">
            <a:avLst/>
          </a:prstGeom>
          <a:noFill/>
        </p:spPr>
        <p:txBody>
          <a:bodyPr wrap="square" rtlCol="0">
            <a:spAutoFit/>
          </a:bodyPr>
          <a:lstStyle/>
          <a:p>
            <a:pPr marL="271463" indent="-184150" algn="just">
              <a:lnSpc>
                <a:spcPct val="150000"/>
              </a:lnSpc>
              <a:buFont typeface="Wingdings" pitchFamily="2" charset="2"/>
              <a:buChar char="§"/>
            </a:pPr>
            <a:r>
              <a:rPr lang="en-US" sz="2000" dirty="0">
                <a:latin typeface="Times New Roman" panose="02020603050405020304" pitchFamily="18" charset="0"/>
                <a:cs typeface="Times New Roman" panose="02020603050405020304" pitchFamily="18" charset="0"/>
              </a:rPr>
              <a:t>The NSFR aims to assessment of liquidity risk across all on- and off-balance sheet items.</a:t>
            </a:r>
          </a:p>
          <a:p>
            <a:pPr marL="271463" indent="-184150" algn="just">
              <a:lnSpc>
                <a:spcPct val="150000"/>
              </a:lnSpc>
              <a:buFont typeface="Wingdings" pitchFamily="2" charset="2"/>
              <a:buChar char="§"/>
            </a:pPr>
            <a:r>
              <a:rPr lang="en-US" sz="2000" dirty="0">
                <a:latin typeface="Times New Roman" panose="02020603050405020304" pitchFamily="18" charset="0"/>
                <a:cs typeface="Times New Roman" panose="02020603050405020304" pitchFamily="18" charset="0"/>
              </a:rPr>
              <a:t>ASF consists of various kinds of liabilities and capital with percentage weights attached given their perceived </a:t>
            </a:r>
            <a:r>
              <a:rPr lang="en-US" sz="2000" b="1" dirty="0">
                <a:solidFill>
                  <a:srgbClr val="0070C0"/>
                </a:solidFill>
                <a:latin typeface="Times New Roman" panose="02020603050405020304" pitchFamily="18" charset="0"/>
                <a:cs typeface="Times New Roman" panose="02020603050405020304" pitchFamily="18" charset="0"/>
              </a:rPr>
              <a:t>stability</a:t>
            </a:r>
            <a:r>
              <a:rPr lang="en-US" sz="2000" dirty="0">
                <a:latin typeface="Times New Roman" panose="02020603050405020304" pitchFamily="18" charset="0"/>
                <a:cs typeface="Times New Roman" panose="02020603050405020304" pitchFamily="18" charset="0"/>
              </a:rPr>
              <a:t>. </a:t>
            </a:r>
          </a:p>
          <a:p>
            <a:pPr marL="271463" indent="-184150" algn="just">
              <a:lnSpc>
                <a:spcPct val="150000"/>
              </a:lnSpc>
              <a:buFont typeface="Wingdings" pitchFamily="2" charset="2"/>
              <a:buChar char="§"/>
            </a:pPr>
            <a:r>
              <a:rPr lang="en-US" sz="2000" dirty="0">
                <a:latin typeface="Times New Roman" panose="02020603050405020304" pitchFamily="18" charset="0"/>
                <a:cs typeface="Times New Roman" panose="02020603050405020304" pitchFamily="18" charset="0"/>
              </a:rPr>
              <a:t>RSF consists of assets and off-balance sheet items, also with percentage weights attached given the degree to which they are illiquid or “</a:t>
            </a:r>
            <a:r>
              <a:rPr lang="en-US" sz="2000" b="1" dirty="0">
                <a:solidFill>
                  <a:srgbClr val="0070C0"/>
                </a:solidFill>
                <a:latin typeface="Times New Roman" panose="02020603050405020304" pitchFamily="18" charset="0"/>
                <a:cs typeface="Times New Roman" panose="02020603050405020304" pitchFamily="18" charset="0"/>
              </a:rPr>
              <a:t>long-term</a:t>
            </a:r>
            <a:r>
              <a:rPr lang="en-US" sz="2000" dirty="0">
                <a:latin typeface="Times New Roman" panose="02020603050405020304" pitchFamily="18" charset="0"/>
                <a:cs typeface="Times New Roman" panose="02020603050405020304" pitchFamily="18" charset="0"/>
              </a:rPr>
              <a:t>” and therefore requires stable funding. </a:t>
            </a:r>
          </a:p>
          <a:p>
            <a:pPr marL="271463" indent="-184150" algn="just">
              <a:lnSpc>
                <a:spcPct val="150000"/>
              </a:lnSpc>
              <a:buFont typeface="Wingdings" pitchFamily="2" charset="2"/>
              <a:buChar char="§"/>
            </a:pPr>
            <a:r>
              <a:rPr lang="en-US" sz="2000" dirty="0">
                <a:latin typeface="Times New Roman" panose="02020603050405020304" pitchFamily="18" charset="0"/>
                <a:cs typeface="Times New Roman" panose="02020603050405020304" pitchFamily="18" charset="0"/>
              </a:rPr>
              <a:t>The time horizon of the NSFR is </a:t>
            </a:r>
            <a:r>
              <a:rPr lang="en-US" sz="2000" b="1" dirty="0">
                <a:solidFill>
                  <a:srgbClr val="0070C0"/>
                </a:solidFill>
                <a:latin typeface="Times New Roman" panose="02020603050405020304" pitchFamily="18" charset="0"/>
                <a:cs typeface="Times New Roman" panose="02020603050405020304" pitchFamily="18" charset="0"/>
              </a:rPr>
              <a:t>one year</a:t>
            </a:r>
            <a:r>
              <a:rPr lang="en-US" sz="2000" dirty="0">
                <a:latin typeface="Times New Roman" panose="02020603050405020304" pitchFamily="18" charset="0"/>
                <a:cs typeface="Times New Roman" panose="02020603050405020304" pitchFamily="18" charset="0"/>
              </a:rPr>
              <a:t>. </a:t>
            </a:r>
          </a:p>
          <a:p>
            <a:pPr marL="271463" indent="-184150" algn="just">
              <a:lnSpc>
                <a:spcPct val="150000"/>
              </a:lnSpc>
              <a:buFont typeface="Wingdings" pitchFamily="2" charset="2"/>
              <a:buChar char="§"/>
            </a:pPr>
            <a:r>
              <a:rPr lang="en-US" sz="2000" dirty="0">
                <a:latin typeface="Times New Roman" panose="02020603050405020304" pitchFamily="18" charset="0"/>
                <a:cs typeface="Times New Roman" panose="02020603050405020304" pitchFamily="18" charset="0"/>
              </a:rPr>
              <a:t>Like the LCR, the NSFR calculations assume a </a:t>
            </a:r>
            <a:r>
              <a:rPr lang="en-US" sz="2000" b="1" dirty="0">
                <a:solidFill>
                  <a:srgbClr val="0070C0"/>
                </a:solidFill>
                <a:latin typeface="Times New Roman" panose="02020603050405020304" pitchFamily="18" charset="0"/>
                <a:cs typeface="Times New Roman" panose="02020603050405020304" pitchFamily="18" charset="0"/>
              </a:rPr>
              <a:t>stressed environment</a:t>
            </a:r>
            <a:r>
              <a:rPr lang="en-US" sz="2000" dirty="0">
                <a:latin typeface="Times New Roman" panose="02020603050405020304" pitchFamily="18" charset="0"/>
                <a:cs typeface="Times New Roman" panose="02020603050405020304" pitchFamily="18" charset="0"/>
              </a:rPr>
              <a:t>.</a:t>
            </a:r>
          </a:p>
        </p:txBody>
      </p:sp>
      <p:grpSp>
        <p:nvGrpSpPr>
          <p:cNvPr id="18" name="Group 17"/>
          <p:cNvGrpSpPr/>
          <p:nvPr/>
        </p:nvGrpSpPr>
        <p:grpSpPr>
          <a:xfrm>
            <a:off x="2247037" y="1676400"/>
            <a:ext cx="5626844" cy="750332"/>
            <a:chOff x="723037" y="1676400"/>
            <a:chExt cx="5626844" cy="750332"/>
          </a:xfrm>
        </p:grpSpPr>
        <p:sp>
          <p:nvSpPr>
            <p:cNvPr id="11" name="TextBox 10"/>
            <p:cNvSpPr txBox="1"/>
            <p:nvPr/>
          </p:nvSpPr>
          <p:spPr>
            <a:xfrm>
              <a:off x="1815713" y="1676400"/>
              <a:ext cx="3181640" cy="369332"/>
            </a:xfrm>
            <a:prstGeom prst="rect">
              <a:avLst/>
            </a:prstGeom>
            <a:noFill/>
          </p:spPr>
          <p:txBody>
            <a:bodyPr wrap="none" rtlCol="0">
              <a:spAutoFit/>
            </a:bodyPr>
            <a:lstStyle/>
            <a:p>
              <a:r>
                <a:rPr lang="en-US" dirty="0">
                  <a:solidFill>
                    <a:srgbClr val="7030A0"/>
                  </a:solidFill>
                  <a:latin typeface="Candara" pitchFamily="34" charset="0"/>
                </a:rPr>
                <a:t>Available Stable Funding (ASF) </a:t>
              </a:r>
            </a:p>
          </p:txBody>
        </p:sp>
        <p:sp>
          <p:nvSpPr>
            <p:cNvPr id="13" name="TextBox 12"/>
            <p:cNvSpPr txBox="1"/>
            <p:nvPr/>
          </p:nvSpPr>
          <p:spPr>
            <a:xfrm>
              <a:off x="723037" y="1870840"/>
              <a:ext cx="877163" cy="369332"/>
            </a:xfrm>
            <a:prstGeom prst="rect">
              <a:avLst/>
            </a:prstGeom>
            <a:noFill/>
          </p:spPr>
          <p:txBody>
            <a:bodyPr wrap="none" rtlCol="0">
              <a:spAutoFit/>
            </a:bodyPr>
            <a:lstStyle/>
            <a:p>
              <a:r>
                <a:rPr lang="en-US" b="1" dirty="0">
                  <a:solidFill>
                    <a:srgbClr val="7030A0"/>
                  </a:solidFill>
                  <a:latin typeface="Candara" pitchFamily="34" charset="0"/>
                </a:rPr>
                <a:t>NSFR</a:t>
              </a:r>
              <a:r>
                <a:rPr lang="en-US" dirty="0">
                  <a:solidFill>
                    <a:srgbClr val="7030A0"/>
                  </a:solidFill>
                  <a:latin typeface="Candara" pitchFamily="34" charset="0"/>
                </a:rPr>
                <a:t> =</a:t>
              </a:r>
            </a:p>
          </p:txBody>
        </p:sp>
        <p:sp>
          <p:nvSpPr>
            <p:cNvPr id="14" name="TextBox 13"/>
            <p:cNvSpPr txBox="1"/>
            <p:nvPr/>
          </p:nvSpPr>
          <p:spPr>
            <a:xfrm>
              <a:off x="1756716" y="2057400"/>
              <a:ext cx="3156633" cy="369332"/>
            </a:xfrm>
            <a:prstGeom prst="rect">
              <a:avLst/>
            </a:prstGeom>
            <a:noFill/>
          </p:spPr>
          <p:txBody>
            <a:bodyPr wrap="none" rtlCol="0">
              <a:spAutoFit/>
            </a:bodyPr>
            <a:lstStyle/>
            <a:p>
              <a:r>
                <a:rPr lang="en-US" dirty="0">
                  <a:solidFill>
                    <a:srgbClr val="7030A0"/>
                  </a:solidFill>
                  <a:latin typeface="Candara" pitchFamily="34" charset="0"/>
                </a:rPr>
                <a:t>Required Stable Funding (RSF)</a:t>
              </a:r>
            </a:p>
          </p:txBody>
        </p:sp>
        <p:cxnSp>
          <p:nvCxnSpPr>
            <p:cNvPr id="16" name="Straight Connector 15"/>
            <p:cNvCxnSpPr/>
            <p:nvPr/>
          </p:nvCxnSpPr>
          <p:spPr>
            <a:xfrm>
              <a:off x="1604316" y="2057400"/>
              <a:ext cx="3708000"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5410200" y="1820920"/>
              <a:ext cx="939681" cy="461665"/>
            </a:xfrm>
            <a:prstGeom prst="rect">
              <a:avLst/>
            </a:prstGeom>
            <a:noFill/>
          </p:spPr>
          <p:txBody>
            <a:bodyPr wrap="none" rtlCol="0">
              <a:spAutoFit/>
            </a:bodyPr>
            <a:lstStyle/>
            <a:p>
              <a:r>
                <a:rPr lang="en-US" sz="2400" dirty="0">
                  <a:solidFill>
                    <a:srgbClr val="7030A0"/>
                  </a:solidFill>
                  <a:latin typeface="Candara" pitchFamily="34" charset="0"/>
                </a:rPr>
                <a:t>&gt;100%</a:t>
              </a: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p:cNvSpPr>
            <a:spLocks noGrp="1"/>
          </p:cNvSpPr>
          <p:nvPr>
            <p:ph idx="1"/>
          </p:nvPr>
        </p:nvSpPr>
        <p:spPr>
          <a:xfrm>
            <a:off x="798897" y="1676400"/>
            <a:ext cx="10712918" cy="4038600"/>
          </a:xfrm>
        </p:spPr>
        <p:txBody>
          <a:bodyPr>
            <a:noAutofit/>
          </a:bodyPr>
          <a:lstStyle/>
          <a:p>
            <a:pPr marL="324000" algn="just">
              <a:lnSpc>
                <a:spcPct val="150000"/>
              </a:lnSpc>
              <a:spcBef>
                <a:spcPts val="0"/>
              </a:spcBef>
              <a:buFont typeface="Wingdings" pitchFamily="2" charset="2"/>
              <a:buChar char="§"/>
            </a:pPr>
            <a:r>
              <a:rPr lang="en-US" sz="1800" dirty="0">
                <a:latin typeface="Candara" pitchFamily="34" charset="0"/>
              </a:rPr>
              <a:t>WB covers call borrowing, Short Notice Deposit from banks and financial institutions, placement received with </a:t>
            </a:r>
            <a:r>
              <a:rPr lang="en-US" sz="1800" dirty="0">
                <a:solidFill>
                  <a:srgbClr val="0070C0"/>
                </a:solidFill>
                <a:latin typeface="Candara" pitchFamily="34" charset="0"/>
              </a:rPr>
              <a:t>maturity less than 12 months</a:t>
            </a:r>
            <a:r>
              <a:rPr lang="en-US" sz="1800" dirty="0">
                <a:latin typeface="Candara" pitchFamily="34" charset="0"/>
              </a:rPr>
              <a:t>, commercial papers/similar instruments and overdrawn Nostro-accounts. </a:t>
            </a:r>
          </a:p>
          <a:p>
            <a:pPr marL="324000" algn="just">
              <a:lnSpc>
                <a:spcPct val="150000"/>
              </a:lnSpc>
              <a:spcBef>
                <a:spcPts val="0"/>
              </a:spcBef>
              <a:buFont typeface="Wingdings" pitchFamily="2" charset="2"/>
              <a:buChar char="§"/>
            </a:pPr>
            <a:r>
              <a:rPr lang="en-US" sz="1800" dirty="0">
                <a:latin typeface="Candara" pitchFamily="34" charset="0"/>
              </a:rPr>
              <a:t>The WB Limit should be capped at </a:t>
            </a:r>
            <a:r>
              <a:rPr lang="en-US" sz="1800" b="1" dirty="0">
                <a:solidFill>
                  <a:srgbClr val="0070C0"/>
                </a:solidFill>
                <a:latin typeface="Candara" pitchFamily="34" charset="0"/>
              </a:rPr>
              <a:t>80% (for Non PD banks) </a:t>
            </a:r>
            <a:r>
              <a:rPr lang="en-US" sz="1800" dirty="0">
                <a:latin typeface="Candara" pitchFamily="34" charset="0"/>
              </a:rPr>
              <a:t>and </a:t>
            </a:r>
            <a:r>
              <a:rPr lang="en-US" sz="1800" b="1" dirty="0">
                <a:solidFill>
                  <a:srgbClr val="0070C0"/>
                </a:solidFill>
                <a:latin typeface="Candara" pitchFamily="34" charset="0"/>
              </a:rPr>
              <a:t>100% (for PD banks)</a:t>
            </a:r>
            <a:r>
              <a:rPr lang="en-US" sz="1800" dirty="0">
                <a:latin typeface="Candara" pitchFamily="34" charset="0"/>
              </a:rPr>
              <a:t> of bank's eligible capital on fortnightly average basis with maximum two deviations (not more than 90% and 110% of the eligible capital for Non PD and PD banks respectively) in a particular fortnight. </a:t>
            </a:r>
          </a:p>
          <a:p>
            <a:pPr marL="324000" algn="just">
              <a:lnSpc>
                <a:spcPct val="150000"/>
              </a:lnSpc>
              <a:spcBef>
                <a:spcPts val="0"/>
              </a:spcBef>
              <a:buFont typeface="Wingdings" pitchFamily="2" charset="2"/>
              <a:buChar char="§"/>
            </a:pPr>
            <a:r>
              <a:rPr lang="en-US" sz="1800" dirty="0">
                <a:latin typeface="Candara" pitchFamily="34" charset="0"/>
              </a:rPr>
              <a:t>The eligible capital determined under Basel III for any quarter will be applicable as eligible capital until it is determined for the next quarter.</a:t>
            </a:r>
          </a:p>
        </p:txBody>
      </p:sp>
      <p:sp>
        <p:nvSpPr>
          <p:cNvPr id="12" name="Title 1"/>
          <p:cNvSpPr>
            <a:spLocks noGrp="1"/>
          </p:cNvSpPr>
          <p:nvPr>
            <p:ph type="title"/>
          </p:nvPr>
        </p:nvSpPr>
        <p:spPr>
          <a:xfrm>
            <a:off x="924025" y="452387"/>
            <a:ext cx="10068025" cy="690613"/>
          </a:xfrm>
        </p:spPr>
        <p:txBody>
          <a:bodyPr>
            <a:normAutofit/>
          </a:bodyPr>
          <a:lstStyle/>
          <a:p>
            <a:pPr algn="ctr"/>
            <a:r>
              <a:rPr lang="en-US" sz="3600" b="1" dirty="0">
                <a:solidFill>
                  <a:schemeClr val="accent2"/>
                </a:solidFill>
                <a:latin typeface="Times New Roman" panose="02020603050405020304" pitchFamily="18" charset="0"/>
                <a:cs typeface="Times New Roman" panose="02020603050405020304" pitchFamily="18" charset="0"/>
              </a:rPr>
              <a:t>Wholesale Borrowing </a:t>
            </a:r>
            <a:endParaRPr lang="en-US" sz="3600" dirty="0">
              <a:solidFill>
                <a:schemeClr val="accent2"/>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p:cNvSpPr>
            <a:spLocks noGrp="1"/>
          </p:cNvSpPr>
          <p:nvPr>
            <p:ph idx="1"/>
          </p:nvPr>
        </p:nvSpPr>
        <p:spPr>
          <a:xfrm>
            <a:off x="702644" y="1600200"/>
            <a:ext cx="10318281" cy="4876800"/>
          </a:xfrm>
        </p:spPr>
        <p:txBody>
          <a:bodyPr>
            <a:noAutofit/>
          </a:bodyPr>
          <a:lstStyle/>
          <a:p>
            <a:pPr>
              <a:lnSpc>
                <a:spcPts val="2600"/>
              </a:lnSpc>
              <a:buFont typeface="Wingdings" pitchFamily="2" charset="2"/>
              <a:buChar char="§"/>
            </a:pPr>
            <a:r>
              <a:rPr lang="en-US" dirty="0">
                <a:latin typeface="Times New Roman" panose="02020603050405020304" pitchFamily="18" charset="0"/>
                <a:cs typeface="Times New Roman" panose="02020603050405020304" pitchFamily="18" charset="0"/>
              </a:rPr>
              <a:t>Commercial paper (CP) is a short term money-market instrument, which has an original maturity between a minimum of seven days and a maximum of one year, issued/sold usually by highly rated large companies. </a:t>
            </a:r>
          </a:p>
          <a:p>
            <a:pPr>
              <a:lnSpc>
                <a:spcPts val="2600"/>
              </a:lnSpc>
              <a:buFont typeface="Wingdings" pitchFamily="2" charset="2"/>
              <a:buChar char="§"/>
            </a:pPr>
            <a:r>
              <a:rPr lang="en-US" dirty="0">
                <a:latin typeface="Times New Roman" panose="02020603050405020304" pitchFamily="18" charset="0"/>
                <a:cs typeface="Times New Roman" panose="02020603050405020304" pitchFamily="18" charset="0"/>
              </a:rPr>
              <a:t>In this context, a </a:t>
            </a:r>
            <a:r>
              <a:rPr lang="en-US" b="1" dirty="0">
                <a:latin typeface="Times New Roman" panose="02020603050405020304" pitchFamily="18" charset="0"/>
                <a:cs typeface="Times New Roman" panose="02020603050405020304" pitchFamily="18" charset="0"/>
              </a:rPr>
              <a:t>Guidelines on Commercial Paper (CP) for Banks </a:t>
            </a:r>
            <a:r>
              <a:rPr lang="en-US" dirty="0">
                <a:latin typeface="Times New Roman" panose="02020603050405020304" pitchFamily="18" charset="0"/>
                <a:cs typeface="Times New Roman" panose="02020603050405020304" pitchFamily="18" charset="0"/>
              </a:rPr>
              <a:t>has been issued by BRPD (Circular No-07, Date: 25/09/2016).</a:t>
            </a:r>
          </a:p>
          <a:p>
            <a:pPr>
              <a:lnSpc>
                <a:spcPts val="2600"/>
              </a:lnSpc>
              <a:buFont typeface="Wingdings" pitchFamily="2" charset="2"/>
              <a:buChar char="§"/>
            </a:pPr>
            <a:r>
              <a:rPr lang="en-US" dirty="0">
                <a:latin typeface="Times New Roman" panose="02020603050405020304" pitchFamily="18" charset="0"/>
                <a:cs typeface="Times New Roman" panose="02020603050405020304" pitchFamily="18" charset="0"/>
              </a:rPr>
              <a:t>Banks shall maintain </a:t>
            </a:r>
            <a:r>
              <a:rPr lang="en-US" b="1" dirty="0">
                <a:latin typeface="Times New Roman" panose="02020603050405020304" pitchFamily="18" charset="0"/>
                <a:cs typeface="Times New Roman" panose="02020603050405020304" pitchFamily="18" charset="0"/>
              </a:rPr>
              <a:t>provision</a:t>
            </a:r>
            <a:r>
              <a:rPr lang="en-US" dirty="0">
                <a:latin typeface="Times New Roman" panose="02020603050405020304" pitchFamily="18" charset="0"/>
                <a:cs typeface="Times New Roman" panose="02020603050405020304" pitchFamily="18" charset="0"/>
              </a:rPr>
              <a:t> against outstanding balance of the defaulted CPs at the following rates:</a:t>
            </a:r>
          </a:p>
          <a:p>
            <a:pPr lvl="1">
              <a:lnSpc>
                <a:spcPts val="2600"/>
              </a:lnSpc>
              <a:buFont typeface="Courier New" pitchFamily="49" charset="0"/>
              <a:buChar char="o"/>
            </a:pPr>
            <a:r>
              <a:rPr lang="en-US" sz="2000" dirty="0">
                <a:latin typeface="Times New Roman" panose="02020603050405020304" pitchFamily="18" charset="0"/>
                <a:cs typeface="Times New Roman" panose="02020603050405020304" pitchFamily="18" charset="0"/>
              </a:rPr>
              <a:t>If it is past due/overdue for 03 months or beyond but less than 06 months, the provision requirement is 20%.</a:t>
            </a:r>
          </a:p>
          <a:p>
            <a:pPr lvl="1">
              <a:lnSpc>
                <a:spcPts val="2600"/>
              </a:lnSpc>
              <a:buFont typeface="Courier New" pitchFamily="49" charset="0"/>
              <a:buChar char="o"/>
            </a:pPr>
            <a:r>
              <a:rPr lang="en-US" sz="2000" dirty="0">
                <a:latin typeface="Times New Roman" panose="02020603050405020304" pitchFamily="18" charset="0"/>
                <a:cs typeface="Times New Roman" panose="02020603050405020304" pitchFamily="18" charset="0"/>
              </a:rPr>
              <a:t>If it is past due/overdue for 06  months or beyond but less than 09 months, the provision requirement is 50%. </a:t>
            </a:r>
          </a:p>
          <a:p>
            <a:pPr lvl="1">
              <a:lnSpc>
                <a:spcPts val="2600"/>
              </a:lnSpc>
              <a:buFont typeface="Courier New" pitchFamily="49" charset="0"/>
              <a:buChar char="o"/>
            </a:pPr>
            <a:r>
              <a:rPr lang="en-US" sz="2000" dirty="0">
                <a:latin typeface="Times New Roman" panose="02020603050405020304" pitchFamily="18" charset="0"/>
                <a:cs typeface="Times New Roman" panose="02020603050405020304" pitchFamily="18" charset="0"/>
              </a:rPr>
              <a:t>If it is past due/overdue for 09 months or beyond the provision requirement is 100%.</a:t>
            </a:r>
          </a:p>
          <a:p>
            <a:pPr marL="266700" indent="-255588" algn="just">
              <a:lnSpc>
                <a:spcPct val="150000"/>
              </a:lnSpc>
              <a:tabLst>
                <a:tab pos="271463" algn="l"/>
              </a:tabLst>
            </a:pPr>
            <a:endParaRPr lang="en-US" sz="1800" dirty="0">
              <a:latin typeface="Candara" pitchFamily="34" charset="0"/>
            </a:endParaRPr>
          </a:p>
        </p:txBody>
      </p:sp>
      <p:sp>
        <p:nvSpPr>
          <p:cNvPr id="12" name="Title 1"/>
          <p:cNvSpPr>
            <a:spLocks noGrp="1"/>
          </p:cNvSpPr>
          <p:nvPr>
            <p:ph type="title"/>
          </p:nvPr>
        </p:nvSpPr>
        <p:spPr>
          <a:xfrm>
            <a:off x="904775" y="182880"/>
            <a:ext cx="9923645" cy="702644"/>
          </a:xfrm>
        </p:spPr>
        <p:txBody>
          <a:bodyPr>
            <a:normAutofit/>
          </a:bodyPr>
          <a:lstStyle/>
          <a:p>
            <a:pPr algn="ctr"/>
            <a:r>
              <a:rPr lang="en-US" sz="2800" b="1" dirty="0">
                <a:solidFill>
                  <a:schemeClr val="accent2"/>
                </a:solidFill>
                <a:latin typeface="Candara" pitchFamily="34" charset="0"/>
              </a:rPr>
              <a:t>Investment in Commercial Paper (CP) </a:t>
            </a:r>
            <a:endParaRPr lang="en-US" sz="2800" dirty="0">
              <a:solidFill>
                <a:schemeClr val="accent2"/>
              </a:solidFill>
              <a:latin typeface="Candara"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p:cNvSpPr>
            <a:spLocks noGrp="1"/>
          </p:cNvSpPr>
          <p:nvPr>
            <p:ph idx="1"/>
          </p:nvPr>
        </p:nvSpPr>
        <p:spPr>
          <a:xfrm>
            <a:off x="914399" y="1819176"/>
            <a:ext cx="5116946" cy="3359214"/>
          </a:xfrm>
        </p:spPr>
        <p:txBody>
          <a:bodyPr>
            <a:normAutofit/>
          </a:bodyPr>
          <a:lstStyle/>
          <a:p>
            <a:pPr marL="0" lvl="0" indent="0">
              <a:buNone/>
            </a:pPr>
            <a:r>
              <a:rPr lang="en-US" sz="2800" dirty="0">
                <a:latin typeface="Times New Roman" panose="02020603050405020304" pitchFamily="18" charset="0"/>
                <a:cs typeface="Times New Roman" panose="02020603050405020304" pitchFamily="18" charset="0"/>
              </a:rPr>
              <a:t>This presentation explores the importance of treasury management and compliance in the banking sector of Bangladesh</a:t>
            </a:r>
          </a:p>
        </p:txBody>
      </p:sp>
      <p:pic>
        <p:nvPicPr>
          <p:cNvPr id="6" name="Picture 5" descr="Digital numbers art">
            <a:extLst>
              <a:ext uri="{FF2B5EF4-FFF2-40B4-BE49-F238E27FC236}">
                <a16:creationId xmlns:a16="http://schemas.microsoft.com/office/drawing/2014/main" id="{586C7BDC-A1AA-8AD2-DE64-95D35390838F}"/>
              </a:ext>
            </a:extLst>
          </p:cNvPr>
          <p:cNvPicPr>
            <a:picLocks noChangeAspect="1"/>
          </p:cNvPicPr>
          <p:nvPr/>
        </p:nvPicPr>
        <p:blipFill rotWithShape="1">
          <a:blip r:embed="rId2"/>
          <a:srcRect l="20753" r="26505" b="-83"/>
          <a:stretch/>
        </p:blipFill>
        <p:spPr>
          <a:xfrm>
            <a:off x="6769608" y="10"/>
            <a:ext cx="5422392" cy="6857990"/>
          </a:xfrm>
          <a:prstGeom prst="rect">
            <a:avLst/>
          </a:prstGeom>
        </p:spPr>
      </p:pic>
      <p:cxnSp>
        <p:nvCxnSpPr>
          <p:cNvPr id="12" name="Straight Connector 11">
            <a:extLst>
              <a:ext uri="{FF2B5EF4-FFF2-40B4-BE49-F238E27FC236}">
                <a16:creationId xmlns:a16="http://schemas.microsoft.com/office/drawing/2014/main" id="{753FE100-D0AB-4AE2-824B-60CFA31EC6A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90600"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99592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933651" y="1629076"/>
            <a:ext cx="10068025" cy="3913059"/>
          </a:xfrm>
          <a:prstGeom prst="rect">
            <a:avLst/>
          </a:prstGeom>
          <a:noFill/>
        </p:spPr>
        <p:txBody>
          <a:bodyPr wrap="square" rtlCol="0">
            <a:spAutoFit/>
          </a:bodyPr>
          <a:lstStyle/>
          <a:p>
            <a:pPr marL="174625" indent="-174625" algn="just">
              <a:lnSpc>
                <a:spcPct val="150000"/>
              </a:lnSpc>
              <a:buFont typeface="Wingdings" pitchFamily="2" charset="2"/>
              <a:buChar char="§"/>
            </a:pPr>
            <a:r>
              <a:rPr lang="en-US" sz="2400" dirty="0">
                <a:latin typeface="Candara" pitchFamily="34" charset="0"/>
              </a:rPr>
              <a:t>BB has issued a detailed guidelines on Non-Banking Assets through BRPD circular no 22/2021.  </a:t>
            </a:r>
          </a:p>
          <a:p>
            <a:pPr marL="174625" indent="-174625" algn="just">
              <a:lnSpc>
                <a:spcPct val="150000"/>
              </a:lnSpc>
              <a:buFont typeface="Wingdings" pitchFamily="2" charset="2"/>
              <a:buChar char="§"/>
            </a:pPr>
            <a:r>
              <a:rPr lang="en-US" sz="2400" dirty="0">
                <a:latin typeface="Candara" pitchFamily="34" charset="0"/>
              </a:rPr>
              <a:t>Bank reports status of NBA to DOS semi-annually</a:t>
            </a:r>
          </a:p>
          <a:p>
            <a:pPr marL="174625" indent="-174625" algn="just">
              <a:lnSpc>
                <a:spcPct val="150000"/>
              </a:lnSpc>
              <a:buFont typeface="Wingdings" pitchFamily="2" charset="2"/>
              <a:buChar char="§"/>
            </a:pPr>
            <a:r>
              <a:rPr lang="en-US" sz="2400" dirty="0">
                <a:latin typeface="Candara" pitchFamily="34" charset="0"/>
              </a:rPr>
              <a:t>DOS checks compliance of the circular, like</a:t>
            </a:r>
          </a:p>
          <a:p>
            <a:pPr marL="631825" lvl="1" indent="-174625" algn="just">
              <a:lnSpc>
                <a:spcPct val="150000"/>
              </a:lnSpc>
              <a:buFont typeface="Courier New" pitchFamily="49" charset="0"/>
              <a:buChar char="o"/>
            </a:pPr>
            <a:r>
              <a:rPr lang="en-US" sz="2400" dirty="0">
                <a:latin typeface="Candara" pitchFamily="34" charset="0"/>
              </a:rPr>
              <a:t>The duration of holding of NBA</a:t>
            </a:r>
          </a:p>
          <a:p>
            <a:pPr marL="631825" lvl="1" indent="-174625" algn="just">
              <a:lnSpc>
                <a:spcPct val="150000"/>
              </a:lnSpc>
              <a:buFont typeface="Courier New" pitchFamily="49" charset="0"/>
              <a:buChar char="o"/>
            </a:pPr>
            <a:r>
              <a:rPr lang="en-US" sz="2400" dirty="0">
                <a:latin typeface="Candara" pitchFamily="34" charset="0"/>
              </a:rPr>
              <a:t>Any NBA is sold in significant low price</a:t>
            </a:r>
          </a:p>
          <a:p>
            <a:pPr marL="631825" lvl="1" indent="-174625" algn="just">
              <a:lnSpc>
                <a:spcPct val="150000"/>
              </a:lnSpc>
              <a:buFont typeface="Courier New" pitchFamily="49" charset="0"/>
              <a:buChar char="o"/>
            </a:pPr>
            <a:r>
              <a:rPr lang="en-US" sz="2400" dirty="0">
                <a:latin typeface="Candara" pitchFamily="34" charset="0"/>
              </a:rPr>
              <a:t>Conversion to fixed asset is done properly etc. </a:t>
            </a:r>
          </a:p>
        </p:txBody>
      </p:sp>
      <p:sp>
        <p:nvSpPr>
          <p:cNvPr id="4" name="Title 1"/>
          <p:cNvSpPr>
            <a:spLocks noGrp="1"/>
          </p:cNvSpPr>
          <p:nvPr>
            <p:ph type="title"/>
          </p:nvPr>
        </p:nvSpPr>
        <p:spPr>
          <a:xfrm>
            <a:off x="673768" y="288758"/>
            <a:ext cx="9933272" cy="673768"/>
          </a:xfrm>
        </p:spPr>
        <p:txBody>
          <a:bodyPr>
            <a:normAutofit/>
          </a:bodyPr>
          <a:lstStyle/>
          <a:p>
            <a:pPr algn="ctr"/>
            <a:r>
              <a:rPr lang="en-US" sz="3200" b="1" dirty="0">
                <a:solidFill>
                  <a:schemeClr val="accent2"/>
                </a:solidFill>
                <a:latin typeface="Times New Roman" panose="02020603050405020304" pitchFamily="18" charset="0"/>
                <a:cs typeface="Times New Roman" panose="02020603050405020304" pitchFamily="18" charset="0"/>
              </a:rPr>
              <a:t>Non Banking Assets (NBA)</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875899" y="336884"/>
            <a:ext cx="10106525" cy="895150"/>
          </a:xfrm>
        </p:spPr>
        <p:txBody>
          <a:bodyPr>
            <a:noAutofit/>
          </a:bodyPr>
          <a:lstStyle/>
          <a:p>
            <a:pPr algn="ctr"/>
            <a:r>
              <a:rPr lang="en-US" sz="3600" b="1" dirty="0">
                <a:solidFill>
                  <a:schemeClr val="accent2"/>
                </a:solidFill>
                <a:latin typeface="Times New Roman" panose="02020603050405020304" pitchFamily="18" charset="0"/>
                <a:cs typeface="Times New Roman" panose="02020603050405020304" pitchFamily="18" charset="0"/>
              </a:rPr>
              <a:t>Padma Bank Ltd.</a:t>
            </a:r>
          </a:p>
        </p:txBody>
      </p:sp>
      <p:sp>
        <p:nvSpPr>
          <p:cNvPr id="5" name="TextBox 4"/>
          <p:cNvSpPr txBox="1"/>
          <p:nvPr/>
        </p:nvSpPr>
        <p:spPr>
          <a:xfrm>
            <a:off x="567891" y="1688068"/>
            <a:ext cx="10838046" cy="3349956"/>
          </a:xfrm>
          <a:prstGeom prst="rect">
            <a:avLst/>
          </a:prstGeom>
          <a:noFill/>
        </p:spPr>
        <p:txBody>
          <a:bodyPr wrap="square" rtlCol="0">
            <a:spAutoFit/>
          </a:bodyPr>
          <a:lstStyle/>
          <a:p>
            <a:pPr marL="174625" indent="-174625" algn="just">
              <a:lnSpc>
                <a:spcPct val="150000"/>
              </a:lnSpc>
              <a:buFont typeface="Wingdings" pitchFamily="2" charset="2"/>
              <a:buChar char="§"/>
            </a:pPr>
            <a:r>
              <a:rPr lang="en-US" sz="2400" dirty="0">
                <a:latin typeface="Times New Roman" panose="02020603050405020304" pitchFamily="18" charset="0"/>
                <a:cs typeface="Times New Roman" panose="02020603050405020304" pitchFamily="18" charset="0"/>
              </a:rPr>
              <a:t>The first crisis of former the farmers bank ltd was liquidity crisis. Hence, we tool the first remedial actions like reconstruction of board, removal of MD, injection of capital etc.</a:t>
            </a:r>
          </a:p>
          <a:p>
            <a:pPr marL="174625" indent="-174625" algn="just">
              <a:lnSpc>
                <a:spcPct val="150000"/>
              </a:lnSpc>
              <a:buFont typeface="Wingdings" pitchFamily="2" charset="2"/>
              <a:buChar char="§"/>
            </a:pPr>
            <a:r>
              <a:rPr lang="en-US" sz="2400" dirty="0">
                <a:latin typeface="Times New Roman" panose="02020603050405020304" pitchFamily="18" charset="0"/>
                <a:cs typeface="Times New Roman" panose="02020603050405020304" pitchFamily="18" charset="0"/>
              </a:rPr>
              <a:t> As the part of reconstruction, we embargoed on loan disbursement on 4 January 2017.</a:t>
            </a:r>
          </a:p>
          <a:p>
            <a:pPr marL="174625" indent="-174625" algn="just">
              <a:lnSpc>
                <a:spcPct val="150000"/>
              </a:lnSpc>
              <a:buFont typeface="Wingdings" pitchFamily="2" charset="2"/>
              <a:buChar char="§"/>
            </a:pPr>
            <a:r>
              <a:rPr lang="en-US" sz="2400" dirty="0">
                <a:latin typeface="Times New Roman" panose="02020603050405020304" pitchFamily="18" charset="0"/>
                <a:cs typeface="Times New Roman" panose="02020603050405020304" pitchFamily="18" charset="0"/>
              </a:rPr>
              <a:t> Merging ongoing</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1D433A-FF50-CBF8-8707-39B9B99B3E36}"/>
              </a:ext>
            </a:extLst>
          </p:cNvPr>
          <p:cNvSpPr>
            <a:spLocks noGrp="1"/>
          </p:cNvSpPr>
          <p:nvPr>
            <p:ph type="title"/>
          </p:nvPr>
        </p:nvSpPr>
        <p:spPr/>
        <p:txBody>
          <a:bodyPr>
            <a:normAutofit/>
          </a:bodyPr>
          <a:lstStyle/>
          <a:p>
            <a:pPr algn="ctr"/>
            <a:r>
              <a:rPr lang="en-US" sz="3600" dirty="0">
                <a:latin typeface="Times New Roman" panose="02020603050405020304" pitchFamily="18" charset="0"/>
                <a:cs typeface="Times New Roman" panose="02020603050405020304" pitchFamily="18" charset="0"/>
              </a:rPr>
              <a:t>Investment in Securities Market</a:t>
            </a:r>
          </a:p>
        </p:txBody>
      </p:sp>
      <p:sp>
        <p:nvSpPr>
          <p:cNvPr id="3" name="Content Placeholder 2">
            <a:extLst>
              <a:ext uri="{FF2B5EF4-FFF2-40B4-BE49-F238E27FC236}">
                <a16:creationId xmlns:a16="http://schemas.microsoft.com/office/drawing/2014/main" id="{5E83A720-CA94-523A-CA6C-8280295967B4}"/>
              </a:ext>
            </a:extLst>
          </p:cNvPr>
          <p:cNvSpPr>
            <a:spLocks noGrp="1"/>
          </p:cNvSpPr>
          <p:nvPr>
            <p:ph idx="1"/>
          </p:nvPr>
        </p:nvSpPr>
        <p:spPr>
          <a:xfrm>
            <a:off x="1645919" y="2559171"/>
            <a:ext cx="9631679" cy="3382658"/>
          </a:xfrm>
        </p:spPr>
        <p:txBody>
          <a:bodyPr>
            <a:normAutofit/>
          </a:bodyPr>
          <a:lstStyle/>
          <a:p>
            <a:r>
              <a:rPr lang="en-US" sz="2400" dirty="0">
                <a:latin typeface="Times New Roman" panose="02020603050405020304" pitchFamily="18" charset="0"/>
                <a:cs typeface="Times New Roman" panose="02020603050405020304" pitchFamily="18" charset="0"/>
              </a:rPr>
              <a:t>Govt securities Market</a:t>
            </a:r>
          </a:p>
          <a:p>
            <a:r>
              <a:rPr lang="en-US" sz="2400" dirty="0">
                <a:latin typeface="Times New Roman" panose="02020603050405020304" pitchFamily="18" charset="0"/>
                <a:cs typeface="Times New Roman" panose="02020603050405020304" pitchFamily="18" charset="0"/>
              </a:rPr>
              <a:t>Stock Market</a:t>
            </a:r>
          </a:p>
        </p:txBody>
      </p:sp>
    </p:spTree>
    <p:extLst>
      <p:ext uri="{BB962C8B-B14F-4D97-AF65-F5344CB8AC3E}">
        <p14:creationId xmlns:p14="http://schemas.microsoft.com/office/powerpoint/2010/main" val="35239076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t Placeholder 1"/>
          <p:cNvSpPr>
            <a:spLocks noGrp="1"/>
          </p:cNvSpPr>
          <p:nvPr>
            <p:ph idx="1"/>
          </p:nvPr>
        </p:nvSpPr>
        <p:spPr/>
        <p:txBody>
          <a:bodyPr/>
          <a:lstStyle/>
          <a:p>
            <a:pPr algn="just" eaLnBrk="1" hangingPunct="1"/>
            <a:endParaRPr lang="en-US" dirty="0">
              <a:latin typeface="Times New Roman" pitchFamily="18" charset="0"/>
              <a:cs typeface="Times New Roman" pitchFamily="18" charset="0"/>
            </a:endParaRPr>
          </a:p>
          <a:p>
            <a:pPr algn="just" eaLnBrk="1" hangingPunct="1"/>
            <a:r>
              <a:rPr lang="en-US" sz="2400" dirty="0">
                <a:latin typeface="Times New Roman" pitchFamily="18" charset="0"/>
                <a:cs typeface="Times New Roman" pitchFamily="18" charset="0"/>
              </a:rPr>
              <a:t>Government Securities (G-Sec) means a security created and issued by the Government for the purpose of raising public loan or any other purpose as notified by the Government.</a:t>
            </a:r>
          </a:p>
          <a:p>
            <a:pPr eaLnBrk="1" hangingPunct="1">
              <a:buFont typeface="Wingdings 3" pitchFamily="18" charset="2"/>
              <a:buNone/>
            </a:pPr>
            <a:endParaRPr lang="en-US" dirty="0">
              <a:latin typeface="Arial" charset="0"/>
              <a:cs typeface="Arial" charset="0"/>
            </a:endParaRPr>
          </a:p>
        </p:txBody>
      </p:sp>
      <p:sp>
        <p:nvSpPr>
          <p:cNvPr id="3" name="Title 2"/>
          <p:cNvSpPr>
            <a:spLocks noGrp="1"/>
          </p:cNvSpPr>
          <p:nvPr>
            <p:ph type="title"/>
          </p:nvPr>
        </p:nvSpPr>
        <p:spPr/>
        <p:txBody>
          <a:bodyPr>
            <a:noAutofit/>
          </a:bodyPr>
          <a:lstStyle/>
          <a:p>
            <a:pPr algn="ctr">
              <a:defRPr/>
            </a:pPr>
            <a:br>
              <a:rPr lang="en-US" sz="2800" dirty="0">
                <a:latin typeface="Arial" pitchFamily="34" charset="0"/>
                <a:cs typeface="Arial" pitchFamily="34" charset="0"/>
              </a:rPr>
            </a:br>
            <a:r>
              <a:rPr lang="en-US" sz="3200" dirty="0">
                <a:latin typeface="Times New Roman" pitchFamily="18" charset="0"/>
                <a:cs typeface="Times New Roman" pitchFamily="18" charset="0"/>
              </a:rPr>
              <a:t>What is Government Securities?</a:t>
            </a:r>
            <a:br>
              <a:rPr lang="en-US" sz="2800" dirty="0">
                <a:latin typeface="Arial" pitchFamily="34" charset="0"/>
                <a:cs typeface="Arial" pitchFamily="34" charset="0"/>
              </a:rPr>
            </a:br>
            <a:endParaRPr lang="en-US" sz="2800" dirty="0">
              <a:latin typeface="Arial" pitchFamily="34" charset="0"/>
              <a:cs typeface="Arial"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81200" y="1371600"/>
            <a:ext cx="8229600" cy="4635500"/>
          </a:xfrm>
        </p:spPr>
        <p:txBody>
          <a:bodyPr>
            <a:normAutofit fontScale="92500"/>
          </a:bodyPr>
          <a:lstStyle/>
          <a:p>
            <a:pPr marL="621792" lvl="1">
              <a:spcBef>
                <a:spcPts val="324"/>
              </a:spcBef>
              <a:buFont typeface="Wingdings" pitchFamily="2" charset="2"/>
              <a:buChar char="q"/>
              <a:defRPr/>
            </a:pPr>
            <a:r>
              <a:rPr lang="en-US" sz="2400" dirty="0">
                <a:latin typeface="Times New Roman" pitchFamily="18" charset="0"/>
                <a:cs typeface="Times New Roman" pitchFamily="18" charset="0"/>
              </a:rPr>
              <a:t> Marketable Securities: </a:t>
            </a:r>
          </a:p>
          <a:p>
            <a:pPr marL="850392" lvl="1" indent="-457200">
              <a:lnSpc>
                <a:spcPct val="150000"/>
              </a:lnSpc>
              <a:spcBef>
                <a:spcPts val="324"/>
              </a:spcBef>
              <a:buFont typeface="+mj-lt"/>
              <a:buAutoNum type="alphaLcParenR"/>
              <a:defRPr/>
            </a:pPr>
            <a:r>
              <a:rPr lang="en-US" sz="2400" dirty="0">
                <a:latin typeface="Times New Roman" pitchFamily="18" charset="0"/>
                <a:cs typeface="Times New Roman" pitchFamily="18" charset="0"/>
              </a:rPr>
              <a:t>Treasury Bills </a:t>
            </a:r>
          </a:p>
          <a:p>
            <a:pPr marL="850392" lvl="1" indent="-457200">
              <a:lnSpc>
                <a:spcPct val="150000"/>
              </a:lnSpc>
              <a:spcBef>
                <a:spcPts val="324"/>
              </a:spcBef>
              <a:buFont typeface="+mj-lt"/>
              <a:buAutoNum type="alphaLcParenR"/>
              <a:defRPr/>
            </a:pPr>
            <a:r>
              <a:rPr lang="en-US" sz="2400" dirty="0">
                <a:latin typeface="Times New Roman" pitchFamily="18" charset="0"/>
                <a:cs typeface="Times New Roman" pitchFamily="18" charset="0"/>
              </a:rPr>
              <a:t>Bangladesh Government Treasury Bonds (BGTB)</a:t>
            </a:r>
          </a:p>
          <a:p>
            <a:pPr marL="850392" lvl="1" indent="-457200">
              <a:lnSpc>
                <a:spcPct val="150000"/>
              </a:lnSpc>
              <a:spcBef>
                <a:spcPts val="324"/>
              </a:spcBef>
              <a:buFont typeface="+mj-lt"/>
              <a:buAutoNum type="alphaLcParenR"/>
              <a:defRPr/>
            </a:pPr>
            <a:r>
              <a:rPr lang="en-US" sz="2400" dirty="0" err="1">
                <a:latin typeface="Times New Roman" pitchFamily="18" charset="0"/>
                <a:cs typeface="Times New Roman" pitchFamily="18" charset="0"/>
              </a:rPr>
              <a:t>Sukuk</a:t>
            </a:r>
            <a:endParaRPr lang="en-US" sz="2400" dirty="0">
              <a:latin typeface="Times New Roman" pitchFamily="18" charset="0"/>
              <a:cs typeface="Times New Roman" pitchFamily="18" charset="0"/>
            </a:endParaRPr>
          </a:p>
          <a:p>
            <a:pPr marL="621792" lvl="1">
              <a:spcBef>
                <a:spcPts val="324"/>
              </a:spcBef>
              <a:buNone/>
              <a:defRPr/>
            </a:pPr>
            <a:endParaRPr lang="en-US" sz="2400" dirty="0">
              <a:latin typeface="Times New Roman" pitchFamily="18" charset="0"/>
              <a:cs typeface="Times New Roman" pitchFamily="18" charset="0"/>
            </a:endParaRPr>
          </a:p>
          <a:p>
            <a:pPr marL="621792" lvl="1">
              <a:spcBef>
                <a:spcPts val="324"/>
              </a:spcBef>
              <a:buFont typeface="Wingdings" pitchFamily="2" charset="2"/>
              <a:buChar char="q"/>
              <a:defRPr/>
            </a:pPr>
            <a:r>
              <a:rPr lang="en-US" sz="2400" dirty="0">
                <a:latin typeface="Times New Roman" pitchFamily="18" charset="0"/>
                <a:cs typeface="Times New Roman" pitchFamily="18" charset="0"/>
              </a:rPr>
              <a:t> Non-Marketable Securities: </a:t>
            </a:r>
          </a:p>
          <a:p>
            <a:pPr marL="850392" lvl="1" indent="-457200">
              <a:lnSpc>
                <a:spcPct val="150000"/>
              </a:lnSpc>
              <a:spcBef>
                <a:spcPts val="324"/>
              </a:spcBef>
              <a:buFont typeface="+mj-lt"/>
              <a:buAutoNum type="alphaLcParenR"/>
              <a:defRPr/>
            </a:pPr>
            <a:r>
              <a:rPr lang="en-US" sz="2400" dirty="0">
                <a:latin typeface="Times New Roman" pitchFamily="18" charset="0"/>
                <a:cs typeface="Times New Roman" pitchFamily="18" charset="0"/>
              </a:rPr>
              <a:t>Special Treasury bonds</a:t>
            </a:r>
          </a:p>
          <a:p>
            <a:pPr marL="850392" lvl="1" indent="-457200">
              <a:lnSpc>
                <a:spcPct val="150000"/>
              </a:lnSpc>
              <a:spcBef>
                <a:spcPts val="324"/>
              </a:spcBef>
              <a:buFont typeface="+mj-lt"/>
              <a:buAutoNum type="alphaLcParenR"/>
              <a:defRPr/>
            </a:pPr>
            <a:r>
              <a:rPr lang="en-US" sz="2400" dirty="0">
                <a:latin typeface="Times New Roman" pitchFamily="18" charset="0"/>
                <a:cs typeface="Times New Roman" pitchFamily="18" charset="0"/>
              </a:rPr>
              <a:t>Savings instruments (Sanchayapatra)</a:t>
            </a:r>
          </a:p>
          <a:p>
            <a:pPr marL="850392" lvl="1" indent="-457200">
              <a:lnSpc>
                <a:spcPct val="150000"/>
              </a:lnSpc>
              <a:spcBef>
                <a:spcPts val="324"/>
              </a:spcBef>
              <a:buFont typeface="+mj-lt"/>
              <a:buAutoNum type="alphaLcParenR"/>
              <a:defRPr/>
            </a:pPr>
            <a:r>
              <a:rPr lang="en-US" sz="2400" dirty="0">
                <a:latin typeface="Times New Roman" pitchFamily="18" charset="0"/>
                <a:cs typeface="Times New Roman" pitchFamily="18" charset="0"/>
              </a:rPr>
              <a:t>Savings bonds.</a:t>
            </a:r>
          </a:p>
          <a:p>
            <a:pPr marL="365760" indent="-256032">
              <a:buFont typeface="Wingdings 3"/>
              <a:buChar char=""/>
              <a:defRPr/>
            </a:pPr>
            <a:endParaRPr lang="en-US" dirty="0">
              <a:latin typeface="Arial" pitchFamily="34" charset="0"/>
              <a:cs typeface="Arial" pitchFamily="34" charset="0"/>
            </a:endParaRPr>
          </a:p>
        </p:txBody>
      </p:sp>
      <p:sp>
        <p:nvSpPr>
          <p:cNvPr id="3" name="Title 2"/>
          <p:cNvSpPr>
            <a:spLocks noGrp="1"/>
          </p:cNvSpPr>
          <p:nvPr>
            <p:ph type="title"/>
          </p:nvPr>
        </p:nvSpPr>
        <p:spPr>
          <a:xfrm>
            <a:off x="1981200" y="274638"/>
            <a:ext cx="8534400" cy="1143000"/>
          </a:xfrm>
        </p:spPr>
        <p:txBody>
          <a:bodyPr>
            <a:noAutofit/>
          </a:bodyPr>
          <a:lstStyle/>
          <a:p>
            <a:pPr>
              <a:defRPr/>
            </a:pPr>
            <a:r>
              <a:rPr lang="en-US" sz="3200" dirty="0">
                <a:latin typeface="Times New Roman" pitchFamily="18" charset="0"/>
                <a:cs typeface="Times New Roman" pitchFamily="18" charset="0"/>
              </a:rPr>
              <a:t>Types of Government Securities Available in BD</a:t>
            </a:r>
            <a:br>
              <a:rPr lang="en-US" sz="2400" dirty="0">
                <a:latin typeface="Arial" pitchFamily="34" charset="0"/>
                <a:cs typeface="Arial" pitchFamily="34" charset="0"/>
              </a:rPr>
            </a:br>
            <a:endParaRPr lang="en-US" sz="2400" dirty="0">
              <a:latin typeface="Arial" pitchFamily="34" charset="0"/>
              <a:cs typeface="Arial"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AB2DB-936E-A94C-169A-BEEDF6632084}"/>
              </a:ext>
            </a:extLst>
          </p:cNvPr>
          <p:cNvSpPr>
            <a:spLocks noGrp="1"/>
          </p:cNvSpPr>
          <p:nvPr>
            <p:ph type="title"/>
          </p:nvPr>
        </p:nvSpPr>
        <p:spPr>
          <a:xfrm>
            <a:off x="914400" y="250257"/>
            <a:ext cx="10363200" cy="548641"/>
          </a:xfrm>
        </p:spPr>
        <p:txBody>
          <a:bodyPr>
            <a:normAutofit fontScale="90000"/>
          </a:bodyPr>
          <a:lstStyle/>
          <a:p>
            <a:r>
              <a:rPr lang="en-US" sz="4000" dirty="0">
                <a:latin typeface="Times New Roman" pitchFamily="18" charset="0"/>
                <a:cs typeface="Times New Roman" pitchFamily="18" charset="0"/>
              </a:rPr>
              <a:t>Types of Government Securities Available in BD</a:t>
            </a:r>
            <a:br>
              <a:rPr lang="en-US" sz="3200" dirty="0">
                <a:latin typeface="Arial" pitchFamily="34" charset="0"/>
                <a:cs typeface="Arial" pitchFamily="34" charset="0"/>
              </a:rPr>
            </a:br>
            <a:endParaRPr lang="en-US" dirty="0"/>
          </a:p>
        </p:txBody>
      </p:sp>
      <p:sp>
        <p:nvSpPr>
          <p:cNvPr id="3" name="Content Placeholder 2">
            <a:extLst>
              <a:ext uri="{FF2B5EF4-FFF2-40B4-BE49-F238E27FC236}">
                <a16:creationId xmlns:a16="http://schemas.microsoft.com/office/drawing/2014/main" id="{ED2FAD42-DD9C-399A-2EFD-B254CD21667E}"/>
              </a:ext>
            </a:extLst>
          </p:cNvPr>
          <p:cNvSpPr>
            <a:spLocks noGrp="1"/>
          </p:cNvSpPr>
          <p:nvPr>
            <p:ph idx="1"/>
          </p:nvPr>
        </p:nvSpPr>
        <p:spPr>
          <a:xfrm>
            <a:off x="673768" y="1106905"/>
            <a:ext cx="10934299" cy="5366084"/>
          </a:xfrm>
        </p:spPr>
        <p:txBody>
          <a:bodyPr>
            <a:noAutofit/>
          </a:bodyPr>
          <a:lstStyle/>
          <a:p>
            <a:r>
              <a:rPr lang="en-US" sz="2400" dirty="0">
                <a:latin typeface="Times New Roman" panose="02020603050405020304" pitchFamily="18" charset="0"/>
                <a:cs typeface="Times New Roman" panose="02020603050405020304" pitchFamily="18" charset="0"/>
              </a:rPr>
              <a:t>G-Sec Market in Bangladesh The G-Sec market in Bangladesh offers both tradable and non-tradable instruments. </a:t>
            </a:r>
          </a:p>
          <a:p>
            <a:r>
              <a:rPr lang="en-US" sz="2400" dirty="0">
                <a:latin typeface="Times New Roman" panose="02020603050405020304" pitchFamily="18" charset="0"/>
                <a:cs typeface="Times New Roman" panose="02020603050405020304" pitchFamily="18" charset="0"/>
              </a:rPr>
              <a:t>Tradable Securities: As marketable instruments, the government issues 91-day, 182-day, and 364-day T-bills, as well as 2, 5, 10, 15, and 20-year T-bonds. </a:t>
            </a:r>
          </a:p>
          <a:p>
            <a:r>
              <a:rPr lang="en-US" sz="2400" dirty="0">
                <a:latin typeface="Times New Roman" panose="02020603050405020304" pitchFamily="18" charset="0"/>
                <a:cs typeface="Times New Roman" panose="02020603050405020304" pitchFamily="18" charset="0"/>
              </a:rPr>
              <a:t>In 2019, the Floating-Rate Treasury Bond (FRTB) </a:t>
            </a:r>
          </a:p>
          <a:p>
            <a:r>
              <a:rPr lang="en-US" sz="2400" dirty="0">
                <a:latin typeface="Times New Roman" panose="02020603050405020304" pitchFamily="18" charset="0"/>
                <a:cs typeface="Times New Roman" panose="02020603050405020304" pitchFamily="18" charset="0"/>
              </a:rPr>
              <a:t>Treasury Bills (T-bills): T-bills are risk-free money-market instruments issued by the government and traded on the secondary market. T-bills are issued by the government to meet its short-term funding needs. T-bills are scripless and sold at a discount, with the face value redeemed when they mature. </a:t>
            </a:r>
          </a:p>
          <a:p>
            <a:r>
              <a:rPr lang="en-US" sz="2400" dirty="0">
                <a:latin typeface="Times New Roman" panose="02020603050405020304" pitchFamily="18" charset="0"/>
                <a:cs typeface="Times New Roman" panose="02020603050405020304" pitchFamily="18" charset="0"/>
              </a:rPr>
              <a:t>Treasury Bonds (T-bonds): T-bonds are plain vanilla bonds with periodic (</a:t>
            </a:r>
            <a:r>
              <a:rPr lang="en-US" sz="2400" dirty="0" err="1">
                <a:latin typeface="Times New Roman" panose="02020603050405020304" pitchFamily="18" charset="0"/>
                <a:cs typeface="Times New Roman" panose="02020603050405020304" pitchFamily="18" charset="0"/>
              </a:rPr>
              <a:t>halfyearly</a:t>
            </a:r>
            <a:r>
              <a:rPr lang="en-US" sz="2400" dirty="0">
                <a:latin typeface="Times New Roman" panose="02020603050405020304" pitchFamily="18" charset="0"/>
                <a:cs typeface="Times New Roman" panose="02020603050405020304" pitchFamily="18" charset="0"/>
              </a:rPr>
              <a:t>  coupon payments and face value redemption at maturity. </a:t>
            </a:r>
            <a:endParaRPr lang="en-US" sz="2400" dirty="0"/>
          </a:p>
        </p:txBody>
      </p:sp>
    </p:spTree>
    <p:extLst>
      <p:ext uri="{BB962C8B-B14F-4D97-AF65-F5344CB8AC3E}">
        <p14:creationId xmlns:p14="http://schemas.microsoft.com/office/powerpoint/2010/main" val="17861286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F569A8-5344-7E27-34FD-B010F6E6D28E}"/>
              </a:ext>
            </a:extLst>
          </p:cNvPr>
          <p:cNvSpPr>
            <a:spLocks noGrp="1"/>
          </p:cNvSpPr>
          <p:nvPr>
            <p:ph type="title"/>
          </p:nvPr>
        </p:nvSpPr>
        <p:spPr>
          <a:xfrm>
            <a:off x="914400" y="356136"/>
            <a:ext cx="10363200" cy="673768"/>
          </a:xfrm>
        </p:spPr>
        <p:txBody>
          <a:bodyPr>
            <a:normAutofit fontScale="90000"/>
          </a:bodyPr>
          <a:lstStyle/>
          <a:p>
            <a:r>
              <a:rPr lang="en-US" sz="4000" dirty="0">
                <a:latin typeface="Times New Roman" pitchFamily="18" charset="0"/>
                <a:cs typeface="Times New Roman" pitchFamily="18" charset="0"/>
              </a:rPr>
              <a:t>Types of Government Securities Available in BD</a:t>
            </a:r>
            <a:endParaRPr lang="en-US" dirty="0"/>
          </a:p>
        </p:txBody>
      </p:sp>
      <p:sp>
        <p:nvSpPr>
          <p:cNvPr id="3" name="Content Placeholder 2">
            <a:extLst>
              <a:ext uri="{FF2B5EF4-FFF2-40B4-BE49-F238E27FC236}">
                <a16:creationId xmlns:a16="http://schemas.microsoft.com/office/drawing/2014/main" id="{6C8BD99F-44D7-E012-E798-237F87D02F2A}"/>
              </a:ext>
            </a:extLst>
          </p:cNvPr>
          <p:cNvSpPr>
            <a:spLocks noGrp="1"/>
          </p:cNvSpPr>
          <p:nvPr>
            <p:ph idx="1"/>
          </p:nvPr>
        </p:nvSpPr>
        <p:spPr>
          <a:xfrm>
            <a:off x="914399" y="1471515"/>
            <a:ext cx="10363200" cy="4544273"/>
          </a:xfrm>
        </p:spPr>
        <p:txBody>
          <a:bodyPr>
            <a:normAutofit/>
          </a:bodyPr>
          <a:lstStyle/>
          <a:p>
            <a:r>
              <a:rPr lang="en-US" sz="2200" b="1" dirty="0">
                <a:latin typeface="Times New Roman" panose="02020603050405020304" pitchFamily="18" charset="0"/>
                <a:cs typeface="Times New Roman" panose="02020603050405020304" pitchFamily="18" charset="0"/>
              </a:rPr>
              <a:t>Bangladesh Government Investment Sukuk: </a:t>
            </a:r>
            <a:r>
              <a:rPr lang="en-US" sz="2200" dirty="0">
                <a:latin typeface="Times New Roman" panose="02020603050405020304" pitchFamily="18" charset="0"/>
                <a:cs typeface="Times New Roman" panose="02020603050405020304" pitchFamily="18" charset="0"/>
              </a:rPr>
              <a:t>Till now, the government has issued three Bangladesh Government Investment Sukuk. </a:t>
            </a:r>
          </a:p>
          <a:p>
            <a:r>
              <a:rPr lang="en-US" sz="2200" dirty="0">
                <a:latin typeface="Times New Roman" panose="02020603050405020304" pitchFamily="18" charset="0"/>
                <a:cs typeface="Times New Roman" panose="02020603050405020304" pitchFamily="18" charset="0"/>
              </a:rPr>
              <a:t>The first one, an </a:t>
            </a:r>
            <a:r>
              <a:rPr lang="en-US" sz="2200" b="1" dirty="0">
                <a:latin typeface="Times New Roman" panose="02020603050405020304" pitchFamily="18" charset="0"/>
                <a:cs typeface="Times New Roman" panose="02020603050405020304" pitchFamily="18" charset="0"/>
              </a:rPr>
              <a:t>Ijarah (lease) Sukuk</a:t>
            </a:r>
            <a:r>
              <a:rPr lang="en-US" sz="2200" dirty="0">
                <a:latin typeface="Times New Roman" panose="02020603050405020304" pitchFamily="18" charset="0"/>
                <a:cs typeface="Times New Roman" panose="02020603050405020304" pitchFamily="18" charset="0"/>
              </a:rPr>
              <a:t>, was issued in 2020 to fund a project to provide safe drinking water to the public. </a:t>
            </a:r>
          </a:p>
          <a:p>
            <a:r>
              <a:rPr lang="en-US" sz="2200" dirty="0">
                <a:latin typeface="Times New Roman" panose="02020603050405020304" pitchFamily="18" charset="0"/>
                <a:cs typeface="Times New Roman" panose="02020603050405020304" pitchFamily="18" charset="0"/>
              </a:rPr>
              <a:t>The second one, also </a:t>
            </a:r>
            <a:r>
              <a:rPr lang="en-US" sz="2200" b="1" dirty="0">
                <a:latin typeface="Times New Roman" panose="02020603050405020304" pitchFamily="18" charset="0"/>
                <a:cs typeface="Times New Roman" panose="02020603050405020304" pitchFamily="18" charset="0"/>
              </a:rPr>
              <a:t>Ijarah (lease) Sukuk, </a:t>
            </a:r>
            <a:r>
              <a:rPr lang="en-US" sz="2200" dirty="0">
                <a:latin typeface="Times New Roman" panose="02020603050405020304" pitchFamily="18" charset="0"/>
                <a:cs typeface="Times New Roman" panose="02020603050405020304" pitchFamily="18" charset="0"/>
              </a:rPr>
              <a:t>was issued in 2021 for the development of infrastructure in government primary schools. </a:t>
            </a:r>
          </a:p>
          <a:p>
            <a:r>
              <a:rPr lang="en-US" sz="2200" dirty="0">
                <a:latin typeface="Times New Roman" panose="02020603050405020304" pitchFamily="18" charset="0"/>
                <a:cs typeface="Times New Roman" panose="02020603050405020304" pitchFamily="18" charset="0"/>
              </a:rPr>
              <a:t>The third, </a:t>
            </a:r>
            <a:r>
              <a:rPr lang="en-US" sz="2200" b="1" dirty="0" err="1">
                <a:latin typeface="Times New Roman" panose="02020603050405020304" pitchFamily="18" charset="0"/>
                <a:cs typeface="Times New Roman" panose="02020603050405020304" pitchFamily="18" charset="0"/>
              </a:rPr>
              <a:t>istisna'a</a:t>
            </a:r>
            <a:r>
              <a:rPr lang="en-US" sz="2200" b="1" dirty="0">
                <a:latin typeface="Times New Roman" panose="02020603050405020304" pitchFamily="18" charset="0"/>
                <a:cs typeface="Times New Roman" panose="02020603050405020304" pitchFamily="18" charset="0"/>
              </a:rPr>
              <a:t> (manufacturing) and Ijarah (lease) </a:t>
            </a:r>
            <a:r>
              <a:rPr lang="en-US" sz="2200" dirty="0">
                <a:latin typeface="Times New Roman" panose="02020603050405020304" pitchFamily="18" charset="0"/>
                <a:cs typeface="Times New Roman" panose="02020603050405020304" pitchFamily="18" charset="0"/>
              </a:rPr>
              <a:t>Sukuk, was issued in 2022 to finance the implementation of the Important Rural Infrastructure Development Project (IRIDP)-3 for social impact. BB served as both the Special Purpose Vehicle (SPV) and the trustee in the issuance of the Bangladesh Government Investment Sukuk. </a:t>
            </a:r>
          </a:p>
        </p:txBody>
      </p:sp>
    </p:spTree>
    <p:extLst>
      <p:ext uri="{BB962C8B-B14F-4D97-AF65-F5344CB8AC3E}">
        <p14:creationId xmlns:p14="http://schemas.microsoft.com/office/powerpoint/2010/main" val="30165776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ontent Placeholder 1"/>
          <p:cNvSpPr>
            <a:spLocks noGrp="1"/>
          </p:cNvSpPr>
          <p:nvPr>
            <p:ph idx="1"/>
          </p:nvPr>
        </p:nvSpPr>
        <p:spPr>
          <a:xfrm>
            <a:off x="914399" y="2040556"/>
            <a:ext cx="10363200" cy="3901273"/>
          </a:xfrm>
        </p:spPr>
        <p:txBody>
          <a:bodyPr>
            <a:normAutofit/>
          </a:bodyPr>
          <a:lstStyle/>
          <a:p>
            <a:pPr algn="just" eaLnBrk="1" hangingPunct="1"/>
            <a:r>
              <a:rPr lang="en-US" sz="2400" dirty="0">
                <a:latin typeface="Times New Roman" pitchFamily="18" charset="0"/>
                <a:cs typeface="Times New Roman" pitchFamily="18" charset="0"/>
              </a:rPr>
              <a:t>On behalf of Government, Bangladesh Bank issues T-Bills and T-bonds  and </a:t>
            </a:r>
            <a:r>
              <a:rPr lang="en-US" sz="2400" dirty="0" err="1">
                <a:latin typeface="Times New Roman" pitchFamily="18" charset="0"/>
                <a:cs typeface="Times New Roman" pitchFamily="18" charset="0"/>
              </a:rPr>
              <a:t>Sukuk</a:t>
            </a:r>
            <a:r>
              <a:rPr lang="en-US" sz="2400" dirty="0">
                <a:latin typeface="Times New Roman" pitchFamily="18" charset="0"/>
                <a:cs typeface="Times New Roman" pitchFamily="18" charset="0"/>
              </a:rPr>
              <a:t> through auction. </a:t>
            </a:r>
          </a:p>
          <a:p>
            <a:pPr algn="just" eaLnBrk="1" hangingPunct="1"/>
            <a:r>
              <a:rPr lang="en-US" sz="2400" dirty="0">
                <a:latin typeface="Times New Roman" pitchFamily="18" charset="0"/>
                <a:cs typeface="Times New Roman" pitchFamily="18" charset="0"/>
              </a:rPr>
              <a:t>Cash and Debt Management Committee (CDMTC) comprised of different ministry, NBR and Bangladesh Bank headed by joint secretary, finance division,  </a:t>
            </a:r>
            <a:r>
              <a:rPr lang="en-US" sz="2400" dirty="0" err="1">
                <a:latin typeface="Times New Roman" pitchFamily="18" charset="0"/>
                <a:cs typeface="Times New Roman" pitchFamily="18" charset="0"/>
              </a:rPr>
              <a:t>MoF</a:t>
            </a:r>
            <a:r>
              <a:rPr lang="en-US" sz="2400" dirty="0">
                <a:latin typeface="Times New Roman" pitchFamily="18" charset="0"/>
                <a:cs typeface="Times New Roman" pitchFamily="18" charset="0"/>
              </a:rPr>
              <a:t>   finalize the calendar based on expected net cash flow of govt.</a:t>
            </a:r>
          </a:p>
          <a:p>
            <a:pPr algn="just" eaLnBrk="1" hangingPunct="1"/>
            <a:r>
              <a:rPr lang="en-US" sz="2400" dirty="0">
                <a:latin typeface="Times New Roman" pitchFamily="18" charset="0"/>
                <a:cs typeface="Times New Roman" pitchFamily="18" charset="0"/>
              </a:rPr>
              <a:t>Finance Division sends the calendar to BB to execute it.</a:t>
            </a:r>
          </a:p>
          <a:p>
            <a:pPr algn="just" eaLnBrk="1" hangingPunct="1">
              <a:buFont typeface="Wingdings 3" pitchFamily="18" charset="2"/>
              <a:buNone/>
            </a:pPr>
            <a:endParaRPr lang="en-US" sz="2800" dirty="0">
              <a:latin typeface="Times New Roman" pitchFamily="18" charset="0"/>
              <a:cs typeface="Times New Roman" pitchFamily="18" charset="0"/>
            </a:endParaRPr>
          </a:p>
          <a:p>
            <a:pPr eaLnBrk="1" hangingPunct="1">
              <a:buFont typeface="Wingdings 3" pitchFamily="18" charset="2"/>
              <a:buNone/>
            </a:pPr>
            <a:endParaRPr lang="en-US" sz="1400" dirty="0">
              <a:latin typeface="Arial" charset="0"/>
              <a:cs typeface="Arial" charset="0"/>
            </a:endParaRPr>
          </a:p>
          <a:p>
            <a:pPr algn="just" eaLnBrk="1" hangingPunct="1">
              <a:buFont typeface="Wingdings 3" pitchFamily="18" charset="2"/>
              <a:buNone/>
            </a:pPr>
            <a:endParaRPr lang="en-US" sz="2400" dirty="0">
              <a:latin typeface="Arial" charset="0"/>
              <a:cs typeface="Arial" charset="0"/>
            </a:endParaRPr>
          </a:p>
          <a:p>
            <a:pPr algn="just" eaLnBrk="1" hangingPunct="1">
              <a:buFont typeface="Wingdings 3" pitchFamily="18" charset="2"/>
              <a:buNone/>
            </a:pPr>
            <a:endParaRPr lang="en-US" dirty="0">
              <a:latin typeface="Arial" charset="0"/>
              <a:cs typeface="Arial" charset="0"/>
            </a:endParaRPr>
          </a:p>
          <a:p>
            <a:pPr eaLnBrk="1" hangingPunct="1">
              <a:buFont typeface="Wingdings 3" pitchFamily="18" charset="2"/>
              <a:buNone/>
            </a:pPr>
            <a:endParaRPr lang="en-US" dirty="0">
              <a:latin typeface="Arial" charset="0"/>
              <a:cs typeface="Arial" charset="0"/>
            </a:endParaRPr>
          </a:p>
        </p:txBody>
      </p:sp>
      <p:sp>
        <p:nvSpPr>
          <p:cNvPr id="3" name="Title 2"/>
          <p:cNvSpPr>
            <a:spLocks noGrp="1"/>
          </p:cNvSpPr>
          <p:nvPr>
            <p:ph type="title"/>
          </p:nvPr>
        </p:nvSpPr>
        <p:spPr>
          <a:xfrm>
            <a:off x="2209800" y="274638"/>
            <a:ext cx="8229600" cy="1143000"/>
          </a:xfrm>
        </p:spPr>
        <p:txBody>
          <a:bodyPr>
            <a:normAutofit fontScale="90000"/>
          </a:bodyPr>
          <a:lstStyle/>
          <a:p>
            <a:pPr>
              <a:defRPr/>
            </a:pPr>
            <a:br>
              <a:rPr lang="en-US" sz="3100" dirty="0">
                <a:latin typeface="Arial" pitchFamily="34" charset="0"/>
                <a:cs typeface="Arial" pitchFamily="34" charset="0"/>
              </a:rPr>
            </a:br>
            <a:r>
              <a:rPr lang="en-US" sz="3800" dirty="0">
                <a:latin typeface="Times New Roman" pitchFamily="18" charset="0"/>
                <a:cs typeface="Times New Roman" pitchFamily="18" charset="0"/>
              </a:rPr>
              <a:t>Issuance of Treasury Bill and Treasury Bond  </a:t>
            </a:r>
            <a:br>
              <a:rPr lang="en-US" sz="3100" dirty="0">
                <a:latin typeface="Arial" pitchFamily="34" charset="0"/>
                <a:cs typeface="Arial" pitchFamily="34" charset="0"/>
              </a:rPr>
            </a:br>
            <a:endParaRPr lang="en-US" dirty="0">
              <a:latin typeface="Arial" pitchFamily="34" charset="0"/>
              <a:cs typeface="Arial"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997977-FAF8-F179-79C5-DFD6A1523359}"/>
              </a:ext>
            </a:extLst>
          </p:cNvPr>
          <p:cNvSpPr>
            <a:spLocks noGrp="1"/>
          </p:cNvSpPr>
          <p:nvPr>
            <p:ph type="title"/>
          </p:nvPr>
        </p:nvSpPr>
        <p:spPr>
          <a:xfrm>
            <a:off x="914400" y="529389"/>
            <a:ext cx="10363199" cy="1078030"/>
          </a:xfrm>
        </p:spPr>
        <p:txBody>
          <a:bodyPr>
            <a:normAutofit fontScale="90000"/>
          </a:bodyPr>
          <a:lstStyle/>
          <a:p>
            <a:pPr algn="ctr"/>
            <a:r>
              <a:rPr lang="en-US" sz="3600" dirty="0">
                <a:latin typeface="Times New Roman" panose="02020603050405020304" pitchFamily="18" charset="0"/>
                <a:cs typeface="Times New Roman" panose="02020603050405020304" pitchFamily="18" charset="0"/>
              </a:rPr>
              <a:t>Secondary Trading of G-sec The Secondary G-sec Market</a:t>
            </a:r>
            <a:br>
              <a:rPr lang="en-US" dirty="0"/>
            </a:br>
            <a:endParaRPr lang="en-US" dirty="0"/>
          </a:p>
        </p:txBody>
      </p:sp>
      <p:sp>
        <p:nvSpPr>
          <p:cNvPr id="3" name="Content Placeholder 2">
            <a:extLst>
              <a:ext uri="{FF2B5EF4-FFF2-40B4-BE49-F238E27FC236}">
                <a16:creationId xmlns:a16="http://schemas.microsoft.com/office/drawing/2014/main" id="{3F923422-D44F-33AC-1C25-1C0076B0F981}"/>
              </a:ext>
            </a:extLst>
          </p:cNvPr>
          <p:cNvSpPr>
            <a:spLocks noGrp="1"/>
          </p:cNvSpPr>
          <p:nvPr>
            <p:ph idx="1"/>
          </p:nvPr>
        </p:nvSpPr>
        <p:spPr>
          <a:xfrm>
            <a:off x="914398" y="1386038"/>
            <a:ext cx="10530039" cy="4555791"/>
          </a:xfrm>
        </p:spPr>
        <p:txBody>
          <a:bodyPr>
            <a:noAutofit/>
          </a:bodyPr>
          <a:lstStyle/>
          <a:p>
            <a:pPr>
              <a:buFont typeface="Wingdings" panose="05000000000000000000" pitchFamily="2" charset="2"/>
              <a:buChar char="q"/>
            </a:pPr>
            <a:r>
              <a:rPr lang="en-US" sz="2200" dirty="0">
                <a:latin typeface="Times New Roman" panose="02020603050405020304" pitchFamily="18" charset="0"/>
                <a:cs typeface="Times New Roman" panose="02020603050405020304" pitchFamily="18" charset="0"/>
              </a:rPr>
              <a:t>Secondary Trading Of G-sec The Secondary G-sec Market In Bangladesh:</a:t>
            </a:r>
          </a:p>
          <a:p>
            <a:r>
              <a:rPr lang="en-US" sz="2200" dirty="0">
                <a:latin typeface="Times New Roman" panose="02020603050405020304" pitchFamily="18" charset="0"/>
                <a:cs typeface="Times New Roman" panose="02020603050405020304" pitchFamily="18" charset="0"/>
              </a:rPr>
              <a:t>Trading In BB’s Own Electronic System And </a:t>
            </a:r>
          </a:p>
          <a:p>
            <a:r>
              <a:rPr lang="en-US" sz="2200" dirty="0">
                <a:latin typeface="Times New Roman" panose="02020603050405020304" pitchFamily="18" charset="0"/>
                <a:cs typeface="Times New Roman" panose="02020603050405020304" pitchFamily="18" charset="0"/>
              </a:rPr>
              <a:t>Trading Through Stock Exchange (DSE &amp; CSE) Platform.</a:t>
            </a:r>
          </a:p>
          <a:p>
            <a:pPr>
              <a:buFont typeface="Wingdings" panose="05000000000000000000" pitchFamily="2" charset="2"/>
              <a:buChar char="q"/>
            </a:pPr>
            <a:r>
              <a:rPr lang="en-US" sz="2200" dirty="0">
                <a:latin typeface="Times New Roman" panose="02020603050405020304" pitchFamily="18" charset="0"/>
                <a:cs typeface="Times New Roman" panose="02020603050405020304" pitchFamily="18" charset="0"/>
              </a:rPr>
              <a:t>Secondary Trading Through Bb’s Electronic System</a:t>
            </a:r>
          </a:p>
          <a:p>
            <a:r>
              <a:rPr lang="en-US" sz="2200" dirty="0">
                <a:latin typeface="Times New Roman" panose="02020603050405020304" pitchFamily="18" charset="0"/>
                <a:cs typeface="Times New Roman" panose="02020603050405020304" pitchFamily="18" charset="0"/>
              </a:rPr>
              <a:t>.Over-the-counter (OTC): If A Bargain Is Reached Through Negotiation, It Must Be Reported To The System For Settlement Subsequently.</a:t>
            </a:r>
          </a:p>
          <a:p>
            <a:r>
              <a:rPr lang="en-US" sz="2200" dirty="0">
                <a:latin typeface="Times New Roman" panose="02020603050405020304" pitchFamily="18" charset="0"/>
                <a:cs typeface="Times New Roman" panose="02020603050405020304" pitchFamily="18" charset="0"/>
              </a:rPr>
              <a:t>Government Securities Order-matching Trading Platform (GSOM): </a:t>
            </a:r>
            <a:r>
              <a:rPr lang="en-US" sz="2200" dirty="0" err="1">
                <a:latin typeface="Times New Roman" panose="02020603050405020304" pitchFamily="18" charset="0"/>
                <a:cs typeface="Times New Roman" panose="02020603050405020304" pitchFamily="18" charset="0"/>
              </a:rPr>
              <a:t>Gsom</a:t>
            </a:r>
            <a:r>
              <a:rPr lang="en-US" sz="2200" dirty="0">
                <a:latin typeface="Times New Roman" panose="02020603050405020304" pitchFamily="18" charset="0"/>
                <a:cs typeface="Times New Roman" panose="02020603050405020304" pitchFamily="18" charset="0"/>
              </a:rPr>
              <a:t> Is An Anonymous Order-matching Trading System Of G-sec That Is Electronic, Screen-based, And Order driven.</a:t>
            </a:r>
          </a:p>
        </p:txBody>
      </p:sp>
    </p:spTree>
    <p:extLst>
      <p:ext uri="{BB962C8B-B14F-4D97-AF65-F5344CB8AC3E}">
        <p14:creationId xmlns:p14="http://schemas.microsoft.com/office/powerpoint/2010/main" val="3457305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3AFB9-E7F6-3303-780E-B463B0DB3E7D}"/>
              </a:ext>
            </a:extLst>
          </p:cNvPr>
          <p:cNvSpPr>
            <a:spLocks noGrp="1"/>
          </p:cNvSpPr>
          <p:nvPr>
            <p:ph type="title"/>
          </p:nvPr>
        </p:nvSpPr>
        <p:spPr>
          <a:xfrm>
            <a:off x="914400" y="558265"/>
            <a:ext cx="10363200" cy="837398"/>
          </a:xfrm>
        </p:spPr>
        <p:txBody>
          <a:bodyPr/>
          <a:lstStyle/>
          <a:p>
            <a:r>
              <a:rPr lang="en-US" dirty="0"/>
              <a:t>Secondary Trading through Stock Exchange:</a:t>
            </a:r>
          </a:p>
        </p:txBody>
      </p:sp>
      <p:sp>
        <p:nvSpPr>
          <p:cNvPr id="3" name="Content Placeholder 2">
            <a:extLst>
              <a:ext uri="{FF2B5EF4-FFF2-40B4-BE49-F238E27FC236}">
                <a16:creationId xmlns:a16="http://schemas.microsoft.com/office/drawing/2014/main" id="{4D00BF51-1943-466E-7E63-F766F4F74433}"/>
              </a:ext>
            </a:extLst>
          </p:cNvPr>
          <p:cNvSpPr>
            <a:spLocks noGrp="1"/>
          </p:cNvSpPr>
          <p:nvPr>
            <p:ph idx="1"/>
          </p:nvPr>
        </p:nvSpPr>
        <p:spPr>
          <a:xfrm>
            <a:off x="914398" y="1761423"/>
            <a:ext cx="10501163" cy="4180406"/>
          </a:xfrm>
        </p:spPr>
        <p:txBody>
          <a:bodyPr>
            <a:noAutofit/>
          </a:bodyPr>
          <a:lstStyle/>
          <a:p>
            <a:pPr algn="just"/>
            <a:r>
              <a:rPr lang="en-US" sz="2200" dirty="0">
                <a:latin typeface="Times New Roman" panose="02020603050405020304" pitchFamily="18" charset="0"/>
                <a:cs typeface="Times New Roman" panose="02020603050405020304" pitchFamily="18" charset="0"/>
              </a:rPr>
              <a:t>Any investor having a BOID can purchase T-Bonds from Stock Exchange (DSE &amp; CSE) platform. </a:t>
            </a:r>
          </a:p>
          <a:p>
            <a:pPr algn="just"/>
            <a:r>
              <a:rPr lang="en-US" sz="2200" dirty="0">
                <a:latin typeface="Times New Roman" panose="02020603050405020304" pitchFamily="18" charset="0"/>
                <a:cs typeface="Times New Roman" panose="02020603050405020304" pitchFamily="18" charset="0"/>
              </a:rPr>
              <a:t>After the purchase a BPID will be opened (if not available beforehand) against the investor in order to settle the securities in BB‟s Electronic System. </a:t>
            </a:r>
          </a:p>
          <a:p>
            <a:pPr algn="just"/>
            <a:r>
              <a:rPr lang="en-US" sz="2200" dirty="0">
                <a:latin typeface="Times New Roman" panose="02020603050405020304" pitchFamily="18" charset="0"/>
                <a:cs typeface="Times New Roman" panose="02020603050405020304" pitchFamily="18" charset="0"/>
              </a:rPr>
              <a:t>An investor (existing holder of BPID) can transfer his bond portfolio from BB‟s Electronic System to Stock Exchange for trading there.</a:t>
            </a:r>
          </a:p>
          <a:p>
            <a:pPr algn="just"/>
            <a:r>
              <a:rPr lang="en-US" sz="2200" dirty="0">
                <a:latin typeface="Times New Roman" panose="02020603050405020304" pitchFamily="18" charset="0"/>
                <a:cs typeface="Times New Roman" panose="02020603050405020304" pitchFamily="18" charset="0"/>
              </a:rPr>
              <a:t>The investor require to fill in the relevant transfer forms and submit it to the corresponding bank to block partial or entire portion of their holding of T-bond in BB‟s Electronic System. </a:t>
            </a:r>
          </a:p>
        </p:txBody>
      </p:sp>
    </p:spTree>
    <p:extLst>
      <p:ext uri="{BB962C8B-B14F-4D97-AF65-F5344CB8AC3E}">
        <p14:creationId xmlns:p14="http://schemas.microsoft.com/office/powerpoint/2010/main" val="11298019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cNvSpPr>
            <a:spLocks noGrp="1"/>
          </p:cNvSpPr>
          <p:nvPr>
            <p:ph type="ctrTitle"/>
          </p:nvPr>
        </p:nvSpPr>
        <p:spPr>
          <a:xfrm>
            <a:off x="914400" y="1371600"/>
            <a:ext cx="5116946" cy="1314443"/>
          </a:xfrm>
        </p:spPr>
        <p:txBody>
          <a:bodyPr>
            <a:normAutofit/>
          </a:bodyPr>
          <a:lstStyle/>
          <a:p>
            <a:pPr algn="ctr"/>
            <a:r>
              <a:rPr lang="en-US" sz="3600" dirty="0">
                <a:latin typeface="Times New Roman" panose="02020603050405020304" pitchFamily="18" charset="0"/>
                <a:ea typeface="+mn-ea"/>
                <a:cs typeface="Times New Roman" panose="02020603050405020304" pitchFamily="18" charset="0"/>
              </a:rPr>
              <a:t>Objectives</a:t>
            </a:r>
          </a:p>
        </p:txBody>
      </p:sp>
      <p:sp>
        <p:nvSpPr>
          <p:cNvPr id="3" name="Content Placeholder"/>
          <p:cNvSpPr>
            <a:spLocks noGrp="1"/>
          </p:cNvSpPr>
          <p:nvPr>
            <p:ph idx="1"/>
          </p:nvPr>
        </p:nvSpPr>
        <p:spPr>
          <a:xfrm>
            <a:off x="914399" y="2281188"/>
            <a:ext cx="5116946" cy="3938632"/>
          </a:xfrm>
        </p:spPr>
        <p:txBody>
          <a:bodyPr>
            <a:noAutofit/>
          </a:bodyPr>
          <a:lstStyle/>
          <a:p>
            <a:pPr lvl="0"/>
            <a:r>
              <a:rPr lang="en-US" sz="2400" dirty="0">
                <a:latin typeface="Times New Roman" panose="02020603050405020304" pitchFamily="18" charset="0"/>
                <a:cs typeface="Times New Roman" panose="02020603050405020304" pitchFamily="18" charset="0"/>
              </a:rPr>
              <a:t>Objective 1: Understand the concept of treasury management in banks</a:t>
            </a:r>
          </a:p>
          <a:p>
            <a:pPr lvl="0"/>
            <a:r>
              <a:rPr lang="en-US" sz="2400" dirty="0">
                <a:latin typeface="Times New Roman" panose="02020603050405020304" pitchFamily="18" charset="0"/>
                <a:cs typeface="Times New Roman" panose="02020603050405020304" pitchFamily="18" charset="0"/>
              </a:rPr>
              <a:t>Objective 2: Identify the key compliance issues faced by banks in Bangladesh</a:t>
            </a:r>
          </a:p>
          <a:p>
            <a:pPr lvl="0"/>
            <a:r>
              <a:rPr lang="en-US" sz="2400" dirty="0">
                <a:latin typeface="Times New Roman" panose="02020603050405020304" pitchFamily="18" charset="0"/>
                <a:cs typeface="Times New Roman" panose="02020603050405020304" pitchFamily="18" charset="0"/>
              </a:rPr>
              <a:t>Objective 3: Explore strategies for effective treasury management and compliance</a:t>
            </a:r>
          </a:p>
        </p:txBody>
      </p:sp>
      <p:pic>
        <p:nvPicPr>
          <p:cNvPr id="6" name="Picture 5" descr="Magnifying glass showing decling performance">
            <a:extLst>
              <a:ext uri="{FF2B5EF4-FFF2-40B4-BE49-F238E27FC236}">
                <a16:creationId xmlns:a16="http://schemas.microsoft.com/office/drawing/2014/main" id="{B2A341A2-A11B-65D5-A1CB-FB8BC45CB1F8}"/>
              </a:ext>
            </a:extLst>
          </p:cNvPr>
          <p:cNvPicPr>
            <a:picLocks noChangeAspect="1"/>
          </p:cNvPicPr>
          <p:nvPr/>
        </p:nvPicPr>
        <p:blipFill rotWithShape="1">
          <a:blip r:embed="rId2"/>
          <a:srcRect l="25620" r="21680" b="-3"/>
          <a:stretch/>
        </p:blipFill>
        <p:spPr>
          <a:xfrm>
            <a:off x="6769608" y="10"/>
            <a:ext cx="5422392" cy="6857990"/>
          </a:xfrm>
          <a:prstGeom prst="rect">
            <a:avLst/>
          </a:prstGeom>
        </p:spPr>
      </p:pic>
      <p:cxnSp>
        <p:nvCxnSpPr>
          <p:cNvPr id="12" name="Straight Connector 11">
            <a:extLst>
              <a:ext uri="{FF2B5EF4-FFF2-40B4-BE49-F238E27FC236}">
                <a16:creationId xmlns:a16="http://schemas.microsoft.com/office/drawing/2014/main" id="{753FE100-D0AB-4AE2-824B-60CFA31EC6A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90600"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96908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944562"/>
          </a:xfrm>
        </p:spPr>
        <p:txBody>
          <a:bodyPr/>
          <a:lstStyle/>
          <a:p>
            <a:pPr algn="ctr">
              <a:defRPr/>
            </a:pPr>
            <a:r>
              <a:rPr lang="en-US" dirty="0">
                <a:latin typeface="Times New Roman" pitchFamily="18" charset="0"/>
                <a:cs typeface="Times New Roman" pitchFamily="18" charset="0"/>
              </a:rPr>
              <a:t>Taxation</a:t>
            </a:r>
          </a:p>
        </p:txBody>
      </p:sp>
      <p:sp>
        <p:nvSpPr>
          <p:cNvPr id="63491" name="Content Placeholder 2"/>
          <p:cNvSpPr>
            <a:spLocks noGrp="1"/>
          </p:cNvSpPr>
          <p:nvPr>
            <p:ph idx="1"/>
          </p:nvPr>
        </p:nvSpPr>
        <p:spPr>
          <a:xfrm>
            <a:off x="943276" y="1219200"/>
            <a:ext cx="10260530" cy="4950594"/>
          </a:xfrm>
        </p:spPr>
        <p:txBody>
          <a:bodyPr>
            <a:normAutofit fontScale="92500" lnSpcReduction="20000"/>
          </a:bodyPr>
          <a:lstStyle/>
          <a:p>
            <a:pPr algn="just" eaLnBrk="1" hangingPunct="1">
              <a:lnSpc>
                <a:spcPct val="150000"/>
              </a:lnSpc>
              <a:buFont typeface="Wingdings" pitchFamily="2" charset="2"/>
              <a:buChar char="q"/>
            </a:pPr>
            <a:endParaRPr lang="en-US" sz="2400" dirty="0">
              <a:latin typeface="Times New Roman" pitchFamily="18" charset="0"/>
              <a:cs typeface="Times New Roman" pitchFamily="18" charset="0"/>
            </a:endParaRPr>
          </a:p>
          <a:p>
            <a:pPr algn="just" eaLnBrk="1" hangingPunct="1">
              <a:lnSpc>
                <a:spcPct val="150000"/>
              </a:lnSpc>
              <a:buFont typeface="Wingdings" pitchFamily="2" charset="2"/>
              <a:buChar char="q"/>
            </a:pPr>
            <a:r>
              <a:rPr lang="en-US" sz="2400" dirty="0">
                <a:latin typeface="Times New Roman" pitchFamily="18" charset="0"/>
                <a:cs typeface="Times New Roman" pitchFamily="18" charset="0"/>
              </a:rPr>
              <a:t>For corporate, tax is applicable as per finance bill</a:t>
            </a:r>
          </a:p>
          <a:p>
            <a:pPr algn="just">
              <a:lnSpc>
                <a:spcPct val="150000"/>
              </a:lnSpc>
              <a:buFont typeface="Wingdings" pitchFamily="2" charset="2"/>
              <a:buChar char="q"/>
            </a:pPr>
            <a:r>
              <a:rPr lang="en-US" sz="2400" dirty="0">
                <a:latin typeface="Times New Roman" pitchFamily="18" charset="0"/>
                <a:cs typeface="Times New Roman" pitchFamily="18" charset="0"/>
              </a:rPr>
              <a:t>For individual no tax on capital gains of T-bills or BGTBs </a:t>
            </a:r>
          </a:p>
          <a:p>
            <a:pPr algn="just" eaLnBrk="1" hangingPunct="1">
              <a:lnSpc>
                <a:spcPct val="150000"/>
              </a:lnSpc>
              <a:buFont typeface="Wingdings" pitchFamily="2" charset="2"/>
              <a:buChar char="q"/>
            </a:pPr>
            <a:r>
              <a:rPr lang="en-US" sz="2400" dirty="0">
                <a:latin typeface="Times New Roman" pitchFamily="18" charset="0"/>
                <a:cs typeface="Times New Roman" pitchFamily="18" charset="0"/>
              </a:rPr>
              <a:t>For individual 5% tax at source on interest income from T-bills or BGTBs.</a:t>
            </a:r>
          </a:p>
          <a:p>
            <a:pPr algn="just" eaLnBrk="1" hangingPunct="1">
              <a:lnSpc>
                <a:spcPct val="150000"/>
              </a:lnSpc>
              <a:buFont typeface="Wingdings" pitchFamily="2" charset="2"/>
              <a:buChar char="q"/>
            </a:pPr>
            <a:r>
              <a:rPr lang="en-US" sz="2400" dirty="0">
                <a:latin typeface="Times New Roman" pitchFamily="18" charset="0"/>
                <a:cs typeface="Times New Roman" pitchFamily="18" charset="0"/>
              </a:rPr>
              <a:t>Interest income from G-sec of foreign investors is taxable.</a:t>
            </a:r>
          </a:p>
          <a:p>
            <a:pPr algn="just" eaLnBrk="1" hangingPunct="1">
              <a:lnSpc>
                <a:spcPct val="150000"/>
              </a:lnSpc>
              <a:buFont typeface="Wingdings" pitchFamily="2" charset="2"/>
              <a:buChar char="q"/>
            </a:pPr>
            <a:r>
              <a:rPr lang="en-US" sz="2400" dirty="0">
                <a:latin typeface="Times New Roman" pitchFamily="18" charset="0"/>
                <a:cs typeface="Times New Roman" pitchFamily="18" charset="0"/>
              </a:rPr>
              <a:t>Registered Pension funds from NBR are exempted from tax payments on interest, while individuals, corporate body and institutions  have to pay 5% tax at source on interest income . They can adjust it with their final tax. </a:t>
            </a:r>
          </a:p>
          <a:p>
            <a:pPr algn="just" eaLnBrk="1" hangingPunct="1">
              <a:lnSpc>
                <a:spcPct val="150000"/>
              </a:lnSpc>
              <a:buFontTx/>
              <a:buNone/>
            </a:pPr>
            <a:r>
              <a:rPr lang="en-US" sz="2400" dirty="0">
                <a:latin typeface="Arial" charset="0"/>
                <a:cs typeface="Arial" charset="0"/>
              </a:rPr>
              <a:t>	</a:t>
            </a:r>
          </a:p>
          <a:p>
            <a:pPr algn="just" eaLnBrk="1" hangingPunct="1">
              <a:lnSpc>
                <a:spcPct val="150000"/>
              </a:lnSpc>
              <a:buFont typeface="Wingdings 3" pitchFamily="18" charset="2"/>
              <a:buNone/>
            </a:pPr>
            <a:endParaRPr lang="en-US" dirty="0">
              <a:latin typeface="Arial" charset="0"/>
              <a:cs typeface="Arial"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3DBD9B-2B29-D846-6D91-72B9DD226FF8}"/>
              </a:ext>
            </a:extLst>
          </p:cNvPr>
          <p:cNvSpPr>
            <a:spLocks noGrp="1"/>
          </p:cNvSpPr>
          <p:nvPr>
            <p:ph type="title"/>
          </p:nvPr>
        </p:nvSpPr>
        <p:spPr>
          <a:xfrm>
            <a:off x="914400" y="712269"/>
            <a:ext cx="10363200" cy="914400"/>
          </a:xfrm>
        </p:spPr>
        <p:txBody>
          <a:bodyPr>
            <a:normAutofit fontScale="90000"/>
          </a:bodyPr>
          <a:lstStyle/>
          <a:p>
            <a:pPr algn="ctr"/>
            <a:r>
              <a:rPr lang="en-US" dirty="0">
                <a:latin typeface="Times New Roman" panose="02020603050405020304" pitchFamily="18" charset="0"/>
                <a:cs typeface="Times New Roman" panose="02020603050405020304" pitchFamily="18" charset="0"/>
              </a:rPr>
              <a:t>Central Bank Liquidity Support </a:t>
            </a:r>
            <a:br>
              <a:rPr lang="en-US" dirty="0"/>
            </a:br>
            <a:endParaRPr lang="en-US" dirty="0"/>
          </a:p>
        </p:txBody>
      </p:sp>
      <p:sp>
        <p:nvSpPr>
          <p:cNvPr id="3" name="Content Placeholder 2">
            <a:extLst>
              <a:ext uri="{FF2B5EF4-FFF2-40B4-BE49-F238E27FC236}">
                <a16:creationId xmlns:a16="http://schemas.microsoft.com/office/drawing/2014/main" id="{8F604CEC-26F1-AF32-5186-3FBEC4EBBED8}"/>
              </a:ext>
            </a:extLst>
          </p:cNvPr>
          <p:cNvSpPr>
            <a:spLocks noGrp="1"/>
          </p:cNvSpPr>
          <p:nvPr>
            <p:ph idx="1"/>
          </p:nvPr>
        </p:nvSpPr>
        <p:spPr>
          <a:xfrm>
            <a:off x="914399" y="1915427"/>
            <a:ext cx="10363200" cy="4026402"/>
          </a:xfrm>
        </p:spPr>
        <p:txBody>
          <a:bodyPr/>
          <a:lstStyle/>
          <a:p>
            <a:r>
              <a:rPr lang="en-US" sz="2400" dirty="0">
                <a:latin typeface="Times New Roman" panose="02020603050405020304" pitchFamily="18" charset="0"/>
                <a:cs typeface="Times New Roman" panose="02020603050405020304" pitchFamily="18" charset="0"/>
              </a:rPr>
              <a:t>Repo and Assured Liquidity Support (ALS) Transactions for Conventional Banks: BB provides 1 (overnight), 7, 14, and 28-day central bank repo facilities to banks and FIs to alleviate transitory liquidity problems and boost the money supply in the economy</a:t>
            </a:r>
            <a:r>
              <a:rPr lang="en-US" dirty="0"/>
              <a:t>.</a:t>
            </a:r>
          </a:p>
        </p:txBody>
      </p:sp>
    </p:spTree>
    <p:extLst>
      <p:ext uri="{BB962C8B-B14F-4D97-AF65-F5344CB8AC3E}">
        <p14:creationId xmlns:p14="http://schemas.microsoft.com/office/powerpoint/2010/main" val="32484128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B8232E-7C18-8E0E-7733-1D4046966216}"/>
              </a:ext>
            </a:extLst>
          </p:cNvPr>
          <p:cNvSpPr>
            <a:spLocks noGrp="1"/>
          </p:cNvSpPr>
          <p:nvPr>
            <p:ph type="title"/>
          </p:nvPr>
        </p:nvSpPr>
        <p:spPr>
          <a:xfrm>
            <a:off x="914400" y="635267"/>
            <a:ext cx="10363200" cy="1135781"/>
          </a:xfrm>
        </p:spPr>
        <p:txBody>
          <a:bodyPr>
            <a:normAutofit/>
          </a:bodyPr>
          <a:lstStyle/>
          <a:p>
            <a:pPr algn="ctr"/>
            <a:r>
              <a:rPr lang="en-US" dirty="0">
                <a:latin typeface="Times New Roman" panose="02020603050405020304" pitchFamily="18" charset="0"/>
                <a:cs typeface="Times New Roman" panose="02020603050405020304" pitchFamily="18" charset="0"/>
              </a:rPr>
              <a:t>Central Bank Liquidity Support for Shariah based</a:t>
            </a:r>
            <a:endParaRPr lang="en-US" dirty="0"/>
          </a:p>
        </p:txBody>
      </p:sp>
      <p:sp>
        <p:nvSpPr>
          <p:cNvPr id="3" name="Content Placeholder 2">
            <a:extLst>
              <a:ext uri="{FF2B5EF4-FFF2-40B4-BE49-F238E27FC236}">
                <a16:creationId xmlns:a16="http://schemas.microsoft.com/office/drawing/2014/main" id="{12436E6D-21AE-9144-D650-2EED5B55980A}"/>
              </a:ext>
            </a:extLst>
          </p:cNvPr>
          <p:cNvSpPr>
            <a:spLocks noGrp="1"/>
          </p:cNvSpPr>
          <p:nvPr>
            <p:ph idx="1"/>
          </p:nvPr>
        </p:nvSpPr>
        <p:spPr>
          <a:xfrm>
            <a:off x="914399" y="1925053"/>
            <a:ext cx="10363200" cy="4016776"/>
          </a:xfrm>
        </p:spPr>
        <p:txBody>
          <a:bodyPr>
            <a:normAutofit/>
          </a:bodyPr>
          <a:lstStyle/>
          <a:p>
            <a:pPr algn="just"/>
            <a:r>
              <a:rPr lang="en-US" sz="2400" dirty="0">
                <a:latin typeface="Times New Roman" panose="02020603050405020304" pitchFamily="18" charset="0"/>
                <a:cs typeface="Times New Roman" panose="02020603050405020304" pitchFamily="18" charset="0"/>
              </a:rPr>
              <a:t>On December 5, 2022, BB has introduced Islamic Banks Liquidity Facility (IBLF) for </a:t>
            </a:r>
            <a:r>
              <a:rPr lang="en-US" sz="2400" dirty="0" err="1">
                <a:latin typeface="Times New Roman" panose="02020603050405020304" pitchFamily="18" charset="0"/>
                <a:cs typeface="Times New Roman" panose="02020603050405020304" pitchFamily="18" charset="0"/>
              </a:rPr>
              <a:t>Shari‟ah</a:t>
            </a:r>
            <a:r>
              <a:rPr lang="en-US" sz="2400" dirty="0">
                <a:latin typeface="Times New Roman" panose="02020603050405020304" pitchFamily="18" charset="0"/>
                <a:cs typeface="Times New Roman" panose="02020603050405020304" pitchFamily="18" charset="0"/>
              </a:rPr>
              <a:t> based banking system in Bangladesh. </a:t>
            </a:r>
          </a:p>
          <a:p>
            <a:pPr algn="just"/>
            <a:r>
              <a:rPr lang="en-US" sz="2400" dirty="0">
                <a:latin typeface="Times New Roman" panose="02020603050405020304" pitchFamily="18" charset="0"/>
                <a:cs typeface="Times New Roman" panose="02020603050405020304" pitchFamily="18" charset="0"/>
              </a:rPr>
              <a:t>The tenor of the IBLF is 14 days and underlying eligible securities is unencumbered Bangladesh Govt. Investment Sukuk (BGIS). </a:t>
            </a:r>
          </a:p>
          <a:p>
            <a:pPr algn="just"/>
            <a:r>
              <a:rPr lang="en-US" sz="2400" dirty="0">
                <a:latin typeface="Times New Roman" panose="02020603050405020304" pitchFamily="18" charset="0"/>
                <a:cs typeface="Times New Roman" panose="02020603050405020304" pitchFamily="18" charset="0"/>
              </a:rPr>
              <a:t>Further, on February 5, 2023, BB has introduced 7, 14 and 28 days collateralized Mudarabah Liquidity Support (MLS) for the Islamic banks in Bangladesh. </a:t>
            </a:r>
          </a:p>
          <a:p>
            <a:pPr algn="just"/>
            <a:r>
              <a:rPr lang="en-US" sz="2400" dirty="0">
                <a:latin typeface="Times New Roman" panose="02020603050405020304" pitchFamily="18" charset="0"/>
                <a:cs typeface="Times New Roman" panose="02020603050405020304" pitchFamily="18" charset="0"/>
              </a:rPr>
              <a:t>In FY 2022-23, the amount of IBLF and MLS transactions with BB was BDT 96,042.00 crore and BDT 199.00 crore respectively.</a:t>
            </a:r>
          </a:p>
        </p:txBody>
      </p:sp>
    </p:spTree>
    <p:extLst>
      <p:ext uri="{BB962C8B-B14F-4D97-AF65-F5344CB8AC3E}">
        <p14:creationId xmlns:p14="http://schemas.microsoft.com/office/powerpoint/2010/main" val="29056737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6AEEBA-69CE-7345-55A8-9AE1F3AD0872}"/>
              </a:ext>
            </a:extLst>
          </p:cNvPr>
          <p:cNvSpPr>
            <a:spLocks noGrp="1"/>
          </p:cNvSpPr>
          <p:nvPr>
            <p:ph type="title"/>
          </p:nvPr>
        </p:nvSpPr>
        <p:spPr>
          <a:xfrm>
            <a:off x="914400" y="500514"/>
            <a:ext cx="10363200" cy="1232033"/>
          </a:xfrm>
        </p:spPr>
        <p:txBody>
          <a:bodyPr>
            <a:normAutofit/>
          </a:bodyPr>
          <a:lstStyle/>
          <a:p>
            <a:pPr algn="ctr"/>
            <a:r>
              <a:rPr lang="en-US" sz="3600" dirty="0">
                <a:latin typeface="Times New Roman" panose="02020603050405020304" pitchFamily="18" charset="0"/>
                <a:cs typeface="Times New Roman" panose="02020603050405020304" pitchFamily="18" charset="0"/>
              </a:rPr>
              <a:t>Reverse Repo and Bangladesh Bank Bills</a:t>
            </a:r>
          </a:p>
        </p:txBody>
      </p:sp>
      <p:sp>
        <p:nvSpPr>
          <p:cNvPr id="3" name="Content Placeholder 2">
            <a:extLst>
              <a:ext uri="{FF2B5EF4-FFF2-40B4-BE49-F238E27FC236}">
                <a16:creationId xmlns:a16="http://schemas.microsoft.com/office/drawing/2014/main" id="{6650E3C7-2DF5-634A-DDE9-E9710C5AD518}"/>
              </a:ext>
            </a:extLst>
          </p:cNvPr>
          <p:cNvSpPr>
            <a:spLocks noGrp="1"/>
          </p:cNvSpPr>
          <p:nvPr>
            <p:ph idx="1"/>
          </p:nvPr>
        </p:nvSpPr>
        <p:spPr>
          <a:xfrm>
            <a:off x="914399" y="1732547"/>
            <a:ext cx="10363200" cy="4209282"/>
          </a:xfrm>
        </p:spPr>
        <p:txBody>
          <a:bodyPr>
            <a:normAutofit/>
          </a:bodyPr>
          <a:lstStyle/>
          <a:p>
            <a:r>
              <a:rPr lang="en-US" sz="2400" dirty="0">
                <a:latin typeface="Times New Roman" panose="02020603050405020304" pitchFamily="18" charset="0"/>
                <a:cs typeface="Times New Roman" panose="02020603050405020304" pitchFamily="18" charset="0"/>
              </a:rPr>
              <a:t>Reverse repo operations are used by BB to reduce or mop up the excess liquidity of the banking sector. They are available on an overnight (one-day) basis. </a:t>
            </a:r>
          </a:p>
          <a:p>
            <a:r>
              <a:rPr lang="en-US" sz="2400" dirty="0">
                <a:latin typeface="Times New Roman" panose="02020603050405020304" pitchFamily="18" charset="0"/>
                <a:cs typeface="Times New Roman" panose="02020603050405020304" pitchFamily="18" charset="0"/>
              </a:rPr>
              <a:t>BB Bill is a mechanism used by BB to control the liquidity of the banking sector as an alternative to reverse repo facilities. BB issues BB bills with maturities of 7, 14, and 30 days.</a:t>
            </a:r>
          </a:p>
        </p:txBody>
      </p:sp>
    </p:spTree>
    <p:extLst>
      <p:ext uri="{BB962C8B-B14F-4D97-AF65-F5344CB8AC3E}">
        <p14:creationId xmlns:p14="http://schemas.microsoft.com/office/powerpoint/2010/main" val="30126495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6AE60-D765-734B-0CF4-CC4777D175D6}"/>
              </a:ext>
            </a:extLst>
          </p:cNvPr>
          <p:cNvSpPr>
            <a:spLocks noGrp="1"/>
          </p:cNvSpPr>
          <p:nvPr>
            <p:ph type="title"/>
          </p:nvPr>
        </p:nvSpPr>
        <p:spPr>
          <a:xfrm>
            <a:off x="914400" y="500514"/>
            <a:ext cx="10363200" cy="741145"/>
          </a:xfrm>
        </p:spPr>
        <p:txBody>
          <a:bodyPr/>
          <a:lstStyle/>
          <a:p>
            <a:pPr algn="ctr"/>
            <a:r>
              <a:rPr lang="en-US" dirty="0">
                <a:latin typeface="Times New Roman" panose="02020603050405020304" pitchFamily="18" charset="0"/>
                <a:cs typeface="Times New Roman" panose="02020603050405020304" pitchFamily="18" charset="0"/>
              </a:rPr>
              <a:t>Money Market(secured)</a:t>
            </a:r>
            <a:endParaRPr lang="en-US" dirty="0"/>
          </a:p>
        </p:txBody>
      </p:sp>
      <p:sp>
        <p:nvSpPr>
          <p:cNvPr id="3" name="Content Placeholder 2">
            <a:extLst>
              <a:ext uri="{FF2B5EF4-FFF2-40B4-BE49-F238E27FC236}">
                <a16:creationId xmlns:a16="http://schemas.microsoft.com/office/drawing/2014/main" id="{35989431-4F16-1E30-F21C-F47D6A22AACB}"/>
              </a:ext>
            </a:extLst>
          </p:cNvPr>
          <p:cNvSpPr>
            <a:spLocks noGrp="1"/>
          </p:cNvSpPr>
          <p:nvPr>
            <p:ph idx="1"/>
          </p:nvPr>
        </p:nvSpPr>
        <p:spPr>
          <a:xfrm>
            <a:off x="914399" y="1578544"/>
            <a:ext cx="10363200" cy="4363286"/>
          </a:xfrm>
        </p:spPr>
        <p:txBody>
          <a:bodyPr/>
          <a:lstStyle/>
          <a:p>
            <a:r>
              <a:rPr lang="en-US" sz="2400" dirty="0">
                <a:latin typeface="Times New Roman" panose="02020603050405020304" pitchFamily="18" charset="0"/>
                <a:cs typeface="Times New Roman" panose="02020603050405020304" pitchFamily="18" charset="0"/>
              </a:rPr>
              <a:t>Interbank Repos &amp; Reverse Repos are transactions in which one bank agrees to sell securities (T-bill &amp; T-bond) to another bank and then to repurchase the same securities after a specified time, at a given price, and including interest at an agreed-upon rate</a:t>
            </a:r>
            <a:r>
              <a:rPr lang="en-US" dirty="0"/>
              <a:t>. </a:t>
            </a:r>
          </a:p>
        </p:txBody>
      </p:sp>
    </p:spTree>
    <p:extLst>
      <p:ext uri="{BB962C8B-B14F-4D97-AF65-F5344CB8AC3E}">
        <p14:creationId xmlns:p14="http://schemas.microsoft.com/office/powerpoint/2010/main" val="38417474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BAD38-35A0-B823-39CC-645E9E8D66F5}"/>
              </a:ext>
            </a:extLst>
          </p:cNvPr>
          <p:cNvSpPr>
            <a:spLocks noGrp="1"/>
          </p:cNvSpPr>
          <p:nvPr>
            <p:ph type="title"/>
          </p:nvPr>
        </p:nvSpPr>
        <p:spPr>
          <a:xfrm>
            <a:off x="914400" y="317635"/>
            <a:ext cx="10363200" cy="673768"/>
          </a:xfrm>
        </p:spPr>
        <p:txBody>
          <a:bodyPr>
            <a:normAutofit fontScale="90000"/>
          </a:bodyPr>
          <a:lstStyle/>
          <a:p>
            <a:pPr algn="ctr"/>
            <a:r>
              <a:rPr lang="en-US" dirty="0">
                <a:latin typeface="Times New Roman" panose="02020603050405020304" pitchFamily="18" charset="0"/>
                <a:cs typeface="Times New Roman" panose="02020603050405020304" pitchFamily="18" charset="0"/>
              </a:rPr>
              <a:t>Money Market(unsecured)</a:t>
            </a:r>
          </a:p>
        </p:txBody>
      </p:sp>
      <p:sp>
        <p:nvSpPr>
          <p:cNvPr id="3" name="Content Placeholder 2">
            <a:extLst>
              <a:ext uri="{FF2B5EF4-FFF2-40B4-BE49-F238E27FC236}">
                <a16:creationId xmlns:a16="http://schemas.microsoft.com/office/drawing/2014/main" id="{6477B63B-66D9-2A02-D21D-5CE52660D864}"/>
              </a:ext>
            </a:extLst>
          </p:cNvPr>
          <p:cNvSpPr>
            <a:spLocks noGrp="1"/>
          </p:cNvSpPr>
          <p:nvPr>
            <p:ph idx="1"/>
          </p:nvPr>
        </p:nvSpPr>
        <p:spPr>
          <a:xfrm>
            <a:off x="616017" y="1270535"/>
            <a:ext cx="11184556" cy="5072513"/>
          </a:xfrm>
        </p:spPr>
        <p:txBody>
          <a:bodyPr>
            <a:noAutofit/>
          </a:bodyPr>
          <a:lstStyle/>
          <a:p>
            <a:pPr algn="just"/>
            <a:r>
              <a:rPr lang="en-US" dirty="0">
                <a:latin typeface="Times New Roman" panose="02020603050405020304" pitchFamily="18" charset="0"/>
                <a:cs typeface="Times New Roman" panose="02020603050405020304" pitchFamily="18" charset="0"/>
              </a:rPr>
              <a:t>In 1 </a:t>
            </a:r>
            <a:r>
              <a:rPr lang="en-US" dirty="0" err="1">
                <a:latin typeface="Times New Roman" panose="02020603050405020304" pitchFamily="18" charset="0"/>
                <a:cs typeface="Times New Roman" panose="02020603050405020304" pitchFamily="18" charset="0"/>
              </a:rPr>
              <a:t>st</a:t>
            </a:r>
            <a:r>
              <a:rPr lang="en-US" dirty="0">
                <a:latin typeface="Times New Roman" panose="02020603050405020304" pitchFamily="18" charset="0"/>
                <a:cs typeface="Times New Roman" panose="02020603050405020304" pitchFamily="18" charset="0"/>
              </a:rPr>
              <a:t> December 2021, BB has launched an automated dealing and settlement system named “</a:t>
            </a:r>
            <a:r>
              <a:rPr lang="en-US" dirty="0" err="1">
                <a:latin typeface="Times New Roman" panose="02020603050405020304" pitchFamily="18" charset="0"/>
                <a:cs typeface="Times New Roman" panose="02020603050405020304" pitchFamily="18" charset="0"/>
              </a:rPr>
              <a:t>EDSMoney</a:t>
            </a:r>
            <a:r>
              <a:rPr lang="en-US" dirty="0">
                <a:latin typeface="Times New Roman" panose="02020603050405020304" pitchFamily="18" charset="0"/>
                <a:cs typeface="Times New Roman" panose="02020603050405020304" pitchFamily="18" charset="0"/>
              </a:rPr>
              <a:t>” for inter-bank lending and borrowing (call money, short-notice product and term product). </a:t>
            </a:r>
          </a:p>
          <a:p>
            <a:pPr algn="just"/>
            <a:r>
              <a:rPr lang="en-US" dirty="0" err="1">
                <a:latin typeface="Times New Roman" panose="02020603050405020304" pitchFamily="18" charset="0"/>
                <a:cs typeface="Times New Roman" panose="02020603050405020304" pitchFamily="18" charset="0"/>
              </a:rPr>
              <a:t>EDSMoney</a:t>
            </a:r>
            <a:r>
              <a:rPr lang="en-US" dirty="0">
                <a:latin typeface="Times New Roman" panose="02020603050405020304" pitchFamily="18" charset="0"/>
                <a:cs typeface="Times New Roman" panose="02020603050405020304" pitchFamily="18" charset="0"/>
              </a:rPr>
              <a:t> Guidelines issued on 16 November 2021 for smooth functioning of interbank unsecured money market transactions. All scheduled banks and FIs (except Shariah compliant institutions) are participants of this platform.</a:t>
            </a:r>
          </a:p>
          <a:p>
            <a:pPr algn="just"/>
            <a:r>
              <a:rPr lang="en-US" dirty="0">
                <a:latin typeface="Times New Roman" panose="02020603050405020304" pitchFamily="18" charset="0"/>
                <a:cs typeface="Times New Roman" panose="02020603050405020304" pitchFamily="18" charset="0"/>
              </a:rPr>
              <a:t> 50 Banks and 30 FIs are now operating through </a:t>
            </a:r>
            <a:r>
              <a:rPr lang="en-US" dirty="0" err="1">
                <a:latin typeface="Times New Roman" panose="02020603050405020304" pitchFamily="18" charset="0"/>
                <a:cs typeface="Times New Roman" panose="02020603050405020304" pitchFamily="18" charset="0"/>
              </a:rPr>
              <a:t>EDSMoney</a:t>
            </a:r>
            <a:r>
              <a:rPr lang="en-US" dirty="0">
                <a:latin typeface="Times New Roman" panose="02020603050405020304" pitchFamily="18" charset="0"/>
                <a:cs typeface="Times New Roman" panose="02020603050405020304" pitchFamily="18" charset="0"/>
              </a:rPr>
              <a:t>. For the purpose of </a:t>
            </a:r>
            <a:r>
              <a:rPr lang="en-US" dirty="0" err="1">
                <a:latin typeface="Times New Roman" panose="02020603050405020304" pitchFamily="18" charset="0"/>
                <a:cs typeface="Times New Roman" panose="02020603050405020304" pitchFamily="18" charset="0"/>
              </a:rPr>
              <a:t>EDSMoney</a:t>
            </a:r>
            <a:r>
              <a:rPr lang="en-US" dirty="0">
                <a:latin typeface="Times New Roman" panose="02020603050405020304" pitchFamily="18" charset="0"/>
                <a:cs typeface="Times New Roman" panose="02020603050405020304" pitchFamily="18" charset="0"/>
              </a:rPr>
              <a:t>, the products or instruments are categorized as Overnight, Short Notice and Term. </a:t>
            </a:r>
          </a:p>
          <a:p>
            <a:pPr marL="0" indent="0" algn="just">
              <a:buNone/>
            </a:pPr>
            <a:r>
              <a:rPr lang="en-US" dirty="0">
                <a:latin typeface="Times New Roman" panose="02020603050405020304" pitchFamily="18" charset="0"/>
                <a:cs typeface="Times New Roman" panose="02020603050405020304" pitchFamily="18" charset="0"/>
              </a:rPr>
              <a:t>a) Overnight Refers to funds placed/borrowed on an overnight basis that automatically matures on the following business day. Here, „call money‟ means overnight transactions in the </a:t>
            </a:r>
            <a:r>
              <a:rPr lang="en-US" dirty="0" err="1">
                <a:latin typeface="Times New Roman" panose="02020603050405020304" pitchFamily="18" charset="0"/>
                <a:cs typeface="Times New Roman" panose="02020603050405020304" pitchFamily="18" charset="0"/>
              </a:rPr>
              <a:t>EDSMoney</a:t>
            </a:r>
            <a:r>
              <a:rPr lang="en-US" dirty="0">
                <a:latin typeface="Times New Roman" panose="02020603050405020304" pitchFamily="18" charset="0"/>
                <a:cs typeface="Times New Roman" panose="02020603050405020304" pitchFamily="18" charset="0"/>
              </a:rPr>
              <a:t> platform.</a:t>
            </a:r>
          </a:p>
          <a:p>
            <a:pPr marL="0" indent="0" algn="just">
              <a:buNone/>
            </a:pPr>
            <a:r>
              <a:rPr lang="en-US" dirty="0">
                <a:latin typeface="Times New Roman" panose="02020603050405020304" pitchFamily="18" charset="0"/>
                <a:cs typeface="Times New Roman" panose="02020603050405020304" pitchFamily="18" charset="0"/>
              </a:rPr>
              <a:t> b) Short Notice Refers to funds transacted for a period beyond overnight and not exceeding 14 days (maturity ranges from 2 days to 14 days). c) Term Refers to placement or borrowing of funds for periods from 15 days up to 1 year.</a:t>
            </a:r>
          </a:p>
        </p:txBody>
      </p:sp>
    </p:spTree>
    <p:extLst>
      <p:ext uri="{BB962C8B-B14F-4D97-AF65-F5344CB8AC3E}">
        <p14:creationId xmlns:p14="http://schemas.microsoft.com/office/powerpoint/2010/main" val="29262038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D63AB-AB07-AE88-430C-C1519D871BFD}"/>
              </a:ext>
            </a:extLst>
          </p:cNvPr>
          <p:cNvSpPr>
            <a:spLocks noGrp="1"/>
          </p:cNvSpPr>
          <p:nvPr>
            <p:ph type="title"/>
          </p:nvPr>
        </p:nvSpPr>
        <p:spPr>
          <a:xfrm>
            <a:off x="914400" y="789273"/>
            <a:ext cx="10363200" cy="827772"/>
          </a:xfrm>
        </p:spPr>
        <p:txBody>
          <a:bodyPr>
            <a:normAutofit/>
          </a:bodyPr>
          <a:lstStyle/>
          <a:p>
            <a:pPr algn="ctr"/>
            <a:r>
              <a:rPr lang="en-US" sz="3600" dirty="0">
                <a:latin typeface="Times New Roman" panose="02020603050405020304" pitchFamily="18" charset="0"/>
                <a:cs typeface="Times New Roman" panose="02020603050405020304" pitchFamily="18" charset="0"/>
              </a:rPr>
              <a:t>Foreign Exchange Management</a:t>
            </a:r>
          </a:p>
        </p:txBody>
      </p:sp>
      <p:sp>
        <p:nvSpPr>
          <p:cNvPr id="3" name="Content Placeholder 2">
            <a:extLst>
              <a:ext uri="{FF2B5EF4-FFF2-40B4-BE49-F238E27FC236}">
                <a16:creationId xmlns:a16="http://schemas.microsoft.com/office/drawing/2014/main" id="{031D7C40-A119-6F40-A180-8FB2566DCCA6}"/>
              </a:ext>
            </a:extLst>
          </p:cNvPr>
          <p:cNvSpPr>
            <a:spLocks noGrp="1"/>
          </p:cNvSpPr>
          <p:nvPr>
            <p:ph idx="1"/>
          </p:nvPr>
        </p:nvSpPr>
        <p:spPr>
          <a:xfrm>
            <a:off x="914399" y="1867301"/>
            <a:ext cx="10363200" cy="4074528"/>
          </a:xfrm>
        </p:spPr>
        <p:txBody>
          <a:bodyPr>
            <a:normAutofit/>
          </a:bodyPr>
          <a:lstStyle/>
          <a:p>
            <a:r>
              <a:rPr lang="en-US" sz="2400" b="0" i="0" dirty="0">
                <a:solidFill>
                  <a:srgbClr val="0D0D0D"/>
                </a:solidFill>
                <a:effectLst/>
                <a:latin typeface="Times New Roman" panose="02020603050405020304" pitchFamily="18" charset="0"/>
                <a:cs typeface="Times New Roman" panose="02020603050405020304" pitchFamily="18" charset="0"/>
              </a:rPr>
              <a:t>Foreign exchange management refers to the process of monitoring and controlling the conversion of one currency into another. </a:t>
            </a:r>
          </a:p>
          <a:p>
            <a:r>
              <a:rPr lang="en-US" sz="2400" b="0" i="0" dirty="0">
                <a:solidFill>
                  <a:srgbClr val="0D0D0D"/>
                </a:solidFill>
                <a:effectLst/>
                <a:latin typeface="Times New Roman" panose="02020603050405020304" pitchFamily="18" charset="0"/>
                <a:cs typeface="Times New Roman" panose="02020603050405020304" pitchFamily="18" charset="0"/>
              </a:rPr>
              <a:t>It involves various activities aimed at effectively managing currency exchange rates, mitigating risks associated with currency fluctuations, and optimizing the use of foreign currencies in international transactions.</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751197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66EA5B-5890-4CE7-5E2E-7BCC7CE49B62}"/>
              </a:ext>
            </a:extLst>
          </p:cNvPr>
          <p:cNvSpPr>
            <a:spLocks noGrp="1"/>
          </p:cNvSpPr>
          <p:nvPr>
            <p:ph type="title"/>
          </p:nvPr>
        </p:nvSpPr>
        <p:spPr>
          <a:xfrm>
            <a:off x="914400" y="635267"/>
            <a:ext cx="10363200" cy="741146"/>
          </a:xfrm>
        </p:spPr>
        <p:txBody>
          <a:bodyPr/>
          <a:lstStyle/>
          <a:p>
            <a:pPr algn="ctr"/>
            <a:r>
              <a:rPr lang="en-US" sz="4000" dirty="0">
                <a:latin typeface="Times New Roman" panose="02020603050405020304" pitchFamily="18" charset="0"/>
                <a:cs typeface="Times New Roman" panose="02020603050405020304" pitchFamily="18" charset="0"/>
              </a:rPr>
              <a:t>Foreign Exchange Management</a:t>
            </a:r>
            <a:endParaRPr lang="en-US" dirty="0"/>
          </a:p>
        </p:txBody>
      </p:sp>
      <p:sp>
        <p:nvSpPr>
          <p:cNvPr id="3" name="Content Placeholder 2">
            <a:extLst>
              <a:ext uri="{FF2B5EF4-FFF2-40B4-BE49-F238E27FC236}">
                <a16:creationId xmlns:a16="http://schemas.microsoft.com/office/drawing/2014/main" id="{230B7D8E-927A-96D1-E7E9-7CD53162BF82}"/>
              </a:ext>
            </a:extLst>
          </p:cNvPr>
          <p:cNvSpPr>
            <a:spLocks noGrp="1"/>
          </p:cNvSpPr>
          <p:nvPr>
            <p:ph idx="1"/>
          </p:nvPr>
        </p:nvSpPr>
        <p:spPr>
          <a:xfrm>
            <a:off x="914399" y="1771048"/>
            <a:ext cx="10645542" cy="4170781"/>
          </a:xfrm>
        </p:spPr>
        <p:txBody>
          <a:bodyPr>
            <a:normAutofit fontScale="92500" lnSpcReduction="20000"/>
          </a:bodyPr>
          <a:lstStyle/>
          <a:p>
            <a:pPr marL="0" indent="0" algn="l">
              <a:buNone/>
            </a:pPr>
            <a:r>
              <a:rPr lang="en-US" sz="2200" b="1" i="0" dirty="0">
                <a:solidFill>
                  <a:srgbClr val="0D0D0D"/>
                </a:solidFill>
                <a:effectLst/>
                <a:latin typeface="Times New Roman" panose="02020603050405020304" pitchFamily="18" charset="0"/>
                <a:cs typeface="Times New Roman" panose="02020603050405020304" pitchFamily="18" charset="0"/>
              </a:rPr>
              <a:t>Exchange Rate Monitoring</a:t>
            </a:r>
            <a:r>
              <a:rPr lang="en-US" sz="2200" b="0" i="0" dirty="0">
                <a:solidFill>
                  <a:srgbClr val="0D0D0D"/>
                </a:solidFill>
                <a:effectLst/>
                <a:latin typeface="Times New Roman" panose="02020603050405020304" pitchFamily="18" charset="0"/>
                <a:cs typeface="Times New Roman" panose="02020603050405020304" pitchFamily="18" charset="0"/>
              </a:rPr>
              <a:t>: This involves staying updated on global economic indicators, geopolitical events, central bank policies, and market sentiment that influence currency values.</a:t>
            </a:r>
          </a:p>
          <a:p>
            <a:pPr marL="0" indent="0" algn="l">
              <a:buNone/>
            </a:pPr>
            <a:r>
              <a:rPr lang="en-US" sz="2200" b="1" i="0" dirty="0">
                <a:solidFill>
                  <a:srgbClr val="0D0D0D"/>
                </a:solidFill>
                <a:effectLst/>
                <a:latin typeface="Times New Roman" panose="02020603050405020304" pitchFamily="18" charset="0"/>
                <a:cs typeface="Times New Roman" panose="02020603050405020304" pitchFamily="18" charset="0"/>
              </a:rPr>
              <a:t>Currency Risk Management</a:t>
            </a:r>
            <a:r>
              <a:rPr lang="en-US" sz="2200" b="0" i="0" dirty="0">
                <a:solidFill>
                  <a:srgbClr val="0D0D0D"/>
                </a:solidFill>
                <a:effectLst/>
                <a:latin typeface="Times New Roman" panose="02020603050405020304" pitchFamily="18" charset="0"/>
                <a:cs typeface="Times New Roman" panose="02020603050405020304" pitchFamily="18" charset="0"/>
              </a:rPr>
              <a:t> Foreign exchange management includes strategies to hedge against currency fluctuations using financial instruments such as forward contracts, options, futures, and swaps.</a:t>
            </a:r>
          </a:p>
          <a:p>
            <a:pPr marL="0" indent="0" algn="l">
              <a:buNone/>
            </a:pPr>
            <a:r>
              <a:rPr lang="en-US" sz="2200" b="1" i="0" dirty="0">
                <a:solidFill>
                  <a:srgbClr val="0D0D0D"/>
                </a:solidFill>
                <a:effectLst/>
                <a:latin typeface="Times New Roman" panose="02020603050405020304" pitchFamily="18" charset="0"/>
                <a:cs typeface="Times New Roman" panose="02020603050405020304" pitchFamily="18" charset="0"/>
              </a:rPr>
              <a:t>Transaction Processing</a:t>
            </a:r>
            <a:r>
              <a:rPr lang="en-US" sz="2200" b="0" i="0" dirty="0">
                <a:solidFill>
                  <a:srgbClr val="0D0D0D"/>
                </a:solidFill>
                <a:effectLst/>
                <a:latin typeface="Times New Roman" panose="02020603050405020304" pitchFamily="18" charset="0"/>
                <a:cs typeface="Times New Roman" panose="02020603050405020304" pitchFamily="18" charset="0"/>
              </a:rPr>
              <a:t>: Managing foreign exchange transactions efficiently involves ensuring timely and accurate processing of payments and receipts in different currencies. This may include using electronic payment systems, complying with regulatory requirements, and optimizing transaction costs.</a:t>
            </a:r>
          </a:p>
          <a:p>
            <a:pPr marL="0" indent="0" algn="l">
              <a:buNone/>
            </a:pPr>
            <a:r>
              <a:rPr lang="en-US" sz="2200" b="1" i="0" dirty="0">
                <a:solidFill>
                  <a:srgbClr val="0D0D0D"/>
                </a:solidFill>
                <a:effectLst/>
                <a:latin typeface="Times New Roman" panose="02020603050405020304" pitchFamily="18" charset="0"/>
                <a:cs typeface="Times New Roman" panose="02020603050405020304" pitchFamily="18" charset="0"/>
              </a:rPr>
              <a:t>Cash Flow Management</a:t>
            </a:r>
            <a:r>
              <a:rPr lang="en-US" sz="2200" b="0" i="0" dirty="0">
                <a:solidFill>
                  <a:srgbClr val="0D0D0D"/>
                </a:solidFill>
                <a:effectLst/>
                <a:latin typeface="Times New Roman" panose="02020603050405020304" pitchFamily="18" charset="0"/>
                <a:cs typeface="Times New Roman" panose="02020603050405020304" pitchFamily="18" charset="0"/>
              </a:rPr>
              <a:t>: Effective foreign exchange management requires forecasting and managing cash flows in multiple currencies. This involves planning for foreign currency inflows and outflows, optimizing liquidity, and minimizing the impact of exchange rate volatility on cash flow.</a:t>
            </a:r>
          </a:p>
          <a:p>
            <a:endParaRPr lang="en-US" dirty="0"/>
          </a:p>
        </p:txBody>
      </p:sp>
    </p:spTree>
    <p:extLst>
      <p:ext uri="{BB962C8B-B14F-4D97-AF65-F5344CB8AC3E}">
        <p14:creationId xmlns:p14="http://schemas.microsoft.com/office/powerpoint/2010/main" val="34361647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7F1B95-EC6B-824B-6589-3D4391CBB326}"/>
              </a:ext>
            </a:extLst>
          </p:cNvPr>
          <p:cNvSpPr>
            <a:spLocks noGrp="1"/>
          </p:cNvSpPr>
          <p:nvPr>
            <p:ph type="title"/>
          </p:nvPr>
        </p:nvSpPr>
        <p:spPr>
          <a:xfrm>
            <a:off x="914400" y="731521"/>
            <a:ext cx="10363200" cy="606392"/>
          </a:xfrm>
        </p:spPr>
        <p:txBody>
          <a:bodyPr>
            <a:normAutofit fontScale="90000"/>
          </a:bodyPr>
          <a:lstStyle/>
          <a:p>
            <a:pPr algn="ctr"/>
            <a:r>
              <a:rPr lang="en-US" sz="4000" dirty="0">
                <a:latin typeface="Times New Roman" panose="02020603050405020304" pitchFamily="18" charset="0"/>
                <a:cs typeface="Times New Roman" panose="02020603050405020304" pitchFamily="18" charset="0"/>
              </a:rPr>
              <a:t>Foreign Exchange Management</a:t>
            </a:r>
            <a:endParaRPr lang="en-US" dirty="0"/>
          </a:p>
        </p:txBody>
      </p:sp>
      <p:sp>
        <p:nvSpPr>
          <p:cNvPr id="3" name="Content Placeholder 2">
            <a:extLst>
              <a:ext uri="{FF2B5EF4-FFF2-40B4-BE49-F238E27FC236}">
                <a16:creationId xmlns:a16="http://schemas.microsoft.com/office/drawing/2014/main" id="{7F1E9EC8-622A-75E5-8206-446871B3CC96}"/>
              </a:ext>
            </a:extLst>
          </p:cNvPr>
          <p:cNvSpPr>
            <a:spLocks noGrp="1"/>
          </p:cNvSpPr>
          <p:nvPr>
            <p:ph idx="1"/>
          </p:nvPr>
        </p:nvSpPr>
        <p:spPr>
          <a:xfrm>
            <a:off x="914399" y="1684422"/>
            <a:ext cx="10363200" cy="4726004"/>
          </a:xfrm>
        </p:spPr>
        <p:txBody>
          <a:bodyPr>
            <a:normAutofit fontScale="92500" lnSpcReduction="10000"/>
          </a:bodyPr>
          <a:lstStyle/>
          <a:p>
            <a:pPr marL="0" indent="0" algn="just">
              <a:buNone/>
            </a:pPr>
            <a:r>
              <a:rPr lang="en-US" sz="2400" b="1" i="0" dirty="0">
                <a:solidFill>
                  <a:srgbClr val="0D0D0D"/>
                </a:solidFill>
                <a:effectLst/>
                <a:latin typeface="Times New Roman" panose="02020603050405020304" pitchFamily="18" charset="0"/>
                <a:cs typeface="Times New Roman" panose="02020603050405020304" pitchFamily="18" charset="0"/>
              </a:rPr>
              <a:t>Compliance and Regulatory Compliance</a:t>
            </a:r>
            <a:r>
              <a:rPr lang="en-US" sz="2400" b="0" i="0" dirty="0">
                <a:solidFill>
                  <a:srgbClr val="0D0D0D"/>
                </a:solidFill>
                <a:effectLst/>
                <a:latin typeface="Times New Roman" panose="02020603050405020304" pitchFamily="18" charset="0"/>
                <a:cs typeface="Times New Roman" panose="02020603050405020304" pitchFamily="18" charset="0"/>
              </a:rPr>
              <a:t>: Compliance with relevant regulations and regulatory reporting requirements is an important aspect of foreign exchange management. This includes adhering to foreign exchange controls, anti-money laundering laws, and tax regulations in different jurisdictions.</a:t>
            </a:r>
          </a:p>
          <a:p>
            <a:pPr marL="0" indent="0" algn="just">
              <a:buNone/>
            </a:pPr>
            <a:r>
              <a:rPr lang="en-US" sz="2400" b="1" i="0" dirty="0">
                <a:solidFill>
                  <a:srgbClr val="0D0D0D"/>
                </a:solidFill>
                <a:effectLst/>
                <a:latin typeface="Times New Roman" panose="02020603050405020304" pitchFamily="18" charset="0"/>
                <a:cs typeface="Times New Roman" panose="02020603050405020304" pitchFamily="18" charset="0"/>
              </a:rPr>
              <a:t>Risk Assessment and Mitigation</a:t>
            </a:r>
            <a:r>
              <a:rPr lang="en-US" sz="2400" b="0" i="0" dirty="0">
                <a:solidFill>
                  <a:srgbClr val="0D0D0D"/>
                </a:solidFill>
                <a:effectLst/>
                <a:latin typeface="Times New Roman" panose="02020603050405020304" pitchFamily="18" charset="0"/>
                <a:cs typeface="Times New Roman" panose="02020603050405020304" pitchFamily="18" charset="0"/>
              </a:rPr>
              <a:t>: This includes evaluating exposure to currency risk, interest rate risk, credit risk, and operational risk, and implementing appropriate risk mitigation strategies.</a:t>
            </a:r>
          </a:p>
          <a:p>
            <a:pPr marL="0" indent="0" algn="just">
              <a:buNone/>
            </a:pPr>
            <a:r>
              <a:rPr lang="en-US" sz="2400" b="1" i="0" dirty="0">
                <a:solidFill>
                  <a:srgbClr val="0D0D0D"/>
                </a:solidFill>
                <a:effectLst/>
                <a:latin typeface="Times New Roman" panose="02020603050405020304" pitchFamily="18" charset="0"/>
                <a:cs typeface="Times New Roman" panose="02020603050405020304" pitchFamily="18" charset="0"/>
              </a:rPr>
              <a:t>Technology and Automation</a:t>
            </a:r>
            <a:r>
              <a:rPr lang="en-US" sz="2400" b="0" i="0" dirty="0">
                <a:solidFill>
                  <a:srgbClr val="0D0D0D"/>
                </a:solidFill>
                <a:effectLst/>
                <a:latin typeface="Times New Roman" panose="02020603050405020304" pitchFamily="18" charset="0"/>
                <a:cs typeface="Times New Roman" panose="02020603050405020304" pitchFamily="18" charset="0"/>
              </a:rPr>
              <a:t>: Leveraging technology and automation tools can streamline foreign exchange management processes, improve efficiency, and reduce manual errors. This may include using treasury management systems, trading platforms, and risk management software.</a:t>
            </a:r>
          </a:p>
          <a:p>
            <a:endParaRPr lang="en-US" dirty="0"/>
          </a:p>
        </p:txBody>
      </p:sp>
    </p:spTree>
    <p:extLst>
      <p:ext uri="{BB962C8B-B14F-4D97-AF65-F5344CB8AC3E}">
        <p14:creationId xmlns:p14="http://schemas.microsoft.com/office/powerpoint/2010/main" val="42063922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BDA151C-5770-45E4-AAFF-59E7F40386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cNvSpPr>
            <a:spLocks noGrp="1"/>
          </p:cNvSpPr>
          <p:nvPr>
            <p:ph type="ctrTitle"/>
          </p:nvPr>
        </p:nvSpPr>
        <p:spPr>
          <a:xfrm>
            <a:off x="914400" y="914399"/>
            <a:ext cx="3327400" cy="4160520"/>
          </a:xfrm>
        </p:spPr>
        <p:txBody>
          <a:bodyPr anchor="t">
            <a:normAutofit/>
          </a:bodyPr>
          <a:lstStyle/>
          <a:p>
            <a:br>
              <a:rPr lang="en-US" sz="3600" dirty="0">
                <a:latin typeface="Times New Roman" panose="02020603050405020304" pitchFamily="18" charset="0"/>
                <a:cs typeface="Times New Roman" panose="02020603050405020304" pitchFamily="18" charset="0"/>
              </a:rPr>
            </a:br>
            <a:br>
              <a:rPr lang="en-US" sz="36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Importance of Treasury Management</a:t>
            </a:r>
          </a:p>
        </p:txBody>
      </p:sp>
      <p:cxnSp>
        <p:nvCxnSpPr>
          <p:cNvPr id="12" name="Straight Connector 11">
            <a:extLst>
              <a:ext uri="{FF2B5EF4-FFF2-40B4-BE49-F238E27FC236}">
                <a16:creationId xmlns:a16="http://schemas.microsoft.com/office/drawing/2014/main" id="{3C1E8872-6F48-7002-BFE6-7839C2E7083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92570" y="5821999"/>
            <a:ext cx="10208830" cy="0"/>
          </a:xfrm>
          <a:prstGeom prst="line">
            <a:avLst/>
          </a:prstGeom>
          <a:ln w="76200"/>
        </p:spPr>
        <p:style>
          <a:lnRef idx="1">
            <a:schemeClr val="accent1"/>
          </a:lnRef>
          <a:fillRef idx="0">
            <a:schemeClr val="accent1"/>
          </a:fillRef>
          <a:effectRef idx="0">
            <a:schemeClr val="accent1"/>
          </a:effectRef>
          <a:fontRef idx="minor">
            <a:schemeClr val="tx1"/>
          </a:fontRef>
        </p:style>
      </p:cxnSp>
      <p:graphicFrame>
        <p:nvGraphicFramePr>
          <p:cNvPr id="6" name="Content Placeholder">
            <a:extLst>
              <a:ext uri="{FF2B5EF4-FFF2-40B4-BE49-F238E27FC236}">
                <a16:creationId xmlns:a16="http://schemas.microsoft.com/office/drawing/2014/main" id="{8A8701F4-65A3-5604-6C00-CB5BA948BB36}"/>
              </a:ext>
            </a:extLst>
          </p:cNvPr>
          <p:cNvGraphicFramePr>
            <a:graphicFrameLocks noGrp="1"/>
          </p:cNvGraphicFramePr>
          <p:nvPr>
            <p:ph idx="1"/>
            <p:extLst>
              <p:ext uri="{D42A27DB-BD31-4B8C-83A1-F6EECF244321}">
                <p14:modId xmlns:p14="http://schemas.microsoft.com/office/powerpoint/2010/main" val="751888349"/>
              </p:ext>
            </p:extLst>
          </p:nvPr>
        </p:nvGraphicFramePr>
        <p:xfrm>
          <a:off x="4682640" y="891606"/>
          <a:ext cx="6594960" cy="43960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271076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cNvSpPr>
            <a:spLocks noGrp="1"/>
          </p:cNvSpPr>
          <p:nvPr>
            <p:ph type="ctrTitle"/>
          </p:nvPr>
        </p:nvSpPr>
        <p:spPr>
          <a:xfrm>
            <a:off x="4504623" y="1031007"/>
            <a:ext cx="6852855" cy="913296"/>
          </a:xfrm>
        </p:spPr>
        <p:txBody>
          <a:bodyPr>
            <a:normAutofit/>
          </a:bodyPr>
          <a:lstStyle/>
          <a:p>
            <a:pPr algn="ctr"/>
            <a:r>
              <a:rPr lang="en-US" sz="3600" dirty="0">
                <a:latin typeface="Times New Roman" panose="02020603050405020304" pitchFamily="18" charset="0"/>
                <a:cs typeface="Times New Roman" panose="02020603050405020304" pitchFamily="18" charset="0"/>
              </a:rPr>
              <a:t>Treasury Management in Banks</a:t>
            </a:r>
          </a:p>
        </p:txBody>
      </p:sp>
      <p:sp>
        <p:nvSpPr>
          <p:cNvPr id="3" name="Content Placeholder"/>
          <p:cNvSpPr>
            <a:spLocks noGrp="1"/>
          </p:cNvSpPr>
          <p:nvPr>
            <p:ph idx="1"/>
          </p:nvPr>
        </p:nvSpPr>
        <p:spPr>
          <a:xfrm>
            <a:off x="4504623" y="2281188"/>
            <a:ext cx="6852855" cy="3938631"/>
          </a:xfrm>
        </p:spPr>
        <p:txBody>
          <a:bodyPr>
            <a:normAutofit/>
          </a:bodyPr>
          <a:lstStyle/>
          <a:p>
            <a:pPr marL="0" lvl="0" indent="0">
              <a:buNone/>
            </a:pPr>
            <a:r>
              <a:rPr lang="en-US" sz="2400" dirty="0">
                <a:latin typeface="Times New Roman" panose="02020603050405020304" pitchFamily="18" charset="0"/>
                <a:cs typeface="Times New Roman" panose="02020603050405020304" pitchFamily="18" charset="0"/>
              </a:rPr>
              <a:t>Treasury management refers to the strategic handling of financial assets and liabilities by banks to optimize liquidity, profitability, and risk management</a:t>
            </a:r>
          </a:p>
        </p:txBody>
      </p:sp>
      <p:pic>
        <p:nvPicPr>
          <p:cNvPr id="6" name="Picture 5" descr="Office building overlayed with stock market graphs">
            <a:extLst>
              <a:ext uri="{FF2B5EF4-FFF2-40B4-BE49-F238E27FC236}">
                <a16:creationId xmlns:a16="http://schemas.microsoft.com/office/drawing/2014/main" id="{DEE2FBBF-3220-CDBD-35A5-7366D10AC216}"/>
              </a:ext>
            </a:extLst>
          </p:cNvPr>
          <p:cNvPicPr>
            <a:picLocks noChangeAspect="1"/>
          </p:cNvPicPr>
          <p:nvPr/>
        </p:nvPicPr>
        <p:blipFill rotWithShape="1">
          <a:blip r:embed="rId2"/>
          <a:srcRect l="43078" r="4287" b="9"/>
          <a:stretch/>
        </p:blipFill>
        <p:spPr>
          <a:xfrm>
            <a:off x="20" y="10"/>
            <a:ext cx="3561327" cy="6857990"/>
          </a:xfrm>
          <a:prstGeom prst="rect">
            <a:avLst/>
          </a:prstGeom>
        </p:spPr>
      </p:pic>
      <p:cxnSp>
        <p:nvCxnSpPr>
          <p:cNvPr id="12" name="Straight Connector 11">
            <a:extLst>
              <a:ext uri="{FF2B5EF4-FFF2-40B4-BE49-F238E27FC236}">
                <a16:creationId xmlns:a16="http://schemas.microsoft.com/office/drawing/2014/main" id="{691422F5-4221-4812-AFD9-5479C6D60AD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80083" y="1031005"/>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18639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cNvSpPr>
            <a:spLocks noGrp="1"/>
          </p:cNvSpPr>
          <p:nvPr>
            <p:ph type="ctrTitle"/>
          </p:nvPr>
        </p:nvSpPr>
        <p:spPr>
          <a:xfrm>
            <a:off x="221380" y="115503"/>
            <a:ext cx="7960094" cy="1020278"/>
          </a:xfrm>
        </p:spPr>
        <p:txBody>
          <a:bodyPr>
            <a:noAutofit/>
          </a:bodyPr>
          <a:lstStyle/>
          <a:p>
            <a:pPr>
              <a:lnSpc>
                <a:spcPct val="90000"/>
              </a:lnSpc>
            </a:pPr>
            <a:r>
              <a:rPr lang="en-US" sz="3600" dirty="0">
                <a:latin typeface="Times New Roman" panose="02020603050405020304" pitchFamily="18" charset="0"/>
                <a:cs typeface="Times New Roman" panose="02020603050405020304" pitchFamily="18" charset="0"/>
              </a:rPr>
              <a:t>Compliance Issues in Bangladeshi Banks</a:t>
            </a:r>
          </a:p>
        </p:txBody>
      </p:sp>
      <p:sp>
        <p:nvSpPr>
          <p:cNvPr id="3" name="Content Placeholder"/>
          <p:cNvSpPr>
            <a:spLocks noGrp="1"/>
          </p:cNvSpPr>
          <p:nvPr>
            <p:ph idx="1"/>
          </p:nvPr>
        </p:nvSpPr>
        <p:spPr>
          <a:xfrm>
            <a:off x="664144" y="1463040"/>
            <a:ext cx="7074568" cy="4756780"/>
          </a:xfrm>
        </p:spPr>
        <p:txBody>
          <a:bodyPr>
            <a:normAutofit/>
          </a:bodyPr>
          <a:lstStyle/>
          <a:p>
            <a:pPr lvl="0">
              <a:lnSpc>
                <a:spcPct val="110000"/>
              </a:lnSpc>
            </a:pPr>
            <a:r>
              <a:rPr lang="en-US" sz="2400" dirty="0">
                <a:latin typeface="Times New Roman" panose="02020603050405020304" pitchFamily="18" charset="0"/>
                <a:cs typeface="Times New Roman" panose="02020603050405020304" pitchFamily="18" charset="0"/>
              </a:rPr>
              <a:t>Regulatory Framework: Governed by the Bangladesh Bank and other regulatory authorities</a:t>
            </a:r>
          </a:p>
          <a:p>
            <a:pPr lvl="0">
              <a:lnSpc>
                <a:spcPct val="110000"/>
              </a:lnSpc>
            </a:pPr>
            <a:r>
              <a:rPr lang="en-US" sz="2400" dirty="0">
                <a:latin typeface="Times New Roman" panose="02020603050405020304" pitchFamily="18" charset="0"/>
                <a:cs typeface="Times New Roman" panose="02020603050405020304" pitchFamily="18" charset="0"/>
              </a:rPr>
              <a:t>Anti-Money Laundering Regulations: Compliance with AML laws and regulations to prevent money laundering and terrorism financing</a:t>
            </a:r>
          </a:p>
          <a:p>
            <a:pPr lvl="0">
              <a:lnSpc>
                <a:spcPct val="110000"/>
              </a:lnSpc>
            </a:pPr>
            <a:r>
              <a:rPr lang="en-US" sz="2400" dirty="0">
                <a:latin typeface="Times New Roman" panose="02020603050405020304" pitchFamily="18" charset="0"/>
                <a:cs typeface="Times New Roman" panose="02020603050405020304" pitchFamily="18" charset="0"/>
              </a:rPr>
              <a:t>Know Your Customer Guidelines: Verification of customer identity and monitoring of transactions</a:t>
            </a:r>
          </a:p>
          <a:p>
            <a:pPr lvl="0">
              <a:lnSpc>
                <a:spcPct val="110000"/>
              </a:lnSpc>
            </a:pPr>
            <a:r>
              <a:rPr lang="en-US" sz="2400" dirty="0">
                <a:latin typeface="Times New Roman" panose="02020603050405020304" pitchFamily="18" charset="0"/>
                <a:cs typeface="Times New Roman" panose="02020603050405020304" pitchFamily="18" charset="0"/>
              </a:rPr>
              <a:t>Cross-Border Transactions: Compliance with international standards such as FATCA and CRS for cross-border transactions</a:t>
            </a:r>
          </a:p>
        </p:txBody>
      </p:sp>
      <p:pic>
        <p:nvPicPr>
          <p:cNvPr id="6" name="Picture 5" descr="Graph on document with pen">
            <a:extLst>
              <a:ext uri="{FF2B5EF4-FFF2-40B4-BE49-F238E27FC236}">
                <a16:creationId xmlns:a16="http://schemas.microsoft.com/office/drawing/2014/main" id="{4ADDCF81-F27A-E19F-01CD-B95E6476AD05}"/>
              </a:ext>
            </a:extLst>
          </p:cNvPr>
          <p:cNvPicPr>
            <a:picLocks noChangeAspect="1"/>
          </p:cNvPicPr>
          <p:nvPr/>
        </p:nvPicPr>
        <p:blipFill rotWithShape="1">
          <a:blip r:embed="rId2"/>
          <a:srcRect l="30676" r="16624" b="-3"/>
          <a:stretch/>
        </p:blipFill>
        <p:spPr>
          <a:xfrm>
            <a:off x="8268101" y="10"/>
            <a:ext cx="3923897" cy="6857990"/>
          </a:xfrm>
          <a:prstGeom prst="rect">
            <a:avLst/>
          </a:prstGeom>
        </p:spPr>
      </p:pic>
      <p:cxnSp>
        <p:nvCxnSpPr>
          <p:cNvPr id="12" name="Straight Connector 11">
            <a:extLst>
              <a:ext uri="{FF2B5EF4-FFF2-40B4-BE49-F238E27FC236}">
                <a16:creationId xmlns:a16="http://schemas.microsoft.com/office/drawing/2014/main" id="{753FE100-D0AB-4AE2-824B-60CFA31EC6A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90600"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952208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BDA151C-5770-45E4-AAFF-59E7F40386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cNvSpPr>
            <a:spLocks noGrp="1"/>
          </p:cNvSpPr>
          <p:nvPr>
            <p:ph type="ctrTitle"/>
          </p:nvPr>
        </p:nvSpPr>
        <p:spPr>
          <a:xfrm>
            <a:off x="914400" y="914399"/>
            <a:ext cx="3327400" cy="4160520"/>
          </a:xfrm>
        </p:spPr>
        <p:txBody>
          <a:bodyPr anchor="t">
            <a:normAutofit/>
          </a:bodyPr>
          <a:lstStyle/>
          <a:p>
            <a:br>
              <a:rPr lang="en-US" sz="3600" dirty="0">
                <a:latin typeface="Times New Roman" panose="02020603050405020304" pitchFamily="18" charset="0"/>
                <a:cs typeface="Times New Roman" panose="02020603050405020304" pitchFamily="18" charset="0"/>
              </a:rPr>
            </a:br>
            <a:br>
              <a:rPr lang="en-US" sz="36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Regulatory Updates and Adaptation</a:t>
            </a:r>
          </a:p>
        </p:txBody>
      </p:sp>
      <p:cxnSp>
        <p:nvCxnSpPr>
          <p:cNvPr id="12" name="Straight Connector 11">
            <a:extLst>
              <a:ext uri="{FF2B5EF4-FFF2-40B4-BE49-F238E27FC236}">
                <a16:creationId xmlns:a16="http://schemas.microsoft.com/office/drawing/2014/main" id="{3C1E8872-6F48-7002-BFE6-7839C2E7083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92570" y="5821999"/>
            <a:ext cx="10208830" cy="0"/>
          </a:xfrm>
          <a:prstGeom prst="line">
            <a:avLst/>
          </a:prstGeom>
          <a:ln w="76200"/>
        </p:spPr>
        <p:style>
          <a:lnRef idx="1">
            <a:schemeClr val="accent1"/>
          </a:lnRef>
          <a:fillRef idx="0">
            <a:schemeClr val="accent1"/>
          </a:fillRef>
          <a:effectRef idx="0">
            <a:schemeClr val="accent1"/>
          </a:effectRef>
          <a:fontRef idx="minor">
            <a:schemeClr val="tx1"/>
          </a:fontRef>
        </p:style>
      </p:cxnSp>
      <p:graphicFrame>
        <p:nvGraphicFramePr>
          <p:cNvPr id="6" name="Content Placeholder">
            <a:extLst>
              <a:ext uri="{FF2B5EF4-FFF2-40B4-BE49-F238E27FC236}">
                <a16:creationId xmlns:a16="http://schemas.microsoft.com/office/drawing/2014/main" id="{FFB7F05C-F184-ED56-18C0-C38DB2C45928}"/>
              </a:ext>
            </a:extLst>
          </p:cNvPr>
          <p:cNvGraphicFramePr>
            <a:graphicFrameLocks noGrp="1"/>
          </p:cNvGraphicFramePr>
          <p:nvPr>
            <p:ph idx="1"/>
            <p:extLst>
              <p:ext uri="{D42A27DB-BD31-4B8C-83A1-F6EECF244321}">
                <p14:modId xmlns:p14="http://schemas.microsoft.com/office/powerpoint/2010/main" val="3718921302"/>
              </p:ext>
            </p:extLst>
          </p:nvPr>
        </p:nvGraphicFramePr>
        <p:xfrm>
          <a:off x="4682640" y="891606"/>
          <a:ext cx="6594960" cy="43960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5144751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BDA151C-5770-45E4-AAFF-59E7F40386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cNvSpPr>
            <a:spLocks noGrp="1"/>
          </p:cNvSpPr>
          <p:nvPr>
            <p:ph type="ctrTitle"/>
          </p:nvPr>
        </p:nvSpPr>
        <p:spPr>
          <a:xfrm>
            <a:off x="914400" y="914399"/>
            <a:ext cx="3327400" cy="4160520"/>
          </a:xfrm>
        </p:spPr>
        <p:txBody>
          <a:bodyPr anchor="t">
            <a:normAutofit/>
          </a:bodyPr>
          <a:lstStyle/>
          <a:p>
            <a:br>
              <a:rPr lang="en-US" sz="3600" dirty="0"/>
            </a:br>
            <a:br>
              <a:rPr lang="en-US" sz="3600" dirty="0"/>
            </a:br>
            <a:r>
              <a:rPr lang="en-US" dirty="0">
                <a:latin typeface="Times New Roman" panose="02020603050405020304" pitchFamily="18" charset="0"/>
                <a:cs typeface="Times New Roman" panose="02020603050405020304" pitchFamily="18" charset="0"/>
              </a:rPr>
              <a:t>Compliance Culture</a:t>
            </a:r>
          </a:p>
        </p:txBody>
      </p:sp>
      <p:cxnSp>
        <p:nvCxnSpPr>
          <p:cNvPr id="12" name="Straight Connector 11">
            <a:extLst>
              <a:ext uri="{FF2B5EF4-FFF2-40B4-BE49-F238E27FC236}">
                <a16:creationId xmlns:a16="http://schemas.microsoft.com/office/drawing/2014/main" id="{3C1E8872-6F48-7002-BFE6-7839C2E7083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92570" y="5821999"/>
            <a:ext cx="10208830" cy="0"/>
          </a:xfrm>
          <a:prstGeom prst="line">
            <a:avLst/>
          </a:prstGeom>
          <a:ln w="76200"/>
        </p:spPr>
        <p:style>
          <a:lnRef idx="1">
            <a:schemeClr val="accent1"/>
          </a:lnRef>
          <a:fillRef idx="0">
            <a:schemeClr val="accent1"/>
          </a:fillRef>
          <a:effectRef idx="0">
            <a:schemeClr val="accent1"/>
          </a:effectRef>
          <a:fontRef idx="minor">
            <a:schemeClr val="tx1"/>
          </a:fontRef>
        </p:style>
      </p:cxnSp>
      <p:graphicFrame>
        <p:nvGraphicFramePr>
          <p:cNvPr id="6" name="Content Placeholder">
            <a:extLst>
              <a:ext uri="{FF2B5EF4-FFF2-40B4-BE49-F238E27FC236}">
                <a16:creationId xmlns:a16="http://schemas.microsoft.com/office/drawing/2014/main" id="{20149232-57E8-6BF9-2B07-3EA4BAD3D020}"/>
              </a:ext>
            </a:extLst>
          </p:cNvPr>
          <p:cNvGraphicFramePr>
            <a:graphicFrameLocks noGrp="1"/>
          </p:cNvGraphicFramePr>
          <p:nvPr>
            <p:ph idx="1"/>
            <p:extLst>
              <p:ext uri="{D42A27DB-BD31-4B8C-83A1-F6EECF244321}">
                <p14:modId xmlns:p14="http://schemas.microsoft.com/office/powerpoint/2010/main" val="2455722204"/>
              </p:ext>
            </p:extLst>
          </p:nvPr>
        </p:nvGraphicFramePr>
        <p:xfrm>
          <a:off x="4682640" y="891606"/>
          <a:ext cx="6594960" cy="43960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0643387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cNvSpPr>
            <a:spLocks noGrp="1"/>
          </p:cNvSpPr>
          <p:nvPr>
            <p:ph type="ctrTitle"/>
          </p:nvPr>
        </p:nvSpPr>
        <p:spPr>
          <a:xfrm>
            <a:off x="336884" y="365760"/>
            <a:ext cx="7113070" cy="1376413"/>
          </a:xfrm>
        </p:spPr>
        <p:txBody>
          <a:bodyPr>
            <a:normAutofit/>
          </a:bodyPr>
          <a:lstStyle/>
          <a:p>
            <a:r>
              <a:rPr lang="en-US" sz="3600" dirty="0">
                <a:latin typeface="Times New Roman" panose="02020603050405020304" pitchFamily="18" charset="0"/>
                <a:cs typeface="Times New Roman" panose="02020603050405020304" pitchFamily="18" charset="0"/>
              </a:rPr>
              <a:t>Strategies for Effective Compliance</a:t>
            </a:r>
          </a:p>
        </p:txBody>
      </p:sp>
      <p:sp>
        <p:nvSpPr>
          <p:cNvPr id="3" name="Content Placeholder"/>
          <p:cNvSpPr>
            <a:spLocks noGrp="1"/>
          </p:cNvSpPr>
          <p:nvPr>
            <p:ph idx="1"/>
          </p:nvPr>
        </p:nvSpPr>
        <p:spPr>
          <a:xfrm>
            <a:off x="693020" y="1520793"/>
            <a:ext cx="6622178" cy="4699027"/>
          </a:xfrm>
        </p:spPr>
        <p:txBody>
          <a:bodyPr>
            <a:normAutofit/>
          </a:bodyPr>
          <a:lstStyle/>
          <a:p>
            <a:pPr lvl="0">
              <a:lnSpc>
                <a:spcPct val="110000"/>
              </a:lnSpc>
            </a:pPr>
            <a:r>
              <a:rPr lang="en-US" sz="2400" dirty="0">
                <a:latin typeface="Times New Roman" panose="02020603050405020304" pitchFamily="18" charset="0"/>
                <a:cs typeface="Times New Roman" panose="02020603050405020304" pitchFamily="18" charset="0"/>
              </a:rPr>
              <a:t>Customer Due Diligence: Thorough verification of customer identities and monitoring of transactions</a:t>
            </a:r>
          </a:p>
          <a:p>
            <a:pPr lvl="0">
              <a:lnSpc>
                <a:spcPct val="110000"/>
              </a:lnSpc>
            </a:pPr>
            <a:r>
              <a:rPr lang="en-US" sz="2400" dirty="0">
                <a:latin typeface="Times New Roman" panose="02020603050405020304" pitchFamily="18" charset="0"/>
                <a:cs typeface="Times New Roman" panose="02020603050405020304" pitchFamily="18" charset="0"/>
              </a:rPr>
              <a:t>Establishment of Regulatory Compliance Committees: Oversight and governance of compliance-related matters</a:t>
            </a:r>
          </a:p>
          <a:p>
            <a:pPr lvl="0">
              <a:lnSpc>
                <a:spcPct val="110000"/>
              </a:lnSpc>
            </a:pPr>
            <a:r>
              <a:rPr lang="en-US" sz="2400" dirty="0">
                <a:latin typeface="Times New Roman" panose="02020603050405020304" pitchFamily="18" charset="0"/>
                <a:cs typeface="Times New Roman" panose="02020603050405020304" pitchFamily="18" charset="0"/>
              </a:rPr>
              <a:t>Continuous Improvement: Periodic assessment and enhancement of compliance frameworks</a:t>
            </a:r>
          </a:p>
        </p:txBody>
      </p:sp>
      <p:pic>
        <p:nvPicPr>
          <p:cNvPr id="6" name="Picture 5" descr="Desk with productivity items">
            <a:extLst>
              <a:ext uri="{FF2B5EF4-FFF2-40B4-BE49-F238E27FC236}">
                <a16:creationId xmlns:a16="http://schemas.microsoft.com/office/drawing/2014/main" id="{1596FA46-C7A4-E3BA-DFB5-E6975DFA611E}"/>
              </a:ext>
            </a:extLst>
          </p:cNvPr>
          <p:cNvPicPr>
            <a:picLocks noChangeAspect="1"/>
          </p:cNvPicPr>
          <p:nvPr/>
        </p:nvPicPr>
        <p:blipFill rotWithShape="1">
          <a:blip r:embed="rId2"/>
          <a:srcRect l="31844" r="15456" b="-3"/>
          <a:stretch/>
        </p:blipFill>
        <p:spPr>
          <a:xfrm>
            <a:off x="8103670" y="10"/>
            <a:ext cx="4088329" cy="6857990"/>
          </a:xfrm>
          <a:prstGeom prst="rect">
            <a:avLst/>
          </a:prstGeom>
        </p:spPr>
      </p:pic>
      <p:cxnSp>
        <p:nvCxnSpPr>
          <p:cNvPr id="12" name="Straight Connector 11">
            <a:extLst>
              <a:ext uri="{FF2B5EF4-FFF2-40B4-BE49-F238E27FC236}">
                <a16:creationId xmlns:a16="http://schemas.microsoft.com/office/drawing/2014/main" id="{753FE100-D0AB-4AE2-824B-60CFA31EC6A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90600"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35463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cNvSpPr>
            <a:spLocks noGrp="1"/>
          </p:cNvSpPr>
          <p:nvPr>
            <p:ph type="ctrTitle"/>
          </p:nvPr>
        </p:nvSpPr>
        <p:spPr>
          <a:xfrm>
            <a:off x="4427620" y="317635"/>
            <a:ext cx="6929858" cy="808521"/>
          </a:xfrm>
        </p:spPr>
        <p:txBody>
          <a:bodyPr>
            <a:normAutofit/>
          </a:bodyPr>
          <a:lstStyle/>
          <a:p>
            <a:r>
              <a:rPr lang="en-US" sz="3600" dirty="0">
                <a:latin typeface="Times New Roman" panose="02020603050405020304" pitchFamily="18" charset="0"/>
                <a:cs typeface="Times New Roman" panose="02020603050405020304" pitchFamily="18" charset="0"/>
              </a:rPr>
              <a:t>Strategies for Effective Compliance</a:t>
            </a:r>
          </a:p>
        </p:txBody>
      </p:sp>
      <p:sp>
        <p:nvSpPr>
          <p:cNvPr id="3" name="Content Placeholder"/>
          <p:cNvSpPr>
            <a:spLocks noGrp="1"/>
          </p:cNvSpPr>
          <p:nvPr>
            <p:ph idx="1"/>
          </p:nvPr>
        </p:nvSpPr>
        <p:spPr>
          <a:xfrm>
            <a:off x="4427621" y="1443791"/>
            <a:ext cx="6929857" cy="4776028"/>
          </a:xfrm>
        </p:spPr>
        <p:txBody>
          <a:bodyPr>
            <a:normAutofit/>
          </a:bodyPr>
          <a:lstStyle/>
          <a:p>
            <a:pPr lvl="0">
              <a:lnSpc>
                <a:spcPct val="110000"/>
              </a:lnSpc>
            </a:pPr>
            <a:r>
              <a:rPr lang="en-US" sz="2400" dirty="0">
                <a:latin typeface="Times New Roman" panose="02020603050405020304" pitchFamily="18" charset="0"/>
                <a:cs typeface="Times New Roman" panose="02020603050405020304" pitchFamily="18" charset="0"/>
              </a:rPr>
              <a:t>Capital Management</a:t>
            </a:r>
          </a:p>
          <a:p>
            <a:pPr lvl="1">
              <a:lnSpc>
                <a:spcPct val="110000"/>
              </a:lnSpc>
            </a:pPr>
            <a:r>
              <a:rPr lang="en-US" sz="2400" dirty="0">
                <a:latin typeface="Times New Roman" panose="02020603050405020304" pitchFamily="18" charset="0"/>
                <a:cs typeface="Times New Roman" panose="02020603050405020304" pitchFamily="18" charset="0"/>
              </a:rPr>
              <a:t>Ensuring Sufficient Cash Reserves</a:t>
            </a:r>
          </a:p>
          <a:p>
            <a:pPr lvl="1">
              <a:lnSpc>
                <a:spcPct val="110000"/>
              </a:lnSpc>
            </a:pPr>
            <a:r>
              <a:rPr lang="en-US" sz="2400" dirty="0">
                <a:latin typeface="Times New Roman" panose="02020603050405020304" pitchFamily="18" charset="0"/>
                <a:cs typeface="Times New Roman" panose="02020603050405020304" pitchFamily="18" charset="0"/>
              </a:rPr>
              <a:t>Minimizing Idle Cash</a:t>
            </a:r>
          </a:p>
          <a:p>
            <a:pPr lvl="1">
              <a:lnSpc>
                <a:spcPct val="110000"/>
              </a:lnSpc>
            </a:pPr>
            <a:r>
              <a:rPr lang="en-US" sz="2400" dirty="0">
                <a:latin typeface="Times New Roman" panose="02020603050405020304" pitchFamily="18" charset="0"/>
                <a:cs typeface="Times New Roman" panose="02020603050405020304" pitchFamily="18" charset="0"/>
              </a:rPr>
              <a:t>Cash Forecasting Techniques</a:t>
            </a:r>
          </a:p>
          <a:p>
            <a:pPr lvl="1">
              <a:lnSpc>
                <a:spcPct val="110000"/>
              </a:lnSpc>
            </a:pPr>
            <a:r>
              <a:rPr lang="en-US" sz="2400" dirty="0">
                <a:latin typeface="Times New Roman" panose="02020603050405020304" pitchFamily="18" charset="0"/>
                <a:cs typeface="Times New Roman" panose="02020603050405020304" pitchFamily="18" charset="0"/>
              </a:rPr>
              <a:t>Types of Investments: Government Securities, Bonds, Money Market Instruments</a:t>
            </a:r>
          </a:p>
          <a:p>
            <a:pPr lvl="1">
              <a:lnSpc>
                <a:spcPct val="110000"/>
              </a:lnSpc>
            </a:pPr>
            <a:r>
              <a:rPr lang="en-US" sz="2400" dirty="0">
                <a:latin typeface="Times New Roman" panose="02020603050405020304" pitchFamily="18" charset="0"/>
                <a:cs typeface="Times New Roman" panose="02020603050405020304" pitchFamily="18" charset="0"/>
              </a:rPr>
              <a:t>Investment Strategies for Optimal Returns</a:t>
            </a:r>
          </a:p>
          <a:p>
            <a:pPr lvl="1">
              <a:lnSpc>
                <a:spcPct val="110000"/>
              </a:lnSpc>
            </a:pPr>
            <a:r>
              <a:rPr lang="en-US" sz="2400" dirty="0">
                <a:latin typeface="Times New Roman" panose="02020603050405020304" pitchFamily="18" charset="0"/>
                <a:cs typeface="Times New Roman" panose="02020603050405020304" pitchFamily="18" charset="0"/>
              </a:rPr>
              <a:t>Managing Currency Risks</a:t>
            </a:r>
          </a:p>
          <a:p>
            <a:pPr lvl="1">
              <a:lnSpc>
                <a:spcPct val="110000"/>
              </a:lnSpc>
            </a:pPr>
            <a:r>
              <a:rPr lang="en-US" sz="2400" dirty="0">
                <a:latin typeface="Times New Roman" panose="02020603050405020304" pitchFamily="18" charset="0"/>
                <a:cs typeface="Times New Roman" panose="02020603050405020304" pitchFamily="18" charset="0"/>
              </a:rPr>
              <a:t>Hedging Techniques: Forwards, Options, Swaps</a:t>
            </a:r>
          </a:p>
          <a:p>
            <a:pPr lvl="1">
              <a:lnSpc>
                <a:spcPct val="110000"/>
              </a:lnSpc>
            </a:pPr>
            <a:r>
              <a:rPr lang="en-US" sz="2400" dirty="0">
                <a:latin typeface="Times New Roman" panose="02020603050405020304" pitchFamily="18" charset="0"/>
                <a:cs typeface="Times New Roman" panose="02020603050405020304" pitchFamily="18" charset="0"/>
              </a:rPr>
              <a:t>Importance of Exchange Rate Forecasting</a:t>
            </a:r>
          </a:p>
        </p:txBody>
      </p:sp>
      <p:pic>
        <p:nvPicPr>
          <p:cNvPr id="6" name="Picture 5" descr="Desk with productivity items">
            <a:extLst>
              <a:ext uri="{FF2B5EF4-FFF2-40B4-BE49-F238E27FC236}">
                <a16:creationId xmlns:a16="http://schemas.microsoft.com/office/drawing/2014/main" id="{FC2F65D7-B2C8-DEDD-9051-6AF1A9D8C67F}"/>
              </a:ext>
            </a:extLst>
          </p:cNvPr>
          <p:cNvPicPr>
            <a:picLocks noChangeAspect="1"/>
          </p:cNvPicPr>
          <p:nvPr/>
        </p:nvPicPr>
        <p:blipFill rotWithShape="1">
          <a:blip r:embed="rId2"/>
          <a:srcRect l="31835" r="15446" b="-3"/>
          <a:stretch/>
        </p:blipFill>
        <p:spPr>
          <a:xfrm>
            <a:off x="20" y="10"/>
            <a:ext cx="3927087" cy="6857990"/>
          </a:xfrm>
          <a:prstGeom prst="rect">
            <a:avLst/>
          </a:prstGeom>
        </p:spPr>
      </p:pic>
      <p:cxnSp>
        <p:nvCxnSpPr>
          <p:cNvPr id="12" name="Straight Connector 11">
            <a:extLst>
              <a:ext uri="{FF2B5EF4-FFF2-40B4-BE49-F238E27FC236}">
                <a16:creationId xmlns:a16="http://schemas.microsoft.com/office/drawing/2014/main" id="{691422F5-4221-4812-AFD9-5479C6D60AD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80083" y="1031005"/>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300314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BDA151C-5770-45E4-AAFF-59E7F40386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cNvSpPr>
            <a:spLocks noGrp="1"/>
          </p:cNvSpPr>
          <p:nvPr>
            <p:ph type="ctrTitle"/>
          </p:nvPr>
        </p:nvSpPr>
        <p:spPr>
          <a:xfrm>
            <a:off x="914400" y="914399"/>
            <a:ext cx="2829827" cy="4160520"/>
          </a:xfrm>
        </p:spPr>
        <p:txBody>
          <a:bodyPr anchor="t">
            <a:normAutofit/>
          </a:bodyPr>
          <a:lstStyle/>
          <a:p>
            <a:pPr algn="ctr"/>
            <a:br>
              <a:rPr lang="en-US" sz="3600" dirty="0">
                <a:latin typeface="Times New Roman" panose="02020603050405020304" pitchFamily="18" charset="0"/>
                <a:cs typeface="Times New Roman" panose="02020603050405020304" pitchFamily="18" charset="0"/>
              </a:rPr>
            </a:br>
            <a:br>
              <a:rPr lang="en-US" sz="36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Efficient Capital Management</a:t>
            </a:r>
          </a:p>
        </p:txBody>
      </p:sp>
      <p:cxnSp>
        <p:nvCxnSpPr>
          <p:cNvPr id="12" name="Straight Connector 11">
            <a:extLst>
              <a:ext uri="{FF2B5EF4-FFF2-40B4-BE49-F238E27FC236}">
                <a16:creationId xmlns:a16="http://schemas.microsoft.com/office/drawing/2014/main" id="{3C1E8872-6F48-7002-BFE6-7839C2E7083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92570" y="5821999"/>
            <a:ext cx="10208830" cy="0"/>
          </a:xfrm>
          <a:prstGeom prst="line">
            <a:avLst/>
          </a:prstGeom>
          <a:ln w="76200"/>
        </p:spPr>
        <p:style>
          <a:lnRef idx="1">
            <a:schemeClr val="accent1"/>
          </a:lnRef>
          <a:fillRef idx="0">
            <a:schemeClr val="accent1"/>
          </a:fillRef>
          <a:effectRef idx="0">
            <a:schemeClr val="accent1"/>
          </a:effectRef>
          <a:fontRef idx="minor">
            <a:schemeClr val="tx1"/>
          </a:fontRef>
        </p:style>
      </p:cxnSp>
      <p:graphicFrame>
        <p:nvGraphicFramePr>
          <p:cNvPr id="6" name="Content Placeholder">
            <a:extLst>
              <a:ext uri="{FF2B5EF4-FFF2-40B4-BE49-F238E27FC236}">
                <a16:creationId xmlns:a16="http://schemas.microsoft.com/office/drawing/2014/main" id="{36C17575-AEC5-F0B0-FF50-1C8C19796C13}"/>
              </a:ext>
            </a:extLst>
          </p:cNvPr>
          <p:cNvGraphicFramePr>
            <a:graphicFrameLocks noGrp="1"/>
          </p:cNvGraphicFramePr>
          <p:nvPr>
            <p:ph idx="1"/>
            <p:extLst>
              <p:ext uri="{D42A27DB-BD31-4B8C-83A1-F6EECF244321}">
                <p14:modId xmlns:p14="http://schemas.microsoft.com/office/powerpoint/2010/main" val="533421182"/>
              </p:ext>
            </p:extLst>
          </p:nvPr>
        </p:nvGraphicFramePr>
        <p:xfrm>
          <a:off x="4241800" y="891606"/>
          <a:ext cx="7035800" cy="43960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4573325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CFCCE1-0969-6704-2D49-95210D7C4563}"/>
              </a:ext>
            </a:extLst>
          </p:cNvPr>
          <p:cNvSpPr>
            <a:spLocks noGrp="1"/>
          </p:cNvSpPr>
          <p:nvPr>
            <p:ph type="title"/>
          </p:nvPr>
        </p:nvSpPr>
        <p:spPr>
          <a:xfrm>
            <a:off x="914400" y="452388"/>
            <a:ext cx="10363200" cy="741145"/>
          </a:xfrm>
        </p:spPr>
        <p:txBody>
          <a:bodyPr>
            <a:normAutofit/>
          </a:bodyPr>
          <a:lstStyle/>
          <a:p>
            <a:pPr algn="ctr"/>
            <a:r>
              <a:rPr lang="en-US" sz="3600" dirty="0">
                <a:latin typeface="Times New Roman" panose="02020603050405020304" pitchFamily="18" charset="0"/>
                <a:cs typeface="Times New Roman" panose="02020603050405020304" pitchFamily="18" charset="0"/>
              </a:rPr>
              <a:t>Profit Maximization</a:t>
            </a:r>
          </a:p>
        </p:txBody>
      </p:sp>
      <p:sp>
        <p:nvSpPr>
          <p:cNvPr id="3" name="Content Placeholder 2">
            <a:extLst>
              <a:ext uri="{FF2B5EF4-FFF2-40B4-BE49-F238E27FC236}">
                <a16:creationId xmlns:a16="http://schemas.microsoft.com/office/drawing/2014/main" id="{8BEE7B31-A96E-CE50-C3EB-F2E72DAA1651}"/>
              </a:ext>
            </a:extLst>
          </p:cNvPr>
          <p:cNvSpPr>
            <a:spLocks noGrp="1"/>
          </p:cNvSpPr>
          <p:nvPr>
            <p:ph idx="1"/>
          </p:nvPr>
        </p:nvSpPr>
        <p:spPr>
          <a:xfrm>
            <a:off x="914399" y="1414914"/>
            <a:ext cx="10363200" cy="4526915"/>
          </a:xfrm>
        </p:spPr>
        <p:txBody>
          <a:bodyPr>
            <a:normAutofit/>
          </a:bodyPr>
          <a:lstStyle/>
          <a:p>
            <a:pPr marL="0" indent="0" algn="l">
              <a:buNone/>
            </a:pPr>
            <a:r>
              <a:rPr lang="en-US" sz="2400" b="0" i="0" dirty="0">
                <a:solidFill>
                  <a:srgbClr val="0D0D0D"/>
                </a:solidFill>
                <a:effectLst/>
                <a:latin typeface="Times New Roman" panose="02020603050405020304" pitchFamily="18" charset="0"/>
                <a:cs typeface="Times New Roman" panose="02020603050405020304" pitchFamily="18" charset="0"/>
              </a:rPr>
              <a:t>Some key factors to maximize profits:</a:t>
            </a:r>
          </a:p>
          <a:p>
            <a:pPr marL="0" indent="0" algn="l">
              <a:buNone/>
            </a:pPr>
            <a:r>
              <a:rPr lang="en-US" sz="2400" b="1" i="0" dirty="0">
                <a:solidFill>
                  <a:srgbClr val="0D0D0D"/>
                </a:solidFill>
                <a:effectLst/>
                <a:latin typeface="Times New Roman" panose="02020603050405020304" pitchFamily="18" charset="0"/>
                <a:cs typeface="Times New Roman" panose="02020603050405020304" pitchFamily="18" charset="0"/>
              </a:rPr>
              <a:t>Interest Income</a:t>
            </a:r>
            <a:r>
              <a:rPr lang="en-US" sz="2400" b="0" i="0" dirty="0">
                <a:solidFill>
                  <a:srgbClr val="0D0D0D"/>
                </a:solidFill>
                <a:effectLst/>
                <a:latin typeface="Times New Roman" panose="02020603050405020304" pitchFamily="18" charset="0"/>
                <a:cs typeface="Times New Roman" panose="02020603050405020304" pitchFamily="18" charset="0"/>
              </a:rPr>
              <a:t>: Maximizing interest income involves prudent lending practices, efficient credit risk management, and offering competitive interest rates to attract borrowers while ensuring profitability.</a:t>
            </a:r>
          </a:p>
          <a:p>
            <a:pPr marL="0" indent="0" algn="l">
              <a:buNone/>
            </a:pPr>
            <a:r>
              <a:rPr lang="en-US" sz="2400" b="1" i="0" dirty="0">
                <a:solidFill>
                  <a:srgbClr val="0D0D0D"/>
                </a:solidFill>
                <a:effectLst/>
                <a:latin typeface="Times New Roman" panose="02020603050405020304" pitchFamily="18" charset="0"/>
                <a:cs typeface="Times New Roman" panose="02020603050405020304" pitchFamily="18" charset="0"/>
              </a:rPr>
              <a:t>Fee-Based Income</a:t>
            </a:r>
            <a:r>
              <a:rPr lang="en-US" sz="2400" b="0" i="0" dirty="0">
                <a:solidFill>
                  <a:srgbClr val="0D0D0D"/>
                </a:solidFill>
                <a:effectLst/>
                <a:latin typeface="Times New Roman" panose="02020603050405020304" pitchFamily="18" charset="0"/>
                <a:cs typeface="Times New Roman" panose="02020603050405020304" pitchFamily="18" charset="0"/>
              </a:rPr>
              <a:t>: Banks also earn revenue from various fee-based services such as account maintenance fees, transaction fees, advisory services, and trade finance services. </a:t>
            </a:r>
          </a:p>
          <a:p>
            <a:pPr marL="0" indent="0" algn="l">
              <a:buNone/>
            </a:pPr>
            <a:r>
              <a:rPr lang="en-US" sz="2400" b="1" i="0" dirty="0">
                <a:solidFill>
                  <a:srgbClr val="0D0D0D"/>
                </a:solidFill>
                <a:effectLst/>
                <a:latin typeface="Times New Roman" panose="02020603050405020304" pitchFamily="18" charset="0"/>
                <a:cs typeface="Times New Roman" panose="02020603050405020304" pitchFamily="18" charset="0"/>
              </a:rPr>
              <a:t>Cost Management</a:t>
            </a:r>
            <a:r>
              <a:rPr lang="en-US" sz="2400" b="0" i="0" dirty="0">
                <a:solidFill>
                  <a:srgbClr val="0D0D0D"/>
                </a:solidFill>
                <a:effectLst/>
                <a:latin typeface="Times New Roman" panose="02020603050405020304" pitchFamily="18" charset="0"/>
                <a:cs typeface="Times New Roman" panose="02020603050405020304" pitchFamily="18" charset="0"/>
              </a:rPr>
              <a:t>: Controlling operating expenses is essential for profit maximization</a:t>
            </a:r>
            <a:r>
              <a:rPr lang="en-US" b="0" i="0" dirty="0">
                <a:solidFill>
                  <a:srgbClr val="0D0D0D"/>
                </a:solidFill>
                <a:effectLst/>
                <a:latin typeface="Söhne"/>
              </a:rPr>
              <a:t>. </a:t>
            </a:r>
            <a:endParaRPr lang="en-US" dirty="0"/>
          </a:p>
        </p:txBody>
      </p:sp>
    </p:spTree>
    <p:extLst>
      <p:ext uri="{BB962C8B-B14F-4D97-AF65-F5344CB8AC3E}">
        <p14:creationId xmlns:p14="http://schemas.microsoft.com/office/powerpoint/2010/main" val="10135129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DB9F0-C420-5DDE-A1F2-D4D063BEFBC5}"/>
              </a:ext>
            </a:extLst>
          </p:cNvPr>
          <p:cNvSpPr>
            <a:spLocks noGrp="1"/>
          </p:cNvSpPr>
          <p:nvPr>
            <p:ph type="title"/>
          </p:nvPr>
        </p:nvSpPr>
        <p:spPr>
          <a:xfrm>
            <a:off x="914400" y="664143"/>
            <a:ext cx="10363200" cy="567891"/>
          </a:xfrm>
        </p:spPr>
        <p:txBody>
          <a:bodyPr>
            <a:normAutofit fontScale="90000"/>
          </a:bodyPr>
          <a:lstStyle/>
          <a:p>
            <a:pPr algn="ctr"/>
            <a:r>
              <a:rPr lang="en-US" sz="4000" dirty="0">
                <a:latin typeface="Times New Roman" panose="02020603050405020304" pitchFamily="18" charset="0"/>
                <a:cs typeface="Times New Roman" panose="02020603050405020304" pitchFamily="18" charset="0"/>
              </a:rPr>
              <a:t>Profit Maximization</a:t>
            </a:r>
            <a:endParaRPr lang="en-US" dirty="0"/>
          </a:p>
        </p:txBody>
      </p:sp>
      <p:sp>
        <p:nvSpPr>
          <p:cNvPr id="3" name="Content Placeholder 2">
            <a:extLst>
              <a:ext uri="{FF2B5EF4-FFF2-40B4-BE49-F238E27FC236}">
                <a16:creationId xmlns:a16="http://schemas.microsoft.com/office/drawing/2014/main" id="{FF7D8EC2-6A22-F2A9-49F9-7EF9EFA1D887}"/>
              </a:ext>
            </a:extLst>
          </p:cNvPr>
          <p:cNvSpPr>
            <a:spLocks noGrp="1"/>
          </p:cNvSpPr>
          <p:nvPr>
            <p:ph idx="1"/>
          </p:nvPr>
        </p:nvSpPr>
        <p:spPr>
          <a:xfrm>
            <a:off x="567891" y="1540042"/>
            <a:ext cx="10709708" cy="4812632"/>
          </a:xfrm>
        </p:spPr>
        <p:txBody>
          <a:bodyPr>
            <a:normAutofit lnSpcReduction="10000"/>
          </a:bodyPr>
          <a:lstStyle/>
          <a:p>
            <a:pPr marL="0" indent="0" algn="l">
              <a:buNone/>
            </a:pPr>
            <a:r>
              <a:rPr lang="en-US" b="1" i="0" dirty="0">
                <a:solidFill>
                  <a:srgbClr val="0D0D0D"/>
                </a:solidFill>
                <a:effectLst/>
                <a:latin typeface="Times New Roman" panose="02020603050405020304" pitchFamily="18" charset="0"/>
                <a:cs typeface="Times New Roman" panose="02020603050405020304" pitchFamily="18" charset="0"/>
              </a:rPr>
              <a:t>Asset Quality</a:t>
            </a:r>
            <a:r>
              <a:rPr lang="en-US" b="0" i="0" dirty="0">
                <a:solidFill>
                  <a:srgbClr val="0D0D0D"/>
                </a:solidFill>
                <a:effectLst/>
                <a:latin typeface="Times New Roman" panose="02020603050405020304" pitchFamily="18" charset="0"/>
                <a:cs typeface="Times New Roman" panose="02020603050405020304" pitchFamily="18" charset="0"/>
              </a:rPr>
              <a:t>: Maintaining a high-quality loan portfolio is critical for profitability</a:t>
            </a:r>
          </a:p>
          <a:p>
            <a:pPr marL="0" indent="0" algn="l">
              <a:buNone/>
            </a:pPr>
            <a:r>
              <a:rPr lang="en-US" b="1" i="0" dirty="0">
                <a:solidFill>
                  <a:srgbClr val="0D0D0D"/>
                </a:solidFill>
                <a:effectLst/>
                <a:latin typeface="Times New Roman" panose="02020603050405020304" pitchFamily="18" charset="0"/>
                <a:cs typeface="Times New Roman" panose="02020603050405020304" pitchFamily="18" charset="0"/>
              </a:rPr>
              <a:t>Investment Portfolio Management- Maintaining </a:t>
            </a:r>
            <a:r>
              <a:rPr lang="en-US" b="1" i="0" dirty="0" err="1">
                <a:solidFill>
                  <a:srgbClr val="0D0D0D"/>
                </a:solidFill>
                <a:effectLst/>
                <a:latin typeface="Times New Roman" panose="02020603050405020304" pitchFamily="18" charset="0"/>
                <a:cs typeface="Times New Roman" panose="02020603050405020304" pitchFamily="18" charset="0"/>
              </a:rPr>
              <a:t>pportfollio</a:t>
            </a:r>
            <a:endParaRPr lang="en-US" b="0" i="0" dirty="0">
              <a:solidFill>
                <a:srgbClr val="0D0D0D"/>
              </a:solidFill>
              <a:effectLst/>
              <a:latin typeface="Times New Roman" panose="02020603050405020304" pitchFamily="18" charset="0"/>
              <a:cs typeface="Times New Roman" panose="02020603050405020304" pitchFamily="18" charset="0"/>
            </a:endParaRPr>
          </a:p>
          <a:p>
            <a:pPr marL="0" indent="0" algn="l">
              <a:buNone/>
            </a:pPr>
            <a:r>
              <a:rPr lang="en-US" b="1" i="0" dirty="0">
                <a:solidFill>
                  <a:srgbClr val="0D0D0D"/>
                </a:solidFill>
                <a:effectLst/>
                <a:latin typeface="Times New Roman" panose="02020603050405020304" pitchFamily="18" charset="0"/>
                <a:cs typeface="Times New Roman" panose="02020603050405020304" pitchFamily="18" charset="0"/>
              </a:rPr>
              <a:t>Foreign Exchange Operations</a:t>
            </a:r>
            <a:r>
              <a:rPr lang="en-US" b="0" i="0" dirty="0">
                <a:solidFill>
                  <a:srgbClr val="0D0D0D"/>
                </a:solidFill>
                <a:effectLst/>
                <a:latin typeface="Times New Roman" panose="02020603050405020304" pitchFamily="18" charset="0"/>
                <a:cs typeface="Times New Roman" panose="02020603050405020304" pitchFamily="18" charset="0"/>
              </a:rPr>
              <a:t>:. Profit maximization in foreign exchange operations requires managing currency risk effectively, providing competitive exchange rates, and offering efficient remittance services.</a:t>
            </a:r>
          </a:p>
          <a:p>
            <a:pPr marL="0" indent="0" algn="l">
              <a:buNone/>
            </a:pPr>
            <a:r>
              <a:rPr lang="en-US" b="1" i="0" dirty="0">
                <a:solidFill>
                  <a:srgbClr val="0D0D0D"/>
                </a:solidFill>
                <a:effectLst/>
                <a:latin typeface="Times New Roman" panose="02020603050405020304" pitchFamily="18" charset="0"/>
                <a:cs typeface="Times New Roman" panose="02020603050405020304" pitchFamily="18" charset="0"/>
              </a:rPr>
              <a:t>Compliance and Risk Management</a:t>
            </a:r>
            <a:r>
              <a:rPr lang="en-US" b="0" i="0" dirty="0">
                <a:solidFill>
                  <a:srgbClr val="0D0D0D"/>
                </a:solidFill>
                <a:effectLst/>
                <a:latin typeface="Times New Roman" panose="02020603050405020304" pitchFamily="18" charset="0"/>
                <a:cs typeface="Times New Roman" panose="02020603050405020304" pitchFamily="18" charset="0"/>
              </a:rPr>
              <a:t>: Adhering to regulatory requirements and maintaining robust risk management practices are essential for sustainable profitability. </a:t>
            </a:r>
          </a:p>
          <a:p>
            <a:pPr marL="0" indent="0" algn="l">
              <a:buNone/>
            </a:pPr>
            <a:r>
              <a:rPr lang="en-US" b="1" i="0" dirty="0">
                <a:solidFill>
                  <a:srgbClr val="0D0D0D"/>
                </a:solidFill>
                <a:effectLst/>
                <a:latin typeface="Times New Roman" panose="02020603050405020304" pitchFamily="18" charset="0"/>
                <a:cs typeface="Times New Roman" panose="02020603050405020304" pitchFamily="18" charset="0"/>
              </a:rPr>
              <a:t>Diversification and Innovation</a:t>
            </a:r>
            <a:r>
              <a:rPr lang="en-US" b="0" i="0" dirty="0">
                <a:solidFill>
                  <a:srgbClr val="0D0D0D"/>
                </a:solidFill>
                <a:effectLst/>
                <a:latin typeface="Times New Roman" panose="02020603050405020304" pitchFamily="18" charset="0"/>
                <a:cs typeface="Times New Roman" panose="02020603050405020304" pitchFamily="18" charset="0"/>
              </a:rPr>
              <a:t>: Exploring new business lines, products, and services can contribute to profit maximization. </a:t>
            </a:r>
          </a:p>
          <a:p>
            <a:pPr marL="0" indent="0" algn="l">
              <a:buNone/>
            </a:pPr>
            <a:r>
              <a:rPr lang="en-US" b="0" i="0" dirty="0">
                <a:solidFill>
                  <a:srgbClr val="0D0D0D"/>
                </a:solidFill>
                <a:effectLst/>
                <a:latin typeface="Times New Roman" panose="02020603050405020304" pitchFamily="18" charset="0"/>
                <a:cs typeface="Times New Roman" panose="02020603050405020304" pitchFamily="18" charset="0"/>
              </a:rPr>
              <a:t>Overall, profit maximization for banks requires a balanced approach that encompasses efficient lending practices, diversified revenue sources, cost management, risk mitigation, and a focus on customer satisfaction and regulatory compliance.</a:t>
            </a:r>
          </a:p>
          <a:p>
            <a:endParaRPr lang="en-US" dirty="0"/>
          </a:p>
        </p:txBody>
      </p:sp>
    </p:spTree>
    <p:extLst>
      <p:ext uri="{BB962C8B-B14F-4D97-AF65-F5344CB8AC3E}">
        <p14:creationId xmlns:p14="http://schemas.microsoft.com/office/powerpoint/2010/main" val="327812021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Desk with productivity items">
            <a:extLst>
              <a:ext uri="{FF2B5EF4-FFF2-40B4-BE49-F238E27FC236}">
                <a16:creationId xmlns:a16="http://schemas.microsoft.com/office/drawing/2014/main" id="{B8DAB1B0-084F-02F7-858F-517151CF4721}"/>
              </a:ext>
            </a:extLst>
          </p:cNvPr>
          <p:cNvPicPr>
            <a:picLocks noChangeAspect="1"/>
          </p:cNvPicPr>
          <p:nvPr/>
        </p:nvPicPr>
        <p:blipFill rotWithShape="1">
          <a:blip r:embed="rId2"/>
          <a:srcRect l="31844" r="15456" b="-3"/>
          <a:stretch/>
        </p:blipFill>
        <p:spPr>
          <a:xfrm>
            <a:off x="8556858" y="10"/>
            <a:ext cx="3635141" cy="6857990"/>
          </a:xfrm>
          <a:prstGeom prst="rect">
            <a:avLst/>
          </a:prstGeom>
        </p:spPr>
      </p:pic>
      <p:sp>
        <p:nvSpPr>
          <p:cNvPr id="5" name="Title 4">
            <a:extLst>
              <a:ext uri="{FF2B5EF4-FFF2-40B4-BE49-F238E27FC236}">
                <a16:creationId xmlns:a16="http://schemas.microsoft.com/office/drawing/2014/main" id="{CCD72D67-F460-07B4-3EC9-1B481883DDED}"/>
              </a:ext>
            </a:extLst>
          </p:cNvPr>
          <p:cNvSpPr>
            <a:spLocks noGrp="1"/>
          </p:cNvSpPr>
          <p:nvPr>
            <p:ph type="title"/>
          </p:nvPr>
        </p:nvSpPr>
        <p:spPr>
          <a:xfrm>
            <a:off x="914400" y="1371601"/>
            <a:ext cx="6044665" cy="3662412"/>
          </a:xfrm>
        </p:spPr>
        <p:txBody>
          <a:bodyPr/>
          <a:lstStyle/>
          <a:p>
            <a:pPr algn="ctr"/>
            <a:br>
              <a:rPr lang="en-US" dirty="0"/>
            </a:br>
            <a:br>
              <a:rPr lang="en-US" dirty="0"/>
            </a:br>
            <a:r>
              <a:rPr lang="en-US" dirty="0"/>
              <a:t>Thanks to all</a:t>
            </a:r>
          </a:p>
        </p:txBody>
      </p:sp>
    </p:spTree>
    <p:extLst>
      <p:ext uri="{BB962C8B-B14F-4D97-AF65-F5344CB8AC3E}">
        <p14:creationId xmlns:p14="http://schemas.microsoft.com/office/powerpoint/2010/main" val="19859170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randview Display"/>
              <a:ea typeface="+mn-ea"/>
              <a:cs typeface="+mn-cs"/>
            </a:endParaRPr>
          </a:p>
        </p:txBody>
      </p:sp>
      <p:sp>
        <p:nvSpPr>
          <p:cNvPr id="2" name="Title"/>
          <p:cNvSpPr>
            <a:spLocks noGrp="1"/>
          </p:cNvSpPr>
          <p:nvPr>
            <p:ph type="ctrTitle"/>
          </p:nvPr>
        </p:nvSpPr>
        <p:spPr>
          <a:xfrm>
            <a:off x="211757" y="211756"/>
            <a:ext cx="7488454" cy="1212783"/>
          </a:xfrm>
        </p:spPr>
        <p:txBody>
          <a:bodyPr>
            <a:normAutofit/>
          </a:bodyPr>
          <a:lstStyle/>
          <a:p>
            <a:pPr algn="ctr"/>
            <a:r>
              <a:rPr lang="en-US" dirty="0">
                <a:latin typeface="Times New Roman" panose="02020603050405020304" pitchFamily="18" charset="0"/>
                <a:cs typeface="Times New Roman" panose="02020603050405020304" pitchFamily="18" charset="0"/>
              </a:rPr>
              <a:t>Component</a:t>
            </a:r>
          </a:p>
        </p:txBody>
      </p:sp>
      <p:sp>
        <p:nvSpPr>
          <p:cNvPr id="3" name="Content Placeholder"/>
          <p:cNvSpPr>
            <a:spLocks noGrp="1"/>
          </p:cNvSpPr>
          <p:nvPr>
            <p:ph idx="1"/>
          </p:nvPr>
        </p:nvSpPr>
        <p:spPr>
          <a:xfrm>
            <a:off x="914398" y="1636296"/>
            <a:ext cx="6506679" cy="4583524"/>
          </a:xfrm>
        </p:spPr>
        <p:txBody>
          <a:bodyPr>
            <a:normAutofit/>
          </a:bodyPr>
          <a:lstStyle/>
          <a:p>
            <a:pPr lvl="0">
              <a:lnSpc>
                <a:spcPct val="110000"/>
              </a:lnSpc>
            </a:pPr>
            <a:r>
              <a:rPr lang="en-US" sz="2400" dirty="0">
                <a:latin typeface="Times New Roman" panose="02020603050405020304" pitchFamily="18" charset="0"/>
                <a:cs typeface="Times New Roman" panose="02020603050405020304" pitchFamily="18" charset="0"/>
              </a:rPr>
              <a:t>Asset Liability Management</a:t>
            </a:r>
          </a:p>
          <a:p>
            <a:pPr>
              <a:lnSpc>
                <a:spcPct val="110000"/>
              </a:lnSpc>
            </a:pPr>
            <a:r>
              <a:rPr lang="en-US" sz="2400" dirty="0">
                <a:latin typeface="Times New Roman" panose="02020603050405020304" pitchFamily="18" charset="0"/>
                <a:cs typeface="Times New Roman" panose="02020603050405020304" pitchFamily="18" charset="0"/>
              </a:rPr>
              <a:t>Liquidity Management</a:t>
            </a:r>
          </a:p>
          <a:p>
            <a:pPr>
              <a:lnSpc>
                <a:spcPct val="110000"/>
              </a:lnSpc>
            </a:pPr>
            <a:r>
              <a:rPr lang="en-US" sz="2400" dirty="0">
                <a:latin typeface="Times New Roman" panose="02020603050405020304" pitchFamily="18" charset="0"/>
                <a:cs typeface="Times New Roman" panose="02020603050405020304" pitchFamily="18" charset="0"/>
              </a:rPr>
              <a:t>Cash Management</a:t>
            </a:r>
          </a:p>
          <a:p>
            <a:pPr lvl="0">
              <a:lnSpc>
                <a:spcPct val="110000"/>
              </a:lnSpc>
            </a:pPr>
            <a:r>
              <a:rPr lang="en-US" sz="2400" dirty="0">
                <a:latin typeface="Times New Roman" panose="02020603050405020304" pitchFamily="18" charset="0"/>
                <a:cs typeface="Times New Roman" panose="02020603050405020304" pitchFamily="18" charset="0"/>
              </a:rPr>
              <a:t>Risk Management</a:t>
            </a:r>
          </a:p>
          <a:p>
            <a:pPr lvl="0">
              <a:lnSpc>
                <a:spcPct val="110000"/>
              </a:lnSpc>
            </a:pPr>
            <a:r>
              <a:rPr lang="en-US" sz="2400" dirty="0">
                <a:latin typeface="Times New Roman" panose="02020603050405020304" pitchFamily="18" charset="0"/>
                <a:cs typeface="Times New Roman" panose="02020603050405020304" pitchFamily="18" charset="0"/>
              </a:rPr>
              <a:t>Investment Management</a:t>
            </a:r>
          </a:p>
          <a:p>
            <a:pPr lvl="0">
              <a:lnSpc>
                <a:spcPct val="110000"/>
              </a:lnSpc>
            </a:pPr>
            <a:r>
              <a:rPr lang="en-US" sz="2400" dirty="0">
                <a:latin typeface="Times New Roman" panose="02020603050405020304" pitchFamily="18" charset="0"/>
                <a:cs typeface="Times New Roman" panose="02020603050405020304" pitchFamily="18" charset="0"/>
              </a:rPr>
              <a:t>Foreign Exchange Management</a:t>
            </a:r>
          </a:p>
          <a:p>
            <a:pPr lvl="0">
              <a:lnSpc>
                <a:spcPct val="110000"/>
              </a:lnSpc>
            </a:pPr>
            <a:r>
              <a:rPr lang="en-US" sz="2400" dirty="0">
                <a:latin typeface="Times New Roman" panose="02020603050405020304" pitchFamily="18" charset="0"/>
                <a:cs typeface="Times New Roman" panose="02020603050405020304" pitchFamily="18" charset="0"/>
              </a:rPr>
              <a:t>Finally profit Maximization</a:t>
            </a:r>
          </a:p>
        </p:txBody>
      </p:sp>
      <p:pic>
        <p:nvPicPr>
          <p:cNvPr id="6" name="Picture 5" descr="Desk with productivity items">
            <a:extLst>
              <a:ext uri="{FF2B5EF4-FFF2-40B4-BE49-F238E27FC236}">
                <a16:creationId xmlns:a16="http://schemas.microsoft.com/office/drawing/2014/main" id="{6E17CDBC-22BC-47B4-3248-C81010E72031}"/>
              </a:ext>
            </a:extLst>
          </p:cNvPr>
          <p:cNvPicPr>
            <a:picLocks noChangeAspect="1"/>
          </p:cNvPicPr>
          <p:nvPr/>
        </p:nvPicPr>
        <p:blipFill rotWithShape="1">
          <a:blip r:embed="rId2"/>
          <a:srcRect l="31844" r="15456" b="-3"/>
          <a:stretch/>
        </p:blipFill>
        <p:spPr>
          <a:xfrm>
            <a:off x="8200724" y="10"/>
            <a:ext cx="3991276" cy="6857990"/>
          </a:xfrm>
          <a:prstGeom prst="rect">
            <a:avLst/>
          </a:prstGeom>
        </p:spPr>
      </p:pic>
      <p:cxnSp>
        <p:nvCxnSpPr>
          <p:cNvPr id="12" name="Straight Connector 11">
            <a:extLst>
              <a:ext uri="{FF2B5EF4-FFF2-40B4-BE49-F238E27FC236}">
                <a16:creationId xmlns:a16="http://schemas.microsoft.com/office/drawing/2014/main" id="{753FE100-D0AB-4AE2-824B-60CFA31EC6A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90600"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8134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1676400" y="423512"/>
            <a:ext cx="6858000" cy="490888"/>
          </a:xfrm>
        </p:spPr>
        <p:txBody>
          <a:bodyPr>
            <a:noAutofit/>
          </a:bodyPr>
          <a:lstStyle/>
          <a:p>
            <a:pPr algn="ctr"/>
            <a:r>
              <a:rPr lang="en-US" sz="3600" b="1" dirty="0">
                <a:solidFill>
                  <a:schemeClr val="accent2"/>
                </a:solidFill>
                <a:latin typeface="Times New Roman" panose="02020603050405020304" pitchFamily="18" charset="0"/>
                <a:cs typeface="Times New Roman" panose="02020603050405020304" pitchFamily="18" charset="0"/>
              </a:rPr>
              <a:t>Liquidity</a:t>
            </a:r>
            <a:endParaRPr lang="en-US" sz="3600" dirty="0">
              <a:solidFill>
                <a:schemeClr val="accent2"/>
              </a:solidFill>
              <a:latin typeface="Times New Roman" panose="02020603050405020304" pitchFamily="18" charset="0"/>
              <a:cs typeface="Times New Roman" panose="02020603050405020304" pitchFamily="18" charset="0"/>
            </a:endParaRPr>
          </a:p>
        </p:txBody>
      </p:sp>
      <p:sp>
        <p:nvSpPr>
          <p:cNvPr id="24" name="TextBox 23"/>
          <p:cNvSpPr txBox="1"/>
          <p:nvPr/>
        </p:nvSpPr>
        <p:spPr>
          <a:xfrm>
            <a:off x="760395" y="1593176"/>
            <a:ext cx="6516304" cy="4457952"/>
          </a:xfrm>
          <a:prstGeom prst="rect">
            <a:avLst/>
          </a:prstGeom>
          <a:noFill/>
        </p:spPr>
        <p:txBody>
          <a:bodyPr wrap="square" rtlCol="0">
            <a:spAutoFit/>
          </a:bodyPr>
          <a:lstStyle/>
          <a:p>
            <a:pPr>
              <a:lnSpc>
                <a:spcPct val="150000"/>
              </a:lnSpc>
              <a:buNone/>
            </a:pPr>
            <a:r>
              <a:rPr lang="en-US" sz="2400" dirty="0">
                <a:latin typeface="Times New Roman" panose="02020603050405020304" pitchFamily="18" charset="0"/>
                <a:cs typeface="Times New Roman" panose="02020603050405020304" pitchFamily="18" charset="0"/>
              </a:rPr>
              <a:t>Liquidity refers to the ability of a bank to meet the demands of its counterparties and customers for:</a:t>
            </a:r>
          </a:p>
          <a:p>
            <a:pPr lvl="1">
              <a:lnSpc>
                <a:spcPct val="150000"/>
              </a:lnSpc>
            </a:pPr>
            <a:r>
              <a:rPr lang="en-US" sz="2400" dirty="0">
                <a:latin typeface="Times New Roman" panose="02020603050405020304" pitchFamily="18" charset="0"/>
                <a:cs typeface="Times New Roman" panose="02020603050405020304" pitchFamily="18" charset="0"/>
              </a:rPr>
              <a:t>– Withdrawals from deposits.</a:t>
            </a:r>
          </a:p>
          <a:p>
            <a:pPr lvl="1">
              <a:lnSpc>
                <a:spcPct val="150000"/>
              </a:lnSpc>
            </a:pPr>
            <a:r>
              <a:rPr lang="en-US" sz="2400" dirty="0">
                <a:latin typeface="Times New Roman" panose="02020603050405020304" pitchFamily="18" charset="0"/>
                <a:cs typeface="Times New Roman" panose="02020603050405020304" pitchFamily="18" charset="0"/>
              </a:rPr>
              <a:t>– Repayment of other liabilities.</a:t>
            </a:r>
          </a:p>
          <a:p>
            <a:pPr lvl="1">
              <a:lnSpc>
                <a:spcPct val="150000"/>
              </a:lnSpc>
            </a:pPr>
            <a:r>
              <a:rPr lang="en-US" sz="2400" dirty="0">
                <a:latin typeface="Times New Roman" panose="02020603050405020304" pitchFamily="18" charset="0"/>
                <a:cs typeface="Times New Roman" panose="02020603050405020304" pitchFamily="18" charset="0"/>
              </a:rPr>
              <a:t>– Funding of new loans.</a:t>
            </a:r>
          </a:p>
          <a:p>
            <a:pPr lvl="1">
              <a:lnSpc>
                <a:spcPct val="150000"/>
              </a:lnSpc>
            </a:pPr>
            <a:r>
              <a:rPr lang="en-US" sz="2400" dirty="0">
                <a:latin typeface="Times New Roman" panose="02020603050405020304" pitchFamily="18" charset="0"/>
                <a:cs typeface="Times New Roman" panose="02020603050405020304" pitchFamily="18" charset="0"/>
              </a:rPr>
              <a:t>– Settlement of letters of credit.</a:t>
            </a:r>
          </a:p>
          <a:p>
            <a:pPr lvl="1">
              <a:lnSpc>
                <a:spcPct val="150000"/>
              </a:lnSpc>
            </a:pPr>
            <a:r>
              <a:rPr lang="en-US" sz="2400" dirty="0">
                <a:latin typeface="Times New Roman" panose="02020603050405020304" pitchFamily="18" charset="0"/>
                <a:cs typeface="Times New Roman" panose="02020603050405020304" pitchFamily="18" charset="0"/>
              </a:rPr>
              <a:t>– Performance on other off-balance sheet obligations, such as guarantees.</a:t>
            </a:r>
          </a:p>
        </p:txBody>
      </p:sp>
      <p:pic>
        <p:nvPicPr>
          <p:cNvPr id="25" name="Picture 2" descr="C:\Users\schow\Pictures\images (1).jpg"/>
          <p:cNvPicPr>
            <a:picLocks noGrp="1" noChangeAspect="1" noChangeArrowheads="1"/>
          </p:cNvPicPr>
          <p:nvPr>
            <p:ph sz="half" idx="4294967295"/>
          </p:nvPr>
        </p:nvPicPr>
        <p:blipFill>
          <a:blip r:embed="rId2" cstate="print"/>
          <a:srcRect/>
          <a:stretch>
            <a:fillRect/>
          </a:stretch>
        </p:blipFill>
        <p:spPr bwMode="auto">
          <a:xfrm>
            <a:off x="7748336" y="1676400"/>
            <a:ext cx="2919664" cy="39319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1676400" y="332072"/>
            <a:ext cx="9055768" cy="582328"/>
          </a:xfrm>
        </p:spPr>
        <p:txBody>
          <a:bodyPr>
            <a:normAutofit/>
          </a:bodyPr>
          <a:lstStyle/>
          <a:p>
            <a:pPr algn="l"/>
            <a:r>
              <a:rPr lang="en-US" sz="3200" b="1" dirty="0">
                <a:solidFill>
                  <a:schemeClr val="accent2"/>
                </a:solidFill>
                <a:latin typeface="Times New Roman" panose="02020603050405020304" pitchFamily="18" charset="0"/>
                <a:cs typeface="Times New Roman" panose="02020603050405020304" pitchFamily="18" charset="0"/>
              </a:rPr>
              <a:t>Importance of Liquidity Management in Banks</a:t>
            </a:r>
            <a:endParaRPr lang="en-US" sz="3200" dirty="0">
              <a:solidFill>
                <a:schemeClr val="accent2"/>
              </a:solidFill>
              <a:latin typeface="Times New Roman" panose="02020603050405020304" pitchFamily="18" charset="0"/>
              <a:cs typeface="Times New Roman" panose="02020603050405020304" pitchFamily="18" charset="0"/>
            </a:endParaRPr>
          </a:p>
        </p:txBody>
      </p:sp>
      <p:sp>
        <p:nvSpPr>
          <p:cNvPr id="24" name="TextBox 23"/>
          <p:cNvSpPr txBox="1"/>
          <p:nvPr/>
        </p:nvSpPr>
        <p:spPr>
          <a:xfrm>
            <a:off x="761999" y="1593178"/>
            <a:ext cx="10595811" cy="1687963"/>
          </a:xfrm>
          <a:prstGeom prst="rect">
            <a:avLst/>
          </a:prstGeom>
          <a:noFill/>
        </p:spPr>
        <p:txBody>
          <a:bodyPr wrap="square" rtlCol="0">
            <a:spAutoFit/>
          </a:bodyPr>
          <a:lstStyle/>
          <a:p>
            <a:pPr marL="174625" indent="-174625" algn="just">
              <a:lnSpc>
                <a:spcPct val="150000"/>
              </a:lnSpc>
              <a:buFont typeface="Wingdings" pitchFamily="2" charset="2"/>
              <a:buChar char="§"/>
            </a:pPr>
            <a:r>
              <a:rPr lang="en-US" sz="2400" dirty="0">
                <a:latin typeface="Times New Roman" panose="02020603050405020304" pitchFamily="18" charset="0"/>
                <a:cs typeface="Times New Roman" panose="02020603050405020304" pitchFamily="18" charset="0"/>
              </a:rPr>
              <a:t>Despite adequate capital levels Many banks experiences difficulties because they do not manage their liquidity in a prudent manner.</a:t>
            </a:r>
          </a:p>
          <a:p>
            <a:pPr marL="174625" indent="-174625" algn="just">
              <a:lnSpc>
                <a:spcPct val="150000"/>
              </a:lnSpc>
              <a:buFont typeface="Wingdings" pitchFamily="2" charset="2"/>
              <a:buChar char="§"/>
            </a:pPr>
            <a:r>
              <a:rPr lang="en-US" sz="2400" dirty="0">
                <a:latin typeface="Times New Roman" panose="02020603050405020304" pitchFamily="18" charset="0"/>
                <a:cs typeface="Times New Roman" panose="02020603050405020304" pitchFamily="18" charset="0"/>
              </a:rPr>
              <a:t>A substantial impacts of  liquidity crisis are:</a:t>
            </a:r>
          </a:p>
        </p:txBody>
      </p:sp>
      <p:graphicFrame>
        <p:nvGraphicFramePr>
          <p:cNvPr id="6" name="Table 5"/>
          <p:cNvGraphicFramePr>
            <a:graphicFrameLocks noGrp="1"/>
          </p:cNvGraphicFramePr>
          <p:nvPr>
            <p:extLst>
              <p:ext uri="{D42A27DB-BD31-4B8C-83A1-F6EECF244321}">
                <p14:modId xmlns:p14="http://schemas.microsoft.com/office/powerpoint/2010/main" val="2977304290"/>
              </p:ext>
            </p:extLst>
          </p:nvPr>
        </p:nvGraphicFramePr>
        <p:xfrm>
          <a:off x="895150" y="3429000"/>
          <a:ext cx="10462660" cy="3096928"/>
        </p:xfrm>
        <a:graphic>
          <a:graphicData uri="http://schemas.openxmlformats.org/drawingml/2006/table">
            <a:tbl>
              <a:tblPr>
                <a:tableStyleId>{22838BEF-8BB2-4498-84A7-C5851F593DF1}</a:tableStyleId>
              </a:tblPr>
              <a:tblGrid>
                <a:gridCol w="5461278">
                  <a:extLst>
                    <a:ext uri="{9D8B030D-6E8A-4147-A177-3AD203B41FA5}">
                      <a16:colId xmlns:a16="http://schemas.microsoft.com/office/drawing/2014/main" val="20000"/>
                    </a:ext>
                  </a:extLst>
                </a:gridCol>
                <a:gridCol w="5001382">
                  <a:extLst>
                    <a:ext uri="{9D8B030D-6E8A-4147-A177-3AD203B41FA5}">
                      <a16:colId xmlns:a16="http://schemas.microsoft.com/office/drawing/2014/main" val="20001"/>
                    </a:ext>
                  </a:extLst>
                </a:gridCol>
              </a:tblGrid>
              <a:tr h="774232">
                <a:tc>
                  <a:txBody>
                    <a:bodyPr/>
                    <a:lstStyle/>
                    <a:p>
                      <a:pPr marL="0" marR="0" indent="0" algn="l" defTabSz="914400" rtl="0" eaLnBrk="1" fontAlgn="auto" latinLnBrk="0" hangingPunct="1">
                        <a:lnSpc>
                          <a:spcPct val="100000"/>
                        </a:lnSpc>
                        <a:spcBef>
                          <a:spcPts val="0"/>
                        </a:spcBef>
                        <a:spcAft>
                          <a:spcPts val="0"/>
                        </a:spcAft>
                        <a:buClrTx/>
                        <a:buSzTx/>
                        <a:buFont typeface="Courier New" pitchFamily="49" charset="0"/>
                        <a:buChar char="o"/>
                        <a:tabLst/>
                        <a:defRPr/>
                      </a:pPr>
                      <a:r>
                        <a:rPr lang="en-US" dirty="0">
                          <a:latin typeface="Candara" pitchFamily="34" charset="0"/>
                        </a:rPr>
                        <a:t>Bank run</a:t>
                      </a:r>
                    </a:p>
                  </a:txBody>
                  <a:tcPr/>
                </a:tc>
                <a:tc>
                  <a:txBody>
                    <a:bodyPr/>
                    <a:lstStyle/>
                    <a:p>
                      <a:pPr marL="0" marR="0" indent="0" algn="l" defTabSz="914400" rtl="0" eaLnBrk="1" fontAlgn="auto" latinLnBrk="0" hangingPunct="1">
                        <a:lnSpc>
                          <a:spcPct val="100000"/>
                        </a:lnSpc>
                        <a:spcBef>
                          <a:spcPts val="0"/>
                        </a:spcBef>
                        <a:spcAft>
                          <a:spcPts val="0"/>
                        </a:spcAft>
                        <a:buClrTx/>
                        <a:buSzTx/>
                        <a:buFont typeface="Courier New" pitchFamily="49" charset="0"/>
                        <a:buChar char="o"/>
                        <a:tabLst/>
                        <a:defRPr/>
                      </a:pPr>
                      <a:r>
                        <a:rPr lang="en-US" dirty="0">
                          <a:latin typeface="Candara" pitchFamily="34" charset="0"/>
                        </a:rPr>
                        <a:t>High liquidity premium</a:t>
                      </a:r>
                    </a:p>
                  </a:txBody>
                  <a:tcPr/>
                </a:tc>
                <a:extLst>
                  <a:ext uri="{0D108BD9-81ED-4DB2-BD59-A6C34878D82A}">
                    <a16:rowId xmlns:a16="http://schemas.microsoft.com/office/drawing/2014/main" val="10000"/>
                  </a:ext>
                </a:extLst>
              </a:tr>
              <a:tr h="774232">
                <a:tc>
                  <a:txBody>
                    <a:bodyPr/>
                    <a:lstStyle/>
                    <a:p>
                      <a:pPr marL="0" marR="0" indent="0" algn="l" defTabSz="914400" rtl="0" eaLnBrk="1" fontAlgn="auto" latinLnBrk="0" hangingPunct="1">
                        <a:lnSpc>
                          <a:spcPct val="100000"/>
                        </a:lnSpc>
                        <a:spcBef>
                          <a:spcPts val="0"/>
                        </a:spcBef>
                        <a:spcAft>
                          <a:spcPts val="0"/>
                        </a:spcAft>
                        <a:buClrTx/>
                        <a:buSzTx/>
                        <a:buFont typeface="Courier New" pitchFamily="49" charset="0"/>
                        <a:buChar char="o"/>
                        <a:tabLst/>
                        <a:defRPr/>
                      </a:pPr>
                      <a:r>
                        <a:rPr lang="en-US" dirty="0">
                          <a:latin typeface="Candara" pitchFamily="34" charset="0"/>
                        </a:rPr>
                        <a:t>Negative credit growth</a:t>
                      </a:r>
                    </a:p>
                  </a:txBody>
                  <a:tcPr/>
                </a:tc>
                <a:tc>
                  <a:txBody>
                    <a:bodyPr/>
                    <a:lstStyle/>
                    <a:p>
                      <a:pPr marL="0" marR="0" indent="0" algn="l" defTabSz="914400" rtl="0" eaLnBrk="1" fontAlgn="auto" latinLnBrk="0" hangingPunct="1">
                        <a:lnSpc>
                          <a:spcPct val="100000"/>
                        </a:lnSpc>
                        <a:spcBef>
                          <a:spcPts val="0"/>
                        </a:spcBef>
                        <a:spcAft>
                          <a:spcPts val="0"/>
                        </a:spcAft>
                        <a:buClrTx/>
                        <a:buSzTx/>
                        <a:buFont typeface="Courier New" pitchFamily="49" charset="0"/>
                        <a:buChar char="o"/>
                        <a:tabLst/>
                        <a:defRPr/>
                      </a:pPr>
                      <a:r>
                        <a:rPr lang="en-US" dirty="0">
                          <a:latin typeface="Candara" pitchFamily="34" charset="0"/>
                        </a:rPr>
                        <a:t>Direct impact on profitability</a:t>
                      </a:r>
                    </a:p>
                  </a:txBody>
                  <a:tcPr/>
                </a:tc>
                <a:extLst>
                  <a:ext uri="{0D108BD9-81ED-4DB2-BD59-A6C34878D82A}">
                    <a16:rowId xmlns:a16="http://schemas.microsoft.com/office/drawing/2014/main" val="10001"/>
                  </a:ext>
                </a:extLst>
              </a:tr>
              <a:tr h="774232">
                <a:tc>
                  <a:txBody>
                    <a:bodyPr/>
                    <a:lstStyle/>
                    <a:p>
                      <a:pPr marL="0" marR="0" indent="0" algn="l" defTabSz="914400" rtl="0" eaLnBrk="1" fontAlgn="auto" latinLnBrk="0" hangingPunct="1">
                        <a:lnSpc>
                          <a:spcPct val="100000"/>
                        </a:lnSpc>
                        <a:spcBef>
                          <a:spcPts val="0"/>
                        </a:spcBef>
                        <a:spcAft>
                          <a:spcPts val="0"/>
                        </a:spcAft>
                        <a:buClrTx/>
                        <a:buSzTx/>
                        <a:buFont typeface="Courier New" pitchFamily="49" charset="0"/>
                        <a:buChar char="o"/>
                        <a:tabLst/>
                        <a:defRPr/>
                      </a:pPr>
                      <a:r>
                        <a:rPr lang="en-US" dirty="0">
                          <a:latin typeface="Candara" pitchFamily="34" charset="0"/>
                        </a:rPr>
                        <a:t>High call money rate</a:t>
                      </a:r>
                    </a:p>
                  </a:txBody>
                  <a:tcPr/>
                </a:tc>
                <a:tc>
                  <a:txBody>
                    <a:bodyPr/>
                    <a:lstStyle/>
                    <a:p>
                      <a:pPr marL="0" marR="0" indent="0" algn="l" defTabSz="914400" rtl="0" eaLnBrk="1" fontAlgn="auto" latinLnBrk="0" hangingPunct="1">
                        <a:lnSpc>
                          <a:spcPct val="100000"/>
                        </a:lnSpc>
                        <a:spcBef>
                          <a:spcPts val="0"/>
                        </a:spcBef>
                        <a:spcAft>
                          <a:spcPts val="0"/>
                        </a:spcAft>
                        <a:buClrTx/>
                        <a:buSzTx/>
                        <a:buFont typeface="Courier New" pitchFamily="49" charset="0"/>
                        <a:buChar char="o"/>
                        <a:tabLst/>
                        <a:defRPr/>
                      </a:pPr>
                      <a:r>
                        <a:rPr lang="en-US" dirty="0">
                          <a:latin typeface="Candara" pitchFamily="34" charset="0"/>
                        </a:rPr>
                        <a:t>Image crisis (loss of goodwill)</a:t>
                      </a:r>
                    </a:p>
                  </a:txBody>
                  <a:tcPr/>
                </a:tc>
                <a:extLst>
                  <a:ext uri="{0D108BD9-81ED-4DB2-BD59-A6C34878D82A}">
                    <a16:rowId xmlns:a16="http://schemas.microsoft.com/office/drawing/2014/main" val="10002"/>
                  </a:ext>
                </a:extLst>
              </a:tr>
              <a:tr h="774232">
                <a:tc>
                  <a:txBody>
                    <a:bodyPr/>
                    <a:lstStyle/>
                    <a:p>
                      <a:pPr marL="0" marR="0" indent="0" algn="l" defTabSz="914400" rtl="0" eaLnBrk="1" fontAlgn="auto" latinLnBrk="0" hangingPunct="1">
                        <a:lnSpc>
                          <a:spcPct val="100000"/>
                        </a:lnSpc>
                        <a:spcBef>
                          <a:spcPts val="0"/>
                        </a:spcBef>
                        <a:spcAft>
                          <a:spcPts val="0"/>
                        </a:spcAft>
                        <a:buClrTx/>
                        <a:buSzTx/>
                        <a:buFont typeface="Courier New" pitchFamily="49" charset="0"/>
                        <a:buChar char="o"/>
                        <a:tabLst/>
                        <a:defRPr/>
                      </a:pPr>
                      <a:r>
                        <a:rPr lang="en-US" dirty="0">
                          <a:latin typeface="Candara" pitchFamily="34" charset="0"/>
                        </a:rPr>
                        <a:t>Negative impact on Off-balance sheet exposure</a:t>
                      </a:r>
                    </a:p>
                  </a:txBody>
                  <a:tcPr/>
                </a:tc>
                <a:tc>
                  <a:txBody>
                    <a:bodyPr/>
                    <a:lstStyle/>
                    <a:p>
                      <a:pPr>
                        <a:buFont typeface="Courier New" pitchFamily="49" charset="0"/>
                        <a:buChar char="o"/>
                      </a:pPr>
                      <a:endParaRPr lang="en-US" dirty="0">
                        <a:latin typeface="Candara" pitchFamily="34" charset="0"/>
                      </a:endParaRPr>
                    </a:p>
                  </a:txBody>
                  <a:tcPr/>
                </a:tc>
                <a:extLst>
                  <a:ext uri="{0D108BD9-81ED-4DB2-BD59-A6C34878D82A}">
                    <a16:rowId xmlns:a16="http://schemas.microsoft.com/office/drawing/2014/main" val="10003"/>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808523" y="1209125"/>
            <a:ext cx="10385659" cy="5109860"/>
          </a:xfrm>
          <a:prstGeom prst="rect">
            <a:avLst/>
          </a:prstGeom>
          <a:noFill/>
        </p:spPr>
        <p:txBody>
          <a:bodyPr wrap="square" rtlCol="0">
            <a:spAutoFit/>
          </a:bodyPr>
          <a:lstStyle/>
          <a:p>
            <a:pPr marL="174625" indent="-174625" algn="just">
              <a:lnSpc>
                <a:spcPct val="150000"/>
              </a:lnSpc>
              <a:buFont typeface="Wingdings" pitchFamily="2" charset="2"/>
              <a:buChar char="§"/>
            </a:pPr>
            <a:r>
              <a:rPr lang="en-US" sz="2200" dirty="0">
                <a:latin typeface="Times New Roman" panose="02020603050405020304" pitchFamily="18" charset="0"/>
                <a:cs typeface="Times New Roman" panose="02020603050405020304" pitchFamily="18" charset="0"/>
              </a:rPr>
              <a:t>Related to Required Reserve</a:t>
            </a:r>
          </a:p>
          <a:p>
            <a:pPr marL="631825" lvl="1" indent="-174625" algn="just">
              <a:lnSpc>
                <a:spcPct val="150000"/>
              </a:lnSpc>
              <a:buFont typeface="Courier New" pitchFamily="49" charset="0"/>
              <a:buChar char="o"/>
            </a:pPr>
            <a:r>
              <a:rPr lang="en-US" sz="2200" dirty="0">
                <a:latin typeface="Times New Roman" panose="02020603050405020304" pitchFamily="18" charset="0"/>
                <a:cs typeface="Times New Roman" panose="02020603050405020304" pitchFamily="18" charset="0"/>
              </a:rPr>
              <a:t>CRR (Cash Reserve Ratio) </a:t>
            </a:r>
          </a:p>
          <a:p>
            <a:pPr marL="631825" lvl="1" indent="-174625" algn="just">
              <a:lnSpc>
                <a:spcPct val="150000"/>
              </a:lnSpc>
              <a:buFont typeface="Courier New" pitchFamily="49" charset="0"/>
              <a:buChar char="o"/>
            </a:pPr>
            <a:r>
              <a:rPr lang="en-US" sz="2200" dirty="0">
                <a:latin typeface="Times New Roman" panose="02020603050405020304" pitchFamily="18" charset="0"/>
                <a:cs typeface="Times New Roman" panose="02020603050405020304" pitchFamily="18" charset="0"/>
              </a:rPr>
              <a:t>SLR (Statutory Liquidity Ratio)</a:t>
            </a:r>
          </a:p>
          <a:p>
            <a:pPr marL="174625" indent="-174625" algn="just">
              <a:lnSpc>
                <a:spcPct val="150000"/>
              </a:lnSpc>
              <a:buFont typeface="Wingdings" pitchFamily="2" charset="2"/>
              <a:buChar char="§"/>
            </a:pPr>
            <a:r>
              <a:rPr lang="en-US" sz="2200" dirty="0">
                <a:latin typeface="Times New Roman" panose="02020603050405020304" pitchFamily="18" charset="0"/>
                <a:cs typeface="Times New Roman" panose="02020603050405020304" pitchFamily="18" charset="0"/>
              </a:rPr>
              <a:t>Basel III Liquidity Ratio</a:t>
            </a:r>
          </a:p>
          <a:p>
            <a:pPr marL="631825" lvl="1" indent="-174625" algn="just">
              <a:lnSpc>
                <a:spcPct val="150000"/>
              </a:lnSpc>
              <a:buFont typeface="Courier New" pitchFamily="49" charset="0"/>
              <a:buChar char="o"/>
            </a:pPr>
            <a:r>
              <a:rPr lang="en-US" sz="2200" dirty="0">
                <a:latin typeface="Times New Roman" panose="02020603050405020304" pitchFamily="18" charset="0"/>
                <a:cs typeface="Times New Roman" panose="02020603050405020304" pitchFamily="18" charset="0"/>
              </a:rPr>
              <a:t>LCR (Liquidity Coverage Ratio) </a:t>
            </a:r>
          </a:p>
          <a:p>
            <a:pPr marL="631825" lvl="1" indent="-174625" algn="just">
              <a:lnSpc>
                <a:spcPct val="150000"/>
              </a:lnSpc>
              <a:buFont typeface="Courier New" pitchFamily="49" charset="0"/>
              <a:buChar char="o"/>
            </a:pPr>
            <a:r>
              <a:rPr lang="en-US" sz="2200" dirty="0">
                <a:latin typeface="Times New Roman" panose="02020603050405020304" pitchFamily="18" charset="0"/>
                <a:cs typeface="Times New Roman" panose="02020603050405020304" pitchFamily="18" charset="0"/>
              </a:rPr>
              <a:t>NSFR (Net Stable Funding Ratio)</a:t>
            </a:r>
          </a:p>
          <a:p>
            <a:pPr marL="174625" indent="-174625" algn="just">
              <a:lnSpc>
                <a:spcPct val="150000"/>
              </a:lnSpc>
              <a:buFont typeface="Wingdings" pitchFamily="2" charset="2"/>
              <a:buChar char="§"/>
            </a:pPr>
            <a:r>
              <a:rPr lang="en-US" sz="2200" dirty="0">
                <a:latin typeface="Times New Roman" panose="02020603050405020304" pitchFamily="18" charset="0"/>
                <a:cs typeface="Times New Roman" panose="02020603050405020304" pitchFamily="18" charset="0"/>
              </a:rPr>
              <a:t>Monitoring liquidity ratios as per ALM guidelines</a:t>
            </a:r>
          </a:p>
          <a:p>
            <a:pPr marL="631825" lvl="1" indent="-174625" algn="just">
              <a:lnSpc>
                <a:spcPct val="150000"/>
              </a:lnSpc>
              <a:buFont typeface="Courier New" pitchFamily="49" charset="0"/>
              <a:buChar char="o"/>
            </a:pPr>
            <a:r>
              <a:rPr lang="en-US" sz="2200" dirty="0">
                <a:latin typeface="Times New Roman" panose="02020603050405020304" pitchFamily="18" charset="0"/>
                <a:cs typeface="Times New Roman" panose="02020603050405020304" pitchFamily="18" charset="0"/>
              </a:rPr>
              <a:t>Wholesale borrowing </a:t>
            </a:r>
          </a:p>
          <a:p>
            <a:pPr marL="631825" lvl="1" indent="-174625" algn="just">
              <a:lnSpc>
                <a:spcPct val="150000"/>
              </a:lnSpc>
              <a:buFont typeface="Courier New" pitchFamily="49" charset="0"/>
              <a:buChar char="o"/>
            </a:pPr>
            <a:r>
              <a:rPr lang="en-US" sz="2200" dirty="0">
                <a:latin typeface="Times New Roman" panose="02020603050405020304" pitchFamily="18" charset="0"/>
                <a:cs typeface="Times New Roman" panose="02020603050405020304" pitchFamily="18" charset="0"/>
              </a:rPr>
              <a:t>Commitment</a:t>
            </a:r>
          </a:p>
          <a:p>
            <a:pPr marL="631825" lvl="1" indent="-174625" algn="just">
              <a:lnSpc>
                <a:spcPct val="150000"/>
              </a:lnSpc>
              <a:buFont typeface="Courier New" pitchFamily="49" charset="0"/>
              <a:buChar char="o"/>
            </a:pPr>
            <a:r>
              <a:rPr lang="en-US" sz="2200" dirty="0">
                <a:latin typeface="Times New Roman" panose="02020603050405020304" pitchFamily="18" charset="0"/>
                <a:cs typeface="Times New Roman" panose="02020603050405020304" pitchFamily="18" charset="0"/>
              </a:rPr>
              <a:t>SLP  (Structural Liquidity Profile)</a:t>
            </a:r>
          </a:p>
        </p:txBody>
      </p:sp>
      <p:sp>
        <p:nvSpPr>
          <p:cNvPr id="2" name="TextBox 1">
            <a:extLst>
              <a:ext uri="{FF2B5EF4-FFF2-40B4-BE49-F238E27FC236}">
                <a16:creationId xmlns:a16="http://schemas.microsoft.com/office/drawing/2014/main" id="{C8016B0E-BD5D-52E4-D9F2-6BC73D5AC6A3}"/>
              </a:ext>
            </a:extLst>
          </p:cNvPr>
          <p:cNvSpPr txBox="1"/>
          <p:nvPr/>
        </p:nvSpPr>
        <p:spPr>
          <a:xfrm>
            <a:off x="1982804" y="539015"/>
            <a:ext cx="6689558" cy="646331"/>
          </a:xfrm>
          <a:prstGeom prst="rect">
            <a:avLst/>
          </a:prstGeom>
          <a:noFill/>
        </p:spPr>
        <p:txBody>
          <a:bodyPr wrap="square" rtlCol="0">
            <a:spAutoFit/>
          </a:bodyPr>
          <a:lstStyle/>
          <a:p>
            <a:pPr algn="ctr"/>
            <a:r>
              <a:rPr lang="en-US" sz="3600" dirty="0" err="1">
                <a:latin typeface="Times New Roman" panose="02020603050405020304" pitchFamily="18" charset="0"/>
                <a:cs typeface="Times New Roman" panose="02020603050405020304" pitchFamily="18" charset="0"/>
              </a:rPr>
              <a:t>Liqudity</a:t>
            </a:r>
            <a:r>
              <a:rPr lang="en-US" sz="3600" dirty="0">
                <a:latin typeface="Times New Roman" panose="02020603050405020304" pitchFamily="18" charset="0"/>
                <a:cs typeface="Times New Roman" panose="02020603050405020304" pitchFamily="18" charset="0"/>
              </a:rPr>
              <a:t> Indicators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760396" y="1219202"/>
            <a:ext cx="10385659" cy="4467057"/>
          </a:xfrm>
          <a:prstGeom prst="rect">
            <a:avLst/>
          </a:prstGeom>
          <a:noFill/>
        </p:spPr>
        <p:txBody>
          <a:bodyPr wrap="square" rtlCol="0">
            <a:spAutoFit/>
          </a:bodyPr>
          <a:lstStyle/>
          <a:p>
            <a:pPr marL="174625" indent="-174625" algn="just">
              <a:lnSpc>
                <a:spcPct val="150000"/>
              </a:lnSpc>
              <a:buFont typeface="Wingdings" pitchFamily="2" charset="2"/>
              <a:buChar char="§"/>
            </a:pPr>
            <a:r>
              <a:rPr lang="en-US" sz="2400" dirty="0">
                <a:latin typeface="Times New Roman" panose="02020603050405020304" pitchFamily="18" charset="0"/>
                <a:cs typeface="Times New Roman" panose="02020603050405020304" pitchFamily="18" charset="0"/>
              </a:rPr>
              <a:t>Others</a:t>
            </a:r>
          </a:p>
          <a:p>
            <a:pPr marL="631825" lvl="1" indent="-174625" algn="just">
              <a:lnSpc>
                <a:spcPct val="150000"/>
              </a:lnSpc>
              <a:buFont typeface="Courier New" pitchFamily="49" charset="0"/>
              <a:buChar char="o"/>
            </a:pPr>
            <a:r>
              <a:rPr lang="en-US" sz="2400" dirty="0">
                <a:latin typeface="Times New Roman" panose="02020603050405020304" pitchFamily="18" charset="0"/>
                <a:cs typeface="Times New Roman" panose="02020603050405020304" pitchFamily="18" charset="0"/>
              </a:rPr>
              <a:t>Exposure with FI (EFI)</a:t>
            </a:r>
          </a:p>
          <a:p>
            <a:pPr marL="631825" lvl="1" indent="-174625" algn="just">
              <a:lnSpc>
                <a:spcPct val="150000"/>
              </a:lnSpc>
              <a:buFont typeface="Courier New" pitchFamily="49" charset="0"/>
              <a:buChar char="o"/>
            </a:pPr>
            <a:r>
              <a:rPr lang="en-US" sz="2400" dirty="0">
                <a:latin typeface="Times New Roman" panose="02020603050405020304" pitchFamily="18" charset="0"/>
                <a:cs typeface="Times New Roman" panose="02020603050405020304" pitchFamily="18" charset="0"/>
              </a:rPr>
              <a:t>Investment in Commercial Paper (CP)</a:t>
            </a:r>
          </a:p>
          <a:p>
            <a:pPr marL="631825" lvl="1" indent="-174625" algn="just">
              <a:lnSpc>
                <a:spcPct val="150000"/>
              </a:lnSpc>
              <a:buFont typeface="Courier New" pitchFamily="49" charset="0"/>
              <a:buChar char="o"/>
            </a:pPr>
            <a:r>
              <a:rPr lang="en-US" sz="2400" dirty="0">
                <a:latin typeface="Times New Roman" panose="02020603050405020304" pitchFamily="18" charset="0"/>
                <a:cs typeface="Times New Roman" panose="02020603050405020304" pitchFamily="18" charset="0"/>
              </a:rPr>
              <a:t>Non Banking Assets (NBA)</a:t>
            </a:r>
          </a:p>
          <a:p>
            <a:pPr marL="631825" lvl="1" indent="-174625" algn="just">
              <a:lnSpc>
                <a:spcPct val="150000"/>
              </a:lnSpc>
              <a:buFont typeface="Courier New" pitchFamily="49" charset="0"/>
              <a:buChar char="o"/>
            </a:pPr>
            <a:r>
              <a:rPr lang="en-US" sz="2400" dirty="0">
                <a:latin typeface="Times New Roman" panose="02020603050405020304" pitchFamily="18" charset="0"/>
                <a:cs typeface="Times New Roman" panose="02020603050405020304" pitchFamily="18" charset="0"/>
              </a:rPr>
              <a:t> Ship Building Refinance Scheme</a:t>
            </a:r>
          </a:p>
          <a:p>
            <a:pPr marL="631825" lvl="1" indent="-174625" algn="just">
              <a:lnSpc>
                <a:spcPct val="150000"/>
              </a:lnSpc>
            </a:pPr>
            <a:endParaRPr lang="en-US" sz="2400" dirty="0">
              <a:latin typeface="Times New Roman" panose="02020603050405020304" pitchFamily="18" charset="0"/>
              <a:cs typeface="Times New Roman" panose="02020603050405020304" pitchFamily="18" charset="0"/>
            </a:endParaRPr>
          </a:p>
          <a:p>
            <a:pPr marL="174625" lvl="1" indent="-174625" algn="just">
              <a:lnSpc>
                <a:spcPct val="150000"/>
              </a:lnSpc>
              <a:buFont typeface="Wingdings" pitchFamily="2" charset="2"/>
              <a:buChar char="§"/>
            </a:pPr>
            <a:r>
              <a:rPr lang="en-US" sz="2400" dirty="0">
                <a:latin typeface="Times New Roman" panose="02020603050405020304" pitchFamily="18" charset="0"/>
                <a:cs typeface="Times New Roman" panose="02020603050405020304" pitchFamily="18" charset="0"/>
              </a:rPr>
              <a:t>Special Assignment</a:t>
            </a:r>
          </a:p>
          <a:p>
            <a:pPr marL="631825" lvl="1" indent="-174625" algn="just">
              <a:lnSpc>
                <a:spcPct val="150000"/>
              </a:lnSpc>
              <a:buFont typeface="Courier New" pitchFamily="49" charset="0"/>
              <a:buChar char="o"/>
            </a:pPr>
            <a:r>
              <a:rPr lang="en-US" sz="2400" dirty="0">
                <a:latin typeface="Times New Roman" panose="02020603050405020304" pitchFamily="18" charset="0"/>
                <a:cs typeface="Times New Roman" panose="02020603050405020304" pitchFamily="18" charset="0"/>
              </a:rPr>
              <a:t>Padma Bank ltd.</a:t>
            </a:r>
          </a:p>
        </p:txBody>
      </p:sp>
      <p:sp>
        <p:nvSpPr>
          <p:cNvPr id="2" name="TextBox 1">
            <a:extLst>
              <a:ext uri="{FF2B5EF4-FFF2-40B4-BE49-F238E27FC236}">
                <a16:creationId xmlns:a16="http://schemas.microsoft.com/office/drawing/2014/main" id="{C8016B0E-BD5D-52E4-D9F2-6BC73D5AC6A3}"/>
              </a:ext>
            </a:extLst>
          </p:cNvPr>
          <p:cNvSpPr txBox="1"/>
          <p:nvPr/>
        </p:nvSpPr>
        <p:spPr>
          <a:xfrm>
            <a:off x="1982804" y="539015"/>
            <a:ext cx="6689558" cy="646331"/>
          </a:xfrm>
          <a:prstGeom prst="rect">
            <a:avLst/>
          </a:prstGeom>
          <a:noFill/>
        </p:spPr>
        <p:txBody>
          <a:bodyPr wrap="square" rtlCol="0">
            <a:spAutoFit/>
          </a:bodyPr>
          <a:lstStyle/>
          <a:p>
            <a:pPr algn="ctr"/>
            <a:r>
              <a:rPr lang="en-US" sz="3600" dirty="0" err="1">
                <a:latin typeface="Times New Roman" panose="02020603050405020304" pitchFamily="18" charset="0"/>
                <a:cs typeface="Times New Roman" panose="02020603050405020304" pitchFamily="18" charset="0"/>
              </a:rPr>
              <a:t>Liqudity</a:t>
            </a:r>
            <a:r>
              <a:rPr lang="en-US" sz="3600" dirty="0">
                <a:latin typeface="Times New Roman" panose="02020603050405020304" pitchFamily="18" charset="0"/>
                <a:cs typeface="Times New Roman" panose="02020603050405020304" pitchFamily="18" charset="0"/>
              </a:rPr>
              <a:t> Indicators</a:t>
            </a:r>
          </a:p>
        </p:txBody>
      </p:sp>
    </p:spTree>
    <p:extLst>
      <p:ext uri="{BB962C8B-B14F-4D97-AF65-F5344CB8AC3E}">
        <p14:creationId xmlns:p14="http://schemas.microsoft.com/office/powerpoint/2010/main" val="2513959477"/>
      </p:ext>
    </p:extLst>
  </p:cSld>
  <p:clrMapOvr>
    <a:masterClrMapping/>
  </p:clrMapOvr>
</p:sld>
</file>

<file path=ppt/theme/theme1.xml><?xml version="1.0" encoding="utf-8"?>
<a:theme xmlns:a="http://schemas.openxmlformats.org/drawingml/2006/main" name="DashVTI">
  <a:themeElements>
    <a:clrScheme name="AnalogousFromLightSeedLeftStep">
      <a:dk1>
        <a:srgbClr val="000000"/>
      </a:dk1>
      <a:lt1>
        <a:srgbClr val="FFFFFF"/>
      </a:lt1>
      <a:dk2>
        <a:srgbClr val="34261D"/>
      </a:dk2>
      <a:lt2>
        <a:srgbClr val="E3E2E8"/>
      </a:lt2>
      <a:accent1>
        <a:srgbClr val="9BA579"/>
      </a:accent1>
      <a:accent2>
        <a:srgbClr val="ADA171"/>
      </a:accent2>
      <a:accent3>
        <a:srgbClr val="BE977E"/>
      </a:accent3>
      <a:accent4>
        <a:srgbClr val="BD7B7D"/>
      </a:accent4>
      <a:accent5>
        <a:srgbClr val="C790A9"/>
      </a:accent5>
      <a:accent6>
        <a:srgbClr val="BD7BB4"/>
      </a:accent6>
      <a:hlink>
        <a:srgbClr val="7969AE"/>
      </a:hlink>
      <a:folHlink>
        <a:srgbClr val="7F7F7F"/>
      </a:folHlink>
    </a:clrScheme>
    <a:fontScheme name="grandview display">
      <a:majorFont>
        <a:latin typeface="Grandview Display"/>
        <a:ea typeface=""/>
        <a:cs typeface=""/>
      </a:majorFont>
      <a:minorFont>
        <a:latin typeface="Grandview Displa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ashVTI" id="{0A75137F-CDEB-4E94-A788-9D255EBE1B91}" vid="{DE9A6A09-5855-45A3-8E99-4290ED24057C}"/>
    </a:ext>
  </a:extLst>
</a:theme>
</file>

<file path=docProps/app.xml><?xml version="1.0" encoding="utf-8"?>
<Properties xmlns="http://schemas.openxmlformats.org/officeDocument/2006/extended-properties" xmlns:vt="http://schemas.openxmlformats.org/officeDocument/2006/docPropsVTypes">
  <TotalTime>183</TotalTime>
  <Words>3519</Words>
  <Application>Microsoft Office PowerPoint</Application>
  <PresentationFormat>Widescreen</PresentationFormat>
  <Paragraphs>317</Paragraphs>
  <Slides>48</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48</vt:i4>
      </vt:variant>
    </vt:vector>
  </HeadingPairs>
  <TitlesOfParts>
    <vt:vector size="57" baseType="lpstr">
      <vt:lpstr>Arial</vt:lpstr>
      <vt:lpstr>Candara</vt:lpstr>
      <vt:lpstr>Courier New</vt:lpstr>
      <vt:lpstr>Grandview Display</vt:lpstr>
      <vt:lpstr>Söhne</vt:lpstr>
      <vt:lpstr>Times New Roman</vt:lpstr>
      <vt:lpstr>Wingdings</vt:lpstr>
      <vt:lpstr>Wingdings 3</vt:lpstr>
      <vt:lpstr>DashVTI</vt:lpstr>
      <vt:lpstr>Treasury Management and Compliance Issues in Bangladeshi Banks    Md Habibur Rahman Additional Director</vt:lpstr>
      <vt:lpstr>PowerPoint Presentation</vt:lpstr>
      <vt:lpstr>Objectives</vt:lpstr>
      <vt:lpstr>Treasury Management in Banks</vt:lpstr>
      <vt:lpstr>Component</vt:lpstr>
      <vt:lpstr>Liquidity</vt:lpstr>
      <vt:lpstr>Importance of Liquidity Management in Banks</vt:lpstr>
      <vt:lpstr>PowerPoint Presentation</vt:lpstr>
      <vt:lpstr>PowerPoint Presentation</vt:lpstr>
      <vt:lpstr>PowerPoint Presentation</vt:lpstr>
      <vt:lpstr>Cash Reserve Ratio (CRR):</vt:lpstr>
      <vt:lpstr>Statutory Liquidity Ratio (SLR):</vt:lpstr>
      <vt:lpstr>Statutory Liquidity Ratio (SLR):</vt:lpstr>
      <vt:lpstr>PowerPoint Presentation</vt:lpstr>
      <vt:lpstr>Liquidity Coverage Ratio (LCR):</vt:lpstr>
      <vt:lpstr>Liquidity Coverage Ratio (LCR):</vt:lpstr>
      <vt:lpstr>Net Stable Funding Ratio (NSFR):</vt:lpstr>
      <vt:lpstr>Wholesale Borrowing </vt:lpstr>
      <vt:lpstr>Investment in Commercial Paper (CP) </vt:lpstr>
      <vt:lpstr>Non Banking Assets (NBA)</vt:lpstr>
      <vt:lpstr>Padma Bank Ltd.</vt:lpstr>
      <vt:lpstr>Investment in Securities Market</vt:lpstr>
      <vt:lpstr> What is Government Securities? </vt:lpstr>
      <vt:lpstr>Types of Government Securities Available in BD </vt:lpstr>
      <vt:lpstr>Types of Government Securities Available in BD </vt:lpstr>
      <vt:lpstr>Types of Government Securities Available in BD</vt:lpstr>
      <vt:lpstr> Issuance of Treasury Bill and Treasury Bond   </vt:lpstr>
      <vt:lpstr>Secondary Trading of G-sec The Secondary G-sec Market </vt:lpstr>
      <vt:lpstr>Secondary Trading through Stock Exchange:</vt:lpstr>
      <vt:lpstr>Taxation</vt:lpstr>
      <vt:lpstr>Central Bank Liquidity Support  </vt:lpstr>
      <vt:lpstr>Central Bank Liquidity Support for Shariah based</vt:lpstr>
      <vt:lpstr>Reverse Repo and Bangladesh Bank Bills</vt:lpstr>
      <vt:lpstr>Money Market(secured)</vt:lpstr>
      <vt:lpstr>Money Market(unsecured)</vt:lpstr>
      <vt:lpstr>Foreign Exchange Management</vt:lpstr>
      <vt:lpstr>Foreign Exchange Management</vt:lpstr>
      <vt:lpstr>Foreign Exchange Management</vt:lpstr>
      <vt:lpstr>  Importance of Treasury Management</vt:lpstr>
      <vt:lpstr>Compliance Issues in Bangladeshi Banks</vt:lpstr>
      <vt:lpstr>  Regulatory Updates and Adaptation</vt:lpstr>
      <vt:lpstr>  Compliance Culture</vt:lpstr>
      <vt:lpstr>Strategies for Effective Compliance</vt:lpstr>
      <vt:lpstr>Strategies for Effective Compliance</vt:lpstr>
      <vt:lpstr>  Efficient Capital Management</vt:lpstr>
      <vt:lpstr>Profit Maximization</vt:lpstr>
      <vt:lpstr>Profit Maximization</vt:lpstr>
      <vt:lpstr>  Thanks to all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c:creator>
  <cp:lastModifiedBy>Md Habibur Rahman</cp:lastModifiedBy>
  <cp:revision>26</cp:revision>
  <dcterms:created xsi:type="dcterms:W3CDTF">2024-03-25T02:01:50Z</dcterms:created>
  <dcterms:modified xsi:type="dcterms:W3CDTF">2024-03-25T07:51:37Z</dcterms:modified>
</cp:coreProperties>
</file>