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Default Extension="wmf" ContentType="image/x-wmf"/>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60" r:id="rId2"/>
    <p:sldMasterId id="2147483674" r:id="rId3"/>
    <p:sldMasterId id="2147483689" r:id="rId4"/>
  </p:sldMasterIdLst>
  <p:notesMasterIdLst>
    <p:notesMasterId r:id="rId52"/>
  </p:notesMasterIdLst>
  <p:handoutMasterIdLst>
    <p:handoutMasterId r:id="rId53"/>
  </p:handoutMasterIdLst>
  <p:sldIdLst>
    <p:sldId id="261" r:id="rId5"/>
    <p:sldId id="263" r:id="rId6"/>
    <p:sldId id="573" r:id="rId7"/>
    <p:sldId id="575" r:id="rId8"/>
    <p:sldId id="574" r:id="rId9"/>
    <p:sldId id="572" r:id="rId10"/>
    <p:sldId id="576" r:id="rId11"/>
    <p:sldId id="577" r:id="rId12"/>
    <p:sldId id="591" r:id="rId13"/>
    <p:sldId id="547" r:id="rId14"/>
    <p:sldId id="593" r:id="rId15"/>
    <p:sldId id="571" r:id="rId16"/>
    <p:sldId id="587" r:id="rId17"/>
    <p:sldId id="519" r:id="rId18"/>
    <p:sldId id="594" r:id="rId19"/>
    <p:sldId id="537" r:id="rId20"/>
    <p:sldId id="558" r:id="rId21"/>
    <p:sldId id="595" r:id="rId22"/>
    <p:sldId id="557" r:id="rId23"/>
    <p:sldId id="598" r:id="rId24"/>
    <p:sldId id="570" r:id="rId25"/>
    <p:sldId id="604" r:id="rId26"/>
    <p:sldId id="601" r:id="rId27"/>
    <p:sldId id="600" r:id="rId28"/>
    <p:sldId id="603" r:id="rId29"/>
    <p:sldId id="602" r:id="rId30"/>
    <p:sldId id="599" r:id="rId31"/>
    <p:sldId id="596" r:id="rId32"/>
    <p:sldId id="569" r:id="rId33"/>
    <p:sldId id="592" r:id="rId34"/>
    <p:sldId id="568" r:id="rId35"/>
    <p:sldId id="567" r:id="rId36"/>
    <p:sldId id="597" r:id="rId37"/>
    <p:sldId id="555" r:id="rId38"/>
    <p:sldId id="566" r:id="rId39"/>
    <p:sldId id="565" r:id="rId40"/>
    <p:sldId id="564" r:id="rId41"/>
    <p:sldId id="563" r:id="rId42"/>
    <p:sldId id="562" r:id="rId43"/>
    <p:sldId id="561" r:id="rId44"/>
    <p:sldId id="560" r:id="rId45"/>
    <p:sldId id="579" r:id="rId46"/>
    <p:sldId id="586" r:id="rId47"/>
    <p:sldId id="589" r:id="rId48"/>
    <p:sldId id="585" r:id="rId49"/>
    <p:sldId id="590" r:id="rId50"/>
    <p:sldId id="475" r:id="rId5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D2DEEF"/>
    <a:srgbClr val="C00000"/>
    <a:srgbClr val="B924C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7635" autoAdjust="0"/>
    <p:restoredTop sz="94250" autoAdjust="0"/>
  </p:normalViewPr>
  <p:slideViewPr>
    <p:cSldViewPr snapToGrid="0">
      <p:cViewPr varScale="1">
        <p:scale>
          <a:sx n="69" d="100"/>
          <a:sy n="69" d="100"/>
        </p:scale>
        <p:origin x="-1080" y="-9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9" y="2"/>
            <a:ext cx="3037840" cy="466434"/>
          </a:xfrm>
          <a:prstGeom prst="rect">
            <a:avLst/>
          </a:prstGeom>
        </p:spPr>
        <p:txBody>
          <a:bodyPr vert="horz" lIns="93177" tIns="46589" rIns="93177" bIns="46589" rtlCol="0"/>
          <a:lstStyle>
            <a:lvl1pPr algn="r">
              <a:defRPr sz="1200"/>
            </a:lvl1pPr>
          </a:lstStyle>
          <a:p>
            <a:fld id="{4E092C25-D400-4452-816F-65024A799596}" type="datetimeFigureOut">
              <a:rPr lang="en-US" smtClean="0"/>
              <a:pPr/>
              <a:t>8/31/2024</a:t>
            </a:fld>
            <a:endParaRPr lang="en-US"/>
          </a:p>
        </p:txBody>
      </p:sp>
      <p:sp>
        <p:nvSpPr>
          <p:cNvPr id="4" name="Footer Placeholder 3"/>
          <p:cNvSpPr>
            <a:spLocks noGrp="1"/>
          </p:cNvSpPr>
          <p:nvPr>
            <p:ph type="ftr" sz="quarter" idx="2"/>
          </p:nvPr>
        </p:nvSpPr>
        <p:spPr>
          <a:xfrm>
            <a:off x="1" y="8829969"/>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9"/>
            <a:ext cx="3037840" cy="466433"/>
          </a:xfrm>
          <a:prstGeom prst="rect">
            <a:avLst/>
          </a:prstGeom>
        </p:spPr>
        <p:txBody>
          <a:bodyPr vert="horz" lIns="93177" tIns="46589" rIns="93177" bIns="46589" rtlCol="0" anchor="b"/>
          <a:lstStyle>
            <a:lvl1pPr algn="r">
              <a:defRPr sz="1200"/>
            </a:lvl1pPr>
          </a:lstStyle>
          <a:p>
            <a:fld id="{ADF2B765-69CC-4B2D-AEB5-A092D98F7A7C}" type="slidenum">
              <a:rPr lang="en-US" smtClean="0"/>
              <a:pPr/>
              <a:t>‹#›</a:t>
            </a:fld>
            <a:endParaRPr lang="en-US"/>
          </a:p>
        </p:txBody>
      </p:sp>
    </p:spTree>
    <p:extLst>
      <p:ext uri="{BB962C8B-B14F-4D97-AF65-F5344CB8AC3E}">
        <p14:creationId xmlns:p14="http://schemas.microsoft.com/office/powerpoint/2010/main" xmlns=""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7840" cy="466434"/>
          </a:xfrm>
          <a:prstGeom prst="rect">
            <a:avLst/>
          </a:prstGeom>
        </p:spPr>
        <p:txBody>
          <a:bodyPr vert="horz" lIns="93177" tIns="46589" rIns="93177" bIns="46589" rtlCol="0"/>
          <a:lstStyle>
            <a:lvl1pPr algn="l">
              <a:defRPr sz="1200"/>
            </a:lvl1pPr>
          </a:lstStyle>
          <a:p>
            <a:endParaRPr lang="en-IN" dirty="0"/>
          </a:p>
        </p:txBody>
      </p:sp>
      <p:sp>
        <p:nvSpPr>
          <p:cNvPr id="3" name="Date Placeholder 2"/>
          <p:cNvSpPr>
            <a:spLocks noGrp="1"/>
          </p:cNvSpPr>
          <p:nvPr>
            <p:ph type="dt" idx="1"/>
          </p:nvPr>
        </p:nvSpPr>
        <p:spPr>
          <a:xfrm>
            <a:off x="3970939" y="2"/>
            <a:ext cx="3037840" cy="466434"/>
          </a:xfrm>
          <a:prstGeom prst="rect">
            <a:avLst/>
          </a:prstGeom>
        </p:spPr>
        <p:txBody>
          <a:bodyPr vert="horz" lIns="93177" tIns="46589" rIns="93177" bIns="46589" rtlCol="0"/>
          <a:lstStyle>
            <a:lvl1pPr algn="r">
              <a:defRPr sz="1200"/>
            </a:lvl1pPr>
          </a:lstStyle>
          <a:p>
            <a:fld id="{D7CB999B-1F86-4F54-A37E-068DBA0B4AA4}" type="datetimeFigureOut">
              <a:rPr lang="en-IN" smtClean="0"/>
              <a:pPr/>
              <a:t>31-08-2024</a:t>
            </a:fld>
            <a:endParaRPr lang="en-IN"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IN" dirty="0"/>
          </a:p>
        </p:txBody>
      </p:sp>
      <p:sp>
        <p:nvSpPr>
          <p:cNvPr id="5" name="Notes Placeholder 4"/>
          <p:cNvSpPr>
            <a:spLocks noGrp="1"/>
          </p:cNvSpPr>
          <p:nvPr>
            <p:ph type="body" sz="quarter" idx="3"/>
          </p:nvPr>
        </p:nvSpPr>
        <p:spPr>
          <a:xfrm>
            <a:off x="701041" y="4473893"/>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1" y="8829969"/>
            <a:ext cx="3037840" cy="466433"/>
          </a:xfrm>
          <a:prstGeom prst="rect">
            <a:avLst/>
          </a:prstGeom>
        </p:spPr>
        <p:txBody>
          <a:bodyPr vert="horz" lIns="93177" tIns="46589" rIns="93177" bIns="46589" rtlCol="0" anchor="b"/>
          <a:lstStyle>
            <a:lvl1pPr algn="l">
              <a:defRPr sz="1200"/>
            </a:lvl1pPr>
          </a:lstStyle>
          <a:p>
            <a:endParaRPr lang="en-IN" dirty="0"/>
          </a:p>
        </p:txBody>
      </p:sp>
      <p:sp>
        <p:nvSpPr>
          <p:cNvPr id="7" name="Slide Number Placeholder 6"/>
          <p:cNvSpPr>
            <a:spLocks noGrp="1"/>
          </p:cNvSpPr>
          <p:nvPr>
            <p:ph type="sldNum" sz="quarter" idx="5"/>
          </p:nvPr>
        </p:nvSpPr>
        <p:spPr>
          <a:xfrm>
            <a:off x="3970939" y="8829969"/>
            <a:ext cx="3037840" cy="466433"/>
          </a:xfrm>
          <a:prstGeom prst="rect">
            <a:avLst/>
          </a:prstGeom>
        </p:spPr>
        <p:txBody>
          <a:bodyPr vert="horz" lIns="93177" tIns="46589" rIns="93177" bIns="46589" rtlCol="0" anchor="b"/>
          <a:lstStyle>
            <a:lvl1pPr algn="r">
              <a:defRPr sz="1200"/>
            </a:lvl1pPr>
          </a:lstStyle>
          <a:p>
            <a:fld id="{00820DEE-65D6-4F0F-8C71-B971FC3BD11F}" type="slidenum">
              <a:rPr lang="en-IN" smtClean="0"/>
              <a:pPr/>
              <a:t>‹#›</a:t>
            </a:fld>
            <a:endParaRPr lang="en-IN" dirty="0"/>
          </a:p>
        </p:txBody>
      </p:sp>
    </p:spTree>
    <p:extLst>
      <p:ext uri="{BB962C8B-B14F-4D97-AF65-F5344CB8AC3E}">
        <p14:creationId xmlns:p14="http://schemas.microsoft.com/office/powerpoint/2010/main" xmlns="" val="3567767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p:txBody>
          <a:bodyPr/>
          <a:lstStyle/>
          <a:p>
            <a:fld id="{8ECDF560-AF1A-4DC0-9C0B-203FCB59A539}" type="slidenum">
              <a:rPr lang="en-US"/>
              <a:pPr/>
              <a:t>1</a:t>
            </a:fld>
            <a:endParaRPr lang="en-US" dirty="0"/>
          </a:p>
        </p:txBody>
      </p:sp>
      <p:sp>
        <p:nvSpPr>
          <p:cNvPr id="3632132" name="Rectangle 4"/>
          <p:cNvSpPr>
            <a:spLocks noGrp="1" noRot="1" noChangeAspect="1" noChangeArrowheads="1" noTextEdit="1"/>
          </p:cNvSpPr>
          <p:nvPr>
            <p:ph type="sldImg"/>
          </p:nvPr>
        </p:nvSpPr>
        <p:spPr>
          <a:xfrm>
            <a:off x="652463" y="531813"/>
            <a:ext cx="5730875" cy="3224212"/>
          </a:xfrm>
        </p:spPr>
      </p:sp>
      <p:sp>
        <p:nvSpPr>
          <p:cNvPr id="3632133" name="Rectangle 5"/>
          <p:cNvSpPr>
            <a:spLocks noGrp="1" noChangeArrowheads="1"/>
          </p:cNvSpPr>
          <p:nvPr>
            <p:ph type="body" idx="1"/>
          </p:nvPr>
        </p:nvSpPr>
        <p:spPr/>
        <p:txBody>
          <a:bodyPr>
            <a:normAutofit/>
          </a:bodyPr>
          <a:lstStyle/>
          <a:p>
            <a:endParaRPr lang="en-US" dirty="0"/>
          </a:p>
        </p:txBody>
      </p:sp>
    </p:spTree>
    <p:extLst>
      <p:ext uri="{BB962C8B-B14F-4D97-AF65-F5344CB8AC3E}">
        <p14:creationId xmlns:p14="http://schemas.microsoft.com/office/powerpoint/2010/main" xmlns="" val="3968701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00820DEE-65D6-4F0F-8C71-B971FC3BD11F}" type="slidenum">
              <a:rPr lang="en-IN" smtClean="0"/>
              <a:pPr/>
              <a:t>2</a:t>
            </a:fld>
            <a:endParaRPr lang="en-IN" dirty="0"/>
          </a:p>
        </p:txBody>
      </p:sp>
    </p:spTree>
    <p:extLst>
      <p:ext uri="{BB962C8B-B14F-4D97-AF65-F5344CB8AC3E}">
        <p14:creationId xmlns:p14="http://schemas.microsoft.com/office/powerpoint/2010/main" xmlns="" val="253588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wmf"/><Relationship Id="rId1" Type="http://schemas.openxmlformats.org/officeDocument/2006/relationships/slideMaster" Target="../slideMasters/slideMaster2.xml"/><Relationship Id="rId4" Type="http://schemas.openxmlformats.org/officeDocument/2006/relationships/image" Target="../media/image6.w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4.wmf"/><Relationship Id="rId1" Type="http://schemas.openxmlformats.org/officeDocument/2006/relationships/slideMaster" Target="../slideMasters/slideMaster2.xml"/><Relationship Id="rId4" Type="http://schemas.openxmlformats.org/officeDocument/2006/relationships/image" Target="../media/image5.em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wmf"/><Relationship Id="rId1" Type="http://schemas.openxmlformats.org/officeDocument/2006/relationships/slideMaster" Target="../slideMasters/slideMaster3.xml"/><Relationship Id="rId4" Type="http://schemas.openxmlformats.org/officeDocument/2006/relationships/image" Target="../media/image6.wmf"/></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4.wmf"/><Relationship Id="rId1" Type="http://schemas.openxmlformats.org/officeDocument/2006/relationships/slideMaster" Target="../slideMasters/slideMaster3.xml"/><Relationship Id="rId4" Type="http://schemas.openxmlformats.org/officeDocument/2006/relationships/image" Target="../media/image5.emf"/></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wmf"/><Relationship Id="rId1" Type="http://schemas.openxmlformats.org/officeDocument/2006/relationships/slideMaster" Target="../slideMasters/slideMaster4.xml"/><Relationship Id="rId4" Type="http://schemas.openxmlformats.org/officeDocument/2006/relationships/image" Target="../media/image6.wmf"/></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4.wmf"/><Relationship Id="rId1" Type="http://schemas.openxmlformats.org/officeDocument/2006/relationships/slideMaster" Target="../slideMasters/slideMaster4.xml"/><Relationship Id="rId4" Type="http://schemas.openxmlformats.org/officeDocument/2006/relationships/image" Target="../media/image5.emf"/></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r>
              <a:rPr lang="en-US"/>
              <a:t>24 July 2023</a:t>
            </a:r>
            <a:endParaRPr lang="en-IN" dirty="0"/>
          </a:p>
        </p:txBody>
      </p:sp>
      <p:sp>
        <p:nvSpPr>
          <p:cNvPr id="5" name="Footer Placeholder 4"/>
          <p:cNvSpPr>
            <a:spLocks noGrp="1"/>
          </p:cNvSpPr>
          <p:nvPr>
            <p:ph type="ftr" sz="quarter" idx="11"/>
          </p:nvPr>
        </p:nvSpPr>
        <p:spPr/>
        <p:txBody>
          <a:bodyPr/>
          <a:lstStyle/>
          <a:p>
            <a:r>
              <a:rPr lang="en-IN"/>
              <a:t>Audit Strategy Memorandum &amp; Plan</a:t>
            </a:r>
            <a:endParaRPr lang="en-IN" dirty="0"/>
          </a:p>
        </p:txBody>
      </p:sp>
      <p:sp>
        <p:nvSpPr>
          <p:cNvPr id="6" name="Slide Number Placeholder 5"/>
          <p:cNvSpPr>
            <a:spLocks noGrp="1"/>
          </p:cNvSpPr>
          <p:nvPr>
            <p:ph type="sldNum" sz="quarter" idx="12"/>
          </p:nvPr>
        </p:nvSpPr>
        <p:spPr/>
        <p:txBody>
          <a:bodyPr/>
          <a:lstStyle/>
          <a:p>
            <a:fld id="{A9735DB3-2A47-40DB-AB39-63F9D3C71B68}" type="slidenum">
              <a:rPr lang="en-IN" smtClean="0"/>
              <a:pPr/>
              <a:t>‹#›</a:t>
            </a:fld>
            <a:endParaRPr lang="en-IN"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IN"/>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r>
              <a:rPr lang="en-US"/>
              <a:t>24 July 2023</a:t>
            </a:r>
            <a:endParaRPr lang="en-IN" dirty="0"/>
          </a:p>
        </p:txBody>
      </p:sp>
      <p:sp>
        <p:nvSpPr>
          <p:cNvPr id="5" name="Footer Placeholder 4"/>
          <p:cNvSpPr>
            <a:spLocks noGrp="1"/>
          </p:cNvSpPr>
          <p:nvPr>
            <p:ph type="ftr" sz="quarter" idx="11"/>
          </p:nvPr>
        </p:nvSpPr>
        <p:spPr/>
        <p:txBody>
          <a:bodyPr/>
          <a:lstStyle/>
          <a:p>
            <a:r>
              <a:rPr lang="en-IN"/>
              <a:t>Audit Strategy Memorandum &amp; Plan</a:t>
            </a:r>
            <a:endParaRPr lang="en-IN" dirty="0"/>
          </a:p>
        </p:txBody>
      </p:sp>
      <p:sp>
        <p:nvSpPr>
          <p:cNvPr id="6" name="Slide Number Placeholder 5"/>
          <p:cNvSpPr>
            <a:spLocks noGrp="1"/>
          </p:cNvSpPr>
          <p:nvPr>
            <p:ph type="sldNum" sz="quarter" idx="12"/>
          </p:nvPr>
        </p:nvSpPr>
        <p:spPr/>
        <p:txBody>
          <a:bodyPr/>
          <a:lstStyle/>
          <a:p>
            <a:fld id="{A9735DB3-2A47-40DB-AB39-63F9D3C71B68}" type="slidenum">
              <a:rPr lang="en-IN" smtClean="0"/>
              <a:pPr/>
              <a:t>‹#›</a:t>
            </a:fld>
            <a:endParaRPr lang="en-I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r>
              <a:rPr lang="en-US"/>
              <a:t>24 July 2023</a:t>
            </a:r>
            <a:endParaRPr lang="en-IN" dirty="0"/>
          </a:p>
        </p:txBody>
      </p:sp>
      <p:sp>
        <p:nvSpPr>
          <p:cNvPr id="5" name="Footer Placeholder 4"/>
          <p:cNvSpPr>
            <a:spLocks noGrp="1"/>
          </p:cNvSpPr>
          <p:nvPr>
            <p:ph type="ftr" sz="quarter" idx="11"/>
          </p:nvPr>
        </p:nvSpPr>
        <p:spPr/>
        <p:txBody>
          <a:bodyPr/>
          <a:lstStyle/>
          <a:p>
            <a:r>
              <a:rPr lang="en-IN"/>
              <a:t>Audit Strategy Memorandum &amp; Plan</a:t>
            </a:r>
            <a:endParaRPr lang="en-IN" dirty="0"/>
          </a:p>
        </p:txBody>
      </p:sp>
      <p:sp>
        <p:nvSpPr>
          <p:cNvPr id="6" name="Slide Number Placeholder 5"/>
          <p:cNvSpPr>
            <a:spLocks noGrp="1"/>
          </p:cNvSpPr>
          <p:nvPr>
            <p:ph type="sldNum" sz="quarter" idx="12"/>
          </p:nvPr>
        </p:nvSpPr>
        <p:spPr/>
        <p:txBody>
          <a:bodyPr/>
          <a:lstStyle/>
          <a:p>
            <a:fld id="{A9735DB3-2A47-40DB-AB39-63F9D3C71B68}" type="slidenum">
              <a:rPr lang="en-IN" smtClean="0"/>
              <a:pPr/>
              <a:t>‹#›</a:t>
            </a:fld>
            <a:endParaRPr lang="en-IN"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Cover">
    <p:spTree>
      <p:nvGrpSpPr>
        <p:cNvPr id="1" name=""/>
        <p:cNvGrpSpPr/>
        <p:nvPr/>
      </p:nvGrpSpPr>
      <p:grpSpPr>
        <a:xfrm>
          <a:off x="0" y="0"/>
          <a:ext cx="0" cy="0"/>
          <a:chOff x="0" y="0"/>
          <a:chExt cx="0" cy="0"/>
        </a:xfrm>
      </p:grpSpPr>
      <p:sp>
        <p:nvSpPr>
          <p:cNvPr id="2" name="Title 1"/>
          <p:cNvSpPr>
            <a:spLocks noGrp="1"/>
          </p:cNvSpPr>
          <p:nvPr>
            <p:ph type="ctrTitle"/>
          </p:nvPr>
        </p:nvSpPr>
        <p:spPr>
          <a:xfrm>
            <a:off x="3085697" y="765408"/>
            <a:ext cx="8504955" cy="860400"/>
          </a:xfrm>
        </p:spPr>
        <p:txBody>
          <a:bodyPr/>
          <a:lstStyle>
            <a:lvl1pPr>
              <a:defRPr>
                <a:latin typeface="EYInterstate Regular" pitchFamily="2" charset="0"/>
              </a:defRPr>
            </a:lvl1pPr>
          </a:lstStyle>
          <a:p>
            <a:r>
              <a:rPr lang="en-US" dirty="0"/>
              <a:t>Click to edit Master title style</a:t>
            </a:r>
            <a:endParaRPr lang="en-GB" dirty="0"/>
          </a:p>
        </p:txBody>
      </p:sp>
      <p:sp>
        <p:nvSpPr>
          <p:cNvPr id="3" name="Subtitle 2"/>
          <p:cNvSpPr>
            <a:spLocks noGrp="1"/>
          </p:cNvSpPr>
          <p:nvPr>
            <p:ph type="subTitle" idx="1"/>
          </p:nvPr>
        </p:nvSpPr>
        <p:spPr>
          <a:xfrm>
            <a:off x="3085697" y="1731938"/>
            <a:ext cx="6219713" cy="968400"/>
          </a:xfrm>
          <a:prstGeom prst="rect">
            <a:avLst/>
          </a:prstGeom>
        </p:spPr>
        <p:txBody>
          <a:bodyPr lIns="80001" tIns="40000" rIns="80001" bIns="40000"/>
          <a:lstStyle>
            <a:lvl1pPr marL="0" indent="0" algn="l">
              <a:buNone/>
              <a:defRPr sz="1800">
                <a:solidFill>
                  <a:schemeClr val="bg2"/>
                </a:solidFill>
                <a:latin typeface="EYInterstate Light" panose="02000506000000020004" pitchFamily="2" charset="0"/>
              </a:defRPr>
            </a:lvl1pPr>
            <a:lvl2pPr marL="0" indent="0" algn="l">
              <a:buNone/>
              <a:defRPr sz="1400">
                <a:solidFill>
                  <a:schemeClr val="tx1">
                    <a:tint val="75000"/>
                  </a:schemeClr>
                </a:solidFill>
              </a:defRPr>
            </a:lvl2pPr>
            <a:lvl3pPr marL="800100" indent="0" algn="ctr">
              <a:buNone/>
              <a:defRPr>
                <a:solidFill>
                  <a:schemeClr val="tx1">
                    <a:tint val="75000"/>
                  </a:schemeClr>
                </a:solidFill>
              </a:defRPr>
            </a:lvl3pPr>
            <a:lvl4pPr marL="1200150" indent="0" algn="ctr">
              <a:buNone/>
              <a:defRPr>
                <a:solidFill>
                  <a:schemeClr val="tx1">
                    <a:tint val="75000"/>
                  </a:schemeClr>
                </a:solidFill>
              </a:defRPr>
            </a:lvl4pPr>
            <a:lvl5pPr marL="1600200" indent="0" algn="ctr">
              <a:buNone/>
              <a:defRPr>
                <a:solidFill>
                  <a:schemeClr val="tx1">
                    <a:tint val="75000"/>
                  </a:schemeClr>
                </a:solidFill>
              </a:defRPr>
            </a:lvl5pPr>
            <a:lvl6pPr marL="2000250" indent="0" algn="ctr">
              <a:buNone/>
              <a:defRPr>
                <a:solidFill>
                  <a:schemeClr val="tx1">
                    <a:tint val="75000"/>
                  </a:schemeClr>
                </a:solidFill>
              </a:defRPr>
            </a:lvl6pPr>
            <a:lvl7pPr marL="2400300" indent="0" algn="ctr">
              <a:buNone/>
              <a:defRPr>
                <a:solidFill>
                  <a:schemeClr val="tx1">
                    <a:tint val="75000"/>
                  </a:schemeClr>
                </a:solidFill>
              </a:defRPr>
            </a:lvl7pPr>
            <a:lvl8pPr marL="2800350" indent="0" algn="ctr">
              <a:buNone/>
              <a:defRPr>
                <a:solidFill>
                  <a:schemeClr val="tx1">
                    <a:tint val="75000"/>
                  </a:schemeClr>
                </a:solidFill>
              </a:defRPr>
            </a:lvl8pPr>
            <a:lvl9pPr marL="3200400" indent="0" algn="ctr">
              <a:buNone/>
              <a:defRPr>
                <a:solidFill>
                  <a:schemeClr val="tx1">
                    <a:tint val="75000"/>
                  </a:schemeClr>
                </a:solidFill>
              </a:defRPr>
            </a:lvl9pPr>
          </a:lstStyle>
          <a:p>
            <a:r>
              <a:rPr lang="en-US"/>
              <a:t>Click to edit Master subtitle style</a:t>
            </a:r>
            <a:endParaRPr lang="en-GB" dirty="0"/>
          </a:p>
        </p:txBody>
      </p:sp>
      <p:grpSp>
        <p:nvGrpSpPr>
          <p:cNvPr id="9" name="Group 8"/>
          <p:cNvGrpSpPr/>
          <p:nvPr userDrawn="1"/>
        </p:nvGrpSpPr>
        <p:grpSpPr>
          <a:xfrm>
            <a:off x="0" y="1628776"/>
            <a:ext cx="12192000" cy="4469625"/>
            <a:chOff x="0" y="1628775"/>
            <a:chExt cx="12198350" cy="4469625"/>
          </a:xfrm>
        </p:grpSpPr>
        <p:sp>
          <p:nvSpPr>
            <p:cNvPr id="1032" name="Freeform 8"/>
            <p:cNvSpPr/>
            <p:nvPr userDrawn="1"/>
          </p:nvSpPr>
          <p:spPr bwMode="gray">
            <a:xfrm>
              <a:off x="3072661" y="1628775"/>
              <a:ext cx="9125689" cy="3318440"/>
            </a:xfrm>
            <a:custGeom>
              <a:avLst/>
              <a:gdLst/>
              <a:ahLst/>
              <a:cxnLst>
                <a:cxn ang="0">
                  <a:pos x="0" y="2464"/>
                </a:cxn>
                <a:cxn ang="0">
                  <a:pos x="6761" y="0"/>
                </a:cxn>
                <a:cxn ang="0">
                  <a:pos x="6761" y="1290"/>
                </a:cxn>
                <a:cxn ang="0">
                  <a:pos x="0" y="2464"/>
                </a:cxn>
              </a:cxnLst>
              <a:rect l="0" t="0" r="r" b="b"/>
              <a:pathLst>
                <a:path w="6761" h="2464">
                  <a:moveTo>
                    <a:pt x="0" y="2464"/>
                  </a:moveTo>
                  <a:lnTo>
                    <a:pt x="6761" y="0"/>
                  </a:lnTo>
                  <a:lnTo>
                    <a:pt x="6761" y="1290"/>
                  </a:lnTo>
                  <a:lnTo>
                    <a:pt x="0" y="2464"/>
                  </a:lnTo>
                  <a:close/>
                </a:path>
              </a:pathLst>
            </a:custGeom>
            <a:solidFill>
              <a:schemeClr val="accent2"/>
            </a:solidFill>
            <a:ln w="9525">
              <a:noFill/>
              <a:round/>
            </a:ln>
          </p:spPr>
          <p:txBody>
            <a:bodyPr vert="horz" wrap="square" lIns="91440" tIns="45720" rIns="91440" bIns="45720" numCol="1" anchor="t" anchorCtr="0" compatLnSpc="1"/>
            <a:lstStyle/>
            <a:p>
              <a:pPr defTabSz="800100"/>
              <a:endParaRPr lang="en-GB" sz="1600" dirty="0">
                <a:solidFill>
                  <a:srgbClr val="000000"/>
                </a:solidFill>
                <a:latin typeface="EYInterstate" panose="02000503020000020004" pitchFamily="2" charset="0"/>
              </a:endParaRPr>
            </a:p>
          </p:txBody>
        </p:sp>
        <p:pic>
          <p:nvPicPr>
            <p:cNvPr id="1026" name="Picture 2"/>
            <p:cNvPicPr>
              <a:picLocks noChangeAspect="1" noChangeArrowheads="1"/>
            </p:cNvPicPr>
            <p:nvPr userDrawn="1"/>
          </p:nvPicPr>
          <p:blipFill>
            <a:blip r:embed="rId2" cstate="print"/>
            <a:srcRect/>
            <a:stretch>
              <a:fillRect/>
            </a:stretch>
          </p:blipFill>
          <p:spPr bwMode="auto">
            <a:xfrm>
              <a:off x="0" y="4291200"/>
              <a:ext cx="3078523" cy="1807200"/>
            </a:xfrm>
            <a:prstGeom prst="rect">
              <a:avLst/>
            </a:prstGeom>
            <a:noFill/>
            <a:ln w="9525">
              <a:noFill/>
              <a:miter lim="800000"/>
              <a:headEnd/>
              <a:tailEnd/>
            </a:ln>
            <a:effectLst/>
          </p:spPr>
        </p:pic>
      </p:grpSp>
      <p:pic>
        <p:nvPicPr>
          <p:cNvPr id="10" name="Picture 2"/>
          <p:cNvPicPr>
            <a:picLocks noChangeAspect="1" noChangeArrowheads="1"/>
          </p:cNvPicPr>
          <p:nvPr userDrawn="1"/>
        </p:nvPicPr>
        <p:blipFill>
          <a:blip r:embed="rId3" cstate="print"/>
          <a:srcRect/>
          <a:stretch>
            <a:fillRect/>
          </a:stretch>
        </p:blipFill>
        <p:spPr bwMode="auto">
          <a:xfrm>
            <a:off x="3077803" y="5865105"/>
            <a:ext cx="1120812" cy="673345"/>
          </a:xfrm>
          <a:prstGeom prst="rect">
            <a:avLst/>
          </a:prstGeom>
          <a:noFill/>
          <a:ln w="9525">
            <a:noFill/>
            <a:miter lim="800000"/>
            <a:headEnd/>
            <a:tailEnd/>
          </a:ln>
          <a:effectLst/>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pproved question w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0277856" y="5340096"/>
            <a:ext cx="1316736" cy="1156968"/>
          </a:xfrm>
          <a:prstGeom prst="rect">
            <a:avLst/>
          </a:prstGeom>
        </p:spPr>
      </p:pic>
      <p:pic>
        <p:nvPicPr>
          <p:cNvPr id="15" name="Picture 14"/>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594233" y="5879592"/>
            <a:ext cx="5040000" cy="618750"/>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609602" y="777242"/>
            <a:ext cx="9004300" cy="3400425"/>
          </a:xfrm>
          <a:prstGeom prst="rect">
            <a:avLst/>
          </a:prstGeom>
        </p:spPr>
      </p:pic>
      <p:sp>
        <p:nvSpPr>
          <p:cNvPr id="17" name="Subtitle 2"/>
          <p:cNvSpPr>
            <a:spLocks noGrp="1"/>
          </p:cNvSpPr>
          <p:nvPr>
            <p:ph type="subTitle" idx="1"/>
          </p:nvPr>
        </p:nvSpPr>
        <p:spPr>
          <a:xfrm>
            <a:off x="1182624" y="3258530"/>
            <a:ext cx="7924576" cy="645742"/>
          </a:xfrm>
          <a:prstGeom prst="rect">
            <a:avLst/>
          </a:prstGeom>
        </p:spPr>
        <p:txBody>
          <a:bodyPr lIns="80001" tIns="40000" rIns="80001" bIns="40000"/>
          <a:lstStyle>
            <a:lvl1pPr marL="0" indent="0" algn="l">
              <a:buNone/>
              <a:defRPr sz="2000">
                <a:solidFill>
                  <a:srgbClr val="404040"/>
                </a:solidFill>
                <a:latin typeface="EYInterstate" panose="02000503020000020004" pitchFamily="2" charset="0"/>
                <a:cs typeface="Arial" panose="020B0604020202020204"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sp>
        <p:nvSpPr>
          <p:cNvPr id="18" name="Title 1"/>
          <p:cNvSpPr>
            <a:spLocks noGrp="1"/>
          </p:cNvSpPr>
          <p:nvPr>
            <p:ph type="ctrTitle"/>
          </p:nvPr>
        </p:nvSpPr>
        <p:spPr>
          <a:xfrm>
            <a:off x="1182624" y="2288083"/>
            <a:ext cx="7924576" cy="860400"/>
          </a:xfrm>
          <a:prstGeom prst="rect">
            <a:avLst/>
          </a:prstGeom>
        </p:spPr>
        <p:txBody>
          <a:bodyPr/>
          <a:lstStyle>
            <a:lvl1pPr>
              <a:defRPr>
                <a:solidFill>
                  <a:srgbClr val="404040"/>
                </a:solidFill>
                <a:latin typeface="EYInterstate" panose="02000503020000020004" pitchFamily="2" charset="0"/>
                <a:cs typeface="Arial" panose="020B0604020202020204" pitchFamily="34" charset="0"/>
              </a:defRPr>
            </a:lvl1pPr>
          </a:lstStyle>
          <a:p>
            <a:r>
              <a:rPr lang="en-US" dirty="0"/>
              <a:t>Click to edit Master title style</a:t>
            </a:r>
            <a:endParaRPr lang="en-GB"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Approved question tal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0277856" y="5340096"/>
            <a:ext cx="1316736" cy="1156968"/>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09602" y="457200"/>
            <a:ext cx="7217833" cy="4572000"/>
          </a:xfrm>
          <a:prstGeom prst="rect">
            <a:avLst/>
          </a:prstGeom>
        </p:spPr>
      </p:pic>
      <p:sp>
        <p:nvSpPr>
          <p:cNvPr id="9" name="Title 1"/>
          <p:cNvSpPr>
            <a:spLocks noGrp="1"/>
          </p:cNvSpPr>
          <p:nvPr>
            <p:ph type="ctrTitle"/>
          </p:nvPr>
        </p:nvSpPr>
        <p:spPr>
          <a:xfrm>
            <a:off x="1182624" y="1799130"/>
            <a:ext cx="6190747" cy="860400"/>
          </a:xfrm>
          <a:prstGeom prst="rect">
            <a:avLst/>
          </a:prstGeom>
        </p:spPr>
        <p:txBody>
          <a:bodyPr/>
          <a:lstStyle>
            <a:lvl1pPr>
              <a:defRPr>
                <a:solidFill>
                  <a:srgbClr val="404040"/>
                </a:solidFill>
                <a:latin typeface="EYInterstate" panose="02000503020000020004" pitchFamily="2" charset="0"/>
                <a:cs typeface="Arial" panose="020B0604020202020204" pitchFamily="34" charset="0"/>
              </a:defRPr>
            </a:lvl1pPr>
          </a:lstStyle>
          <a:p>
            <a:r>
              <a:rPr lang="en-US" dirty="0"/>
              <a:t>Click to edit Master title style</a:t>
            </a:r>
            <a:endParaRPr lang="en-GB" dirty="0"/>
          </a:p>
        </p:txBody>
      </p:sp>
      <p:sp>
        <p:nvSpPr>
          <p:cNvPr id="14" name="Subtitle 2"/>
          <p:cNvSpPr>
            <a:spLocks noGrp="1"/>
          </p:cNvSpPr>
          <p:nvPr>
            <p:ph type="subTitle" idx="1"/>
          </p:nvPr>
        </p:nvSpPr>
        <p:spPr>
          <a:xfrm>
            <a:off x="1182624" y="2769577"/>
            <a:ext cx="6190747" cy="645742"/>
          </a:xfrm>
          <a:prstGeom prst="rect">
            <a:avLst/>
          </a:prstGeom>
        </p:spPr>
        <p:txBody>
          <a:bodyPr lIns="80001" tIns="40000" rIns="80001" bIns="40000"/>
          <a:lstStyle>
            <a:lvl1pPr marL="0" indent="0" algn="l">
              <a:buNone/>
              <a:defRPr sz="2000">
                <a:solidFill>
                  <a:srgbClr val="404040"/>
                </a:solidFill>
                <a:latin typeface="EYInterstate" panose="02000503020000020004" pitchFamily="2" charset="0"/>
                <a:cs typeface="Arial" panose="020B0604020202020204"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pic>
        <p:nvPicPr>
          <p:cNvPr id="15" name="Picture 14"/>
          <p:cNvPicPr>
            <a:picLocks noChangeAspect="1"/>
          </p:cNvPicPr>
          <p:nvPr userDrawn="1"/>
        </p:nvPicPr>
        <p:blipFill>
          <a:blip r:embed="rId4">
            <a:extLst>
              <a:ext uri="{28A0092B-C50C-407E-A947-70E740481C1C}">
                <a14:useLocalDpi xmlns:a14="http://schemas.microsoft.com/office/drawing/2010/main" xmlns="" val="0"/>
              </a:ext>
            </a:extLst>
          </a:blip>
          <a:stretch>
            <a:fillRect/>
          </a:stretch>
        </p:blipFill>
        <p:spPr>
          <a:xfrm>
            <a:off x="594233" y="5879592"/>
            <a:ext cx="5040000" cy="618750"/>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t" anchorCtr="0">
            <a:noAutofit/>
          </a:bodyPr>
          <a:lstStyle>
            <a:lvl1pPr>
              <a:defRPr lang="en-GB" dirty="0"/>
            </a:lvl1pPr>
          </a:lstStyle>
          <a:p>
            <a:pPr lvl="0"/>
            <a:r>
              <a:rPr lang="en-US" dirty="0"/>
              <a:t>Click to edit Master title style</a:t>
            </a:r>
            <a:endParaRPr lang="en-GB" dirty="0"/>
          </a:p>
        </p:txBody>
      </p:sp>
      <p:sp>
        <p:nvSpPr>
          <p:cNvPr id="3" name="Content Placeholder 2"/>
          <p:cNvSpPr>
            <a:spLocks noGrp="1"/>
          </p:cNvSpPr>
          <p:nvPr>
            <p:ph idx="1"/>
          </p:nvPr>
        </p:nvSpPr>
        <p:spPr>
          <a:xfrm>
            <a:off x="609601" y="1425600"/>
            <a:ext cx="10972800" cy="4698000"/>
          </a:xfrm>
          <a:prstGeom prst="rect">
            <a:avLst/>
          </a:prstGeom>
        </p:spPr>
        <p:txBody>
          <a:bodyPr lIns="0" tIns="40000" rIns="80001" bIns="40000"/>
          <a:lstStyle>
            <a:lvl1pPr>
              <a:defRPr lang="en-US" sz="1600" dirty="0" smtClean="0"/>
            </a:lvl1pPr>
            <a:lvl2pPr>
              <a:defRPr lang="en-US" dirty="0" smtClean="0"/>
            </a:lvl2pPr>
            <a:lvl3pPr>
              <a:defRPr lang="en-US" dirty="0" smtClean="0"/>
            </a:lvl3pPr>
            <a:lvl4pPr>
              <a:defRPr lang="en-US" dirty="0" smtClean="0"/>
            </a:lvl4pPr>
            <a:lvl5pPr>
              <a:defRPr lang="en-GB" dirty="0"/>
            </a:lvl5pPr>
          </a:lstStyle>
          <a:p>
            <a:pPr marL="230505" lvl="0" indent="-230505"/>
            <a:r>
              <a:rPr lang="en-US" dirty="0"/>
              <a:t>Click to edit Master text styles</a:t>
            </a:r>
          </a:p>
          <a:p>
            <a:pPr marL="394335" lvl="1"/>
            <a:r>
              <a:rPr lang="en-US" dirty="0"/>
              <a:t>Second level</a:t>
            </a:r>
          </a:p>
          <a:p>
            <a:pPr marL="548640" lvl="2"/>
            <a:r>
              <a:rPr lang="en-US" dirty="0"/>
              <a:t>Third level</a:t>
            </a:r>
          </a:p>
          <a:p>
            <a:pPr marL="708660" lvl="3"/>
            <a:r>
              <a:rPr lang="en-US" dirty="0"/>
              <a:t>Fourth level</a:t>
            </a:r>
          </a:p>
          <a:p>
            <a:pPr marL="861060" lvl="4"/>
            <a:r>
              <a:rPr lang="en-US" dirty="0"/>
              <a:t>Fifth level</a:t>
            </a:r>
            <a:endParaRPr lang="en-GB" dirty="0"/>
          </a:p>
        </p:txBody>
      </p:sp>
      <p:sp>
        <p:nvSpPr>
          <p:cNvPr id="7" name="Line 10"/>
          <p:cNvSpPr>
            <a:spLocks noChangeShapeType="1"/>
          </p:cNvSpPr>
          <p:nvPr userDrawn="1"/>
        </p:nvSpPr>
        <p:spPr bwMode="auto">
          <a:xfrm>
            <a:off x="609601" y="1044000"/>
            <a:ext cx="10972800" cy="0"/>
          </a:xfrm>
          <a:prstGeom prst="line">
            <a:avLst/>
          </a:prstGeom>
          <a:noFill/>
          <a:ln w="19050">
            <a:solidFill>
              <a:schemeClr val="accent2"/>
            </a:solidFill>
            <a:round/>
          </a:ln>
          <a:effectLst/>
        </p:spPr>
        <p:txBody>
          <a:bodyPr wrap="none" lIns="80001" tIns="40000" rIns="80001" bIns="400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dirty="0">
              <a:solidFill>
                <a:srgbClr val="808080"/>
              </a:solidFill>
              <a:latin typeface="EYInterstate" panose="02000503020000020004" pitchFamily="2"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t" anchorCtr="0">
            <a:noAutofit/>
          </a:bodyPr>
          <a:lstStyle>
            <a:lvl1pPr>
              <a:defRPr lang="en-GB" dirty="0"/>
            </a:lvl1pPr>
          </a:lstStyle>
          <a:p>
            <a:pPr lvl="0"/>
            <a:r>
              <a:rPr lang="en-US" dirty="0"/>
              <a:t>Click to edit Master title style</a:t>
            </a:r>
            <a:endParaRPr lang="en-GB" dirty="0"/>
          </a:p>
        </p:txBody>
      </p:sp>
      <p:sp>
        <p:nvSpPr>
          <p:cNvPr id="7" name="Line 10"/>
          <p:cNvSpPr>
            <a:spLocks noChangeShapeType="1"/>
          </p:cNvSpPr>
          <p:nvPr userDrawn="1"/>
        </p:nvSpPr>
        <p:spPr bwMode="auto">
          <a:xfrm>
            <a:off x="609601" y="1044000"/>
            <a:ext cx="10972800" cy="0"/>
          </a:xfrm>
          <a:prstGeom prst="line">
            <a:avLst/>
          </a:prstGeom>
          <a:noFill/>
          <a:ln w="19050">
            <a:solidFill>
              <a:schemeClr val="accent2"/>
            </a:solidFill>
            <a:round/>
          </a:ln>
          <a:effectLst/>
        </p:spPr>
        <p:txBody>
          <a:bodyPr wrap="none" lIns="80001" tIns="40000" rIns="80001" bIns="400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dirty="0">
              <a:solidFill>
                <a:srgbClr val="808080"/>
              </a:solidFill>
              <a:latin typeface="EYInterstate" panose="02000503020000020004" pitchFamily="2" charset="0"/>
            </a:endParaRPr>
          </a:p>
        </p:txBody>
      </p:sp>
      <p:sp>
        <p:nvSpPr>
          <p:cNvPr id="10" name="Content Placeholder 2"/>
          <p:cNvSpPr>
            <a:spLocks noGrp="1"/>
          </p:cNvSpPr>
          <p:nvPr>
            <p:ph idx="1"/>
          </p:nvPr>
        </p:nvSpPr>
        <p:spPr>
          <a:xfrm>
            <a:off x="609601" y="1425600"/>
            <a:ext cx="10972800" cy="4698000"/>
          </a:xfrm>
          <a:prstGeom prst="rect">
            <a:avLst/>
          </a:prstGeom>
        </p:spPr>
        <p:txBody>
          <a:bodyPr lIns="0" tIns="40000" rIns="80001" bIns="40000"/>
          <a:lstStyle>
            <a:lvl1pPr marL="230505" indent="-230505">
              <a:defRPr sz="1600"/>
            </a:lvl1pPr>
            <a:lvl2pPr marL="394335" indent="-147320">
              <a:defRPr/>
            </a:lvl2pPr>
            <a:lvl3pPr marL="548640" indent="-161290">
              <a:defRPr/>
            </a:lvl3pPr>
            <a:lvl4pPr marL="708660" indent="-147320">
              <a:defRPr/>
            </a:lvl4pPr>
            <a:lvl5pPr marL="861060" indent="-153035">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Line 10"/>
          <p:cNvSpPr>
            <a:spLocks noChangeShapeType="1"/>
          </p:cNvSpPr>
          <p:nvPr userDrawn="1"/>
        </p:nvSpPr>
        <p:spPr bwMode="auto">
          <a:xfrm>
            <a:off x="609601" y="1044000"/>
            <a:ext cx="10972800" cy="0"/>
          </a:xfrm>
          <a:prstGeom prst="line">
            <a:avLst/>
          </a:prstGeom>
          <a:noFill/>
          <a:ln w="19050">
            <a:solidFill>
              <a:schemeClr val="accent2"/>
            </a:solidFill>
            <a:round/>
          </a:ln>
          <a:effectLst/>
        </p:spPr>
        <p:txBody>
          <a:bodyPr wrap="none" lIns="80001" tIns="40000" rIns="80001" bIns="400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dirty="0">
              <a:solidFill>
                <a:srgbClr val="808080"/>
              </a:solidFill>
              <a:latin typeface="EYInterstate" panose="02000503020000020004" pitchFamily="2" charset="0"/>
            </a:endParaRPr>
          </a:p>
        </p:txBody>
      </p:sp>
      <p:sp>
        <p:nvSpPr>
          <p:cNvPr id="10" name="Title Placeholder 1"/>
          <p:cNvSpPr>
            <a:spLocks noGrp="1"/>
          </p:cNvSpPr>
          <p:nvPr>
            <p:ph type="title"/>
          </p:nvPr>
        </p:nvSpPr>
        <p:spPr>
          <a:xfrm>
            <a:off x="609601" y="274638"/>
            <a:ext cx="10972800" cy="779462"/>
          </a:xfrm>
          <a:prstGeom prst="rect">
            <a:avLst/>
          </a:prstGeom>
        </p:spPr>
        <p:txBody>
          <a:bodyPr vert="horz" lIns="0" tIns="0" rIns="0" bIns="0" rtlCol="0" anchor="t" anchorCtr="0">
            <a:noAutofit/>
          </a:bodyPr>
          <a:lstStyle>
            <a:lvl1pPr>
              <a:defRPr lang="en-GB" dirty="0"/>
            </a:lvl1pPr>
          </a:lstStyle>
          <a:p>
            <a:pPr lvl="0"/>
            <a:r>
              <a:rPr lang="en-US" dirty="0"/>
              <a:t>Click to edit Master title style</a:t>
            </a:r>
            <a:endParaRPr lang="en-GB"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102" name="Freeform 6"/>
          <p:cNvSpPr/>
          <p:nvPr userDrawn="1"/>
        </p:nvSpPr>
        <p:spPr bwMode="gray">
          <a:xfrm>
            <a:off x="598176" y="1057275"/>
            <a:ext cx="10987715" cy="5195888"/>
          </a:xfrm>
          <a:custGeom>
            <a:avLst/>
            <a:gdLst/>
            <a:ahLst/>
            <a:cxnLst>
              <a:cxn ang="0">
                <a:pos x="0" y="0"/>
              </a:cxn>
              <a:cxn ang="0">
                <a:pos x="6925" y="0"/>
              </a:cxn>
              <a:cxn ang="0">
                <a:pos x="6925" y="2053"/>
              </a:cxn>
              <a:cxn ang="0">
                <a:pos x="0" y="3273"/>
              </a:cxn>
              <a:cxn ang="0">
                <a:pos x="0" y="0"/>
              </a:cxn>
            </a:cxnLst>
            <a:rect l="0" t="0" r="r" b="b"/>
            <a:pathLst>
              <a:path w="6925" h="3273">
                <a:moveTo>
                  <a:pt x="0" y="0"/>
                </a:moveTo>
                <a:lnTo>
                  <a:pt x="6925" y="0"/>
                </a:lnTo>
                <a:lnTo>
                  <a:pt x="6925" y="2053"/>
                </a:lnTo>
                <a:lnTo>
                  <a:pt x="0" y="3273"/>
                </a:lnTo>
                <a:lnTo>
                  <a:pt x="0" y="0"/>
                </a:lnTo>
                <a:close/>
              </a:path>
            </a:pathLst>
          </a:custGeom>
          <a:solidFill>
            <a:schemeClr val="accent2"/>
          </a:solidFill>
          <a:ln w="9525">
            <a:noFill/>
            <a:round/>
          </a:ln>
        </p:spPr>
        <p:txBody>
          <a:bodyPr vert="horz" wrap="square" lIns="80001" tIns="40000" rIns="80001" bIns="40000" numCol="1" anchor="t" anchorCtr="0" compatLnSpc="1"/>
          <a:lstStyle/>
          <a:p>
            <a:pPr defTabSz="800100"/>
            <a:endParaRPr lang="en-GB" sz="1600" dirty="0">
              <a:solidFill>
                <a:srgbClr val="000000"/>
              </a:solidFill>
              <a:latin typeface="EYInterstate" panose="02000503020000020004" pitchFamily="2" charset="0"/>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1126641" y="6290401"/>
            <a:ext cx="455761" cy="369416"/>
          </a:xfrm>
          <a:prstGeom prst="rect">
            <a:avLst/>
          </a:prstGeom>
        </p:spPr>
      </p:pic>
      <p:sp>
        <p:nvSpPr>
          <p:cNvPr id="18" name="Line 10"/>
          <p:cNvSpPr>
            <a:spLocks noChangeShapeType="1"/>
          </p:cNvSpPr>
          <p:nvPr userDrawn="1"/>
        </p:nvSpPr>
        <p:spPr bwMode="auto">
          <a:xfrm>
            <a:off x="609601" y="1044000"/>
            <a:ext cx="10972800" cy="0"/>
          </a:xfrm>
          <a:prstGeom prst="line">
            <a:avLst/>
          </a:prstGeom>
          <a:noFill/>
          <a:ln w="19050">
            <a:solidFill>
              <a:schemeClr val="accent2"/>
            </a:solidFill>
            <a:round/>
          </a:ln>
          <a:effectLst/>
        </p:spPr>
        <p:txBody>
          <a:bodyPr wrap="none" lIns="80001" tIns="40000" rIns="80001" bIns="400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dirty="0">
              <a:solidFill>
                <a:srgbClr val="808080"/>
              </a:solidFill>
              <a:latin typeface="EYInterstate" panose="02000503020000020004" pitchFamily="2" charset="0"/>
            </a:endParaRPr>
          </a:p>
        </p:txBody>
      </p:sp>
      <p:sp>
        <p:nvSpPr>
          <p:cNvPr id="19" name="Title Placeholder 1"/>
          <p:cNvSpPr>
            <a:spLocks noGrp="1"/>
          </p:cNvSpPr>
          <p:nvPr>
            <p:ph type="title"/>
          </p:nvPr>
        </p:nvSpPr>
        <p:spPr>
          <a:xfrm>
            <a:off x="609601" y="274638"/>
            <a:ext cx="10972800" cy="779462"/>
          </a:xfrm>
          <a:prstGeom prst="rect">
            <a:avLst/>
          </a:prstGeom>
        </p:spPr>
        <p:txBody>
          <a:bodyPr vert="horz" lIns="0" tIns="0" rIns="0" bIns="0" rtlCol="0" anchor="t" anchorCtr="0">
            <a:noAutofit/>
          </a:bodyPr>
          <a:lstStyle>
            <a:lvl1pPr>
              <a:defRPr/>
            </a:lvl1pPr>
          </a:lstStyle>
          <a:p>
            <a:r>
              <a:rPr lang="en-US" dirty="0"/>
              <a:t>Click to edit Master title style</a:t>
            </a:r>
            <a:endParaRPr lang="en-GB" dirty="0"/>
          </a:p>
        </p:txBody>
      </p:sp>
      <p:sp>
        <p:nvSpPr>
          <p:cNvPr id="13" name="TextBox 12"/>
          <p:cNvSpPr txBox="1"/>
          <p:nvPr userDrawn="1"/>
        </p:nvSpPr>
        <p:spPr>
          <a:xfrm>
            <a:off x="618736" y="6442686"/>
            <a:ext cx="823245" cy="181771"/>
          </a:xfrm>
          <a:prstGeom prst="rect">
            <a:avLst/>
          </a:prstGeom>
          <a:noFill/>
        </p:spPr>
        <p:txBody>
          <a:bodyPr vert="horz" wrap="square" lIns="0" tIns="0" rIns="0" bIns="0" rtlCol="0" anchor="t" anchorCtr="0">
            <a:noAutofit/>
          </a:bodyPr>
          <a:lstStyle/>
          <a:p>
            <a:pPr defTabSz="800100"/>
            <a:r>
              <a:rPr lang="en-GB" sz="1000" dirty="0">
                <a:solidFill>
                  <a:srgbClr val="808080"/>
                </a:solidFill>
                <a:latin typeface="EYInterstate Light" panose="02000506000000020004" pitchFamily="2" charset="0"/>
                <a:cs typeface="Arial" panose="020B0604020202020204" pitchFamily="34" charset="0"/>
              </a:rPr>
              <a:t>Page </a:t>
            </a:r>
            <a:fld id="{9AE4D82F-B047-469B-AC52-A46321747EAF}" type="slidenum">
              <a:rPr lang="en-GB" sz="1000" smtClean="0">
                <a:solidFill>
                  <a:srgbClr val="808080"/>
                </a:solidFill>
                <a:latin typeface="EYInterstate Light" panose="02000506000000020004" pitchFamily="2" charset="0"/>
                <a:cs typeface="Arial" panose="020B0604020202020204" pitchFamily="34" charset="0"/>
              </a:rPr>
              <a:pPr defTabSz="800100"/>
              <a:t>‹#›</a:t>
            </a:fld>
            <a:endParaRPr lang="en-GB" sz="1000" dirty="0">
              <a:solidFill>
                <a:srgbClr val="808080"/>
              </a:solidFill>
              <a:latin typeface="EYInterstate Light" panose="02000506000000020004" pitchFamily="2" charset="0"/>
              <a:cs typeface="Arial" panose="020B0604020202020204" pitchFamily="34" charset="0"/>
            </a:endParaRPr>
          </a:p>
        </p:txBody>
      </p:sp>
      <p:sp>
        <p:nvSpPr>
          <p:cNvPr id="7" name="TextBox 6"/>
          <p:cNvSpPr txBox="1"/>
          <p:nvPr userDrawn="1"/>
        </p:nvSpPr>
        <p:spPr>
          <a:xfrm>
            <a:off x="1521874" y="6442686"/>
            <a:ext cx="1318367" cy="181771"/>
          </a:xfrm>
          <a:prstGeom prst="rect">
            <a:avLst/>
          </a:prstGeom>
          <a:noFill/>
        </p:spPr>
        <p:txBody>
          <a:bodyPr vert="horz" wrap="square" lIns="0" tIns="0" rIns="0" bIns="0" rtlCol="0" anchor="t" anchorCtr="0">
            <a:noAutofit/>
          </a:bodyPr>
          <a:lstStyle/>
          <a:p>
            <a:pPr defTabSz="800100"/>
            <a:fld id="{123AE2BB-0D0C-49F7-9596-050E760231CA}" type="datetime4">
              <a:rPr lang="en-GB" sz="1000" smtClean="0">
                <a:solidFill>
                  <a:srgbClr val="808080"/>
                </a:solidFill>
                <a:latin typeface="EYInterstate Light" panose="02000506000000020004" pitchFamily="2" charset="0"/>
                <a:cs typeface="Arial" panose="020B0604020202020204" pitchFamily="34" charset="0"/>
              </a:rPr>
              <a:pPr defTabSz="800100"/>
              <a:t>31 August 2024</a:t>
            </a:fld>
            <a:endParaRPr lang="en-GB" sz="1000" dirty="0">
              <a:solidFill>
                <a:srgbClr val="808080"/>
              </a:solidFill>
              <a:latin typeface="EYInterstate Light" panose="02000506000000020004" pitchFamily="2" charset="0"/>
              <a:cs typeface="Arial" panose="020B0604020202020204" pitchFamily="34" charset="0"/>
            </a:endParaRPr>
          </a:p>
        </p:txBody>
      </p:sp>
      <p:sp>
        <p:nvSpPr>
          <p:cNvPr id="8" name="TextBox 7"/>
          <p:cNvSpPr txBox="1"/>
          <p:nvPr userDrawn="1"/>
        </p:nvSpPr>
        <p:spPr>
          <a:xfrm>
            <a:off x="3050261" y="6442686"/>
            <a:ext cx="3911227" cy="181771"/>
          </a:xfrm>
          <a:prstGeom prst="rect">
            <a:avLst/>
          </a:prstGeom>
          <a:noFill/>
        </p:spPr>
        <p:txBody>
          <a:bodyPr vert="horz" wrap="square" lIns="0" tIns="0" rIns="0" bIns="0" rtlCol="0" anchor="t" anchorCtr="0">
            <a:noAutofit/>
          </a:bodyPr>
          <a:lstStyle/>
          <a:p>
            <a:pPr defTabSz="800100"/>
            <a:r>
              <a:rPr lang="en-GB" sz="1000" dirty="0">
                <a:solidFill>
                  <a:srgbClr val="808080"/>
                </a:solidFill>
                <a:latin typeface="EYInterstate Light" panose="02000506000000020004" pitchFamily="2" charset="0"/>
                <a:cs typeface="Arial" panose="020B0604020202020204" pitchFamily="34" charset="0"/>
              </a:rPr>
              <a:t>Presentation title</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7" name="Freeform 6"/>
          <p:cNvSpPr/>
          <p:nvPr userDrawn="1"/>
        </p:nvSpPr>
        <p:spPr bwMode="gray">
          <a:xfrm>
            <a:off x="598176" y="1057275"/>
            <a:ext cx="10987715" cy="5195888"/>
          </a:xfrm>
          <a:custGeom>
            <a:avLst/>
            <a:gdLst/>
            <a:ahLst/>
            <a:cxnLst>
              <a:cxn ang="0">
                <a:pos x="0" y="0"/>
              </a:cxn>
              <a:cxn ang="0">
                <a:pos x="6925" y="0"/>
              </a:cxn>
              <a:cxn ang="0">
                <a:pos x="6925" y="2053"/>
              </a:cxn>
              <a:cxn ang="0">
                <a:pos x="0" y="3273"/>
              </a:cxn>
              <a:cxn ang="0">
                <a:pos x="0" y="0"/>
              </a:cxn>
            </a:cxnLst>
            <a:rect l="0" t="0" r="r" b="b"/>
            <a:pathLst>
              <a:path w="6925" h="3273">
                <a:moveTo>
                  <a:pt x="0" y="0"/>
                </a:moveTo>
                <a:lnTo>
                  <a:pt x="6925" y="0"/>
                </a:lnTo>
                <a:lnTo>
                  <a:pt x="6925" y="2053"/>
                </a:lnTo>
                <a:lnTo>
                  <a:pt x="0" y="3273"/>
                </a:lnTo>
                <a:lnTo>
                  <a:pt x="0" y="0"/>
                </a:lnTo>
                <a:close/>
              </a:path>
            </a:pathLst>
          </a:custGeom>
          <a:solidFill>
            <a:srgbClr val="808080"/>
          </a:solidFill>
          <a:ln w="9525">
            <a:noFill/>
            <a:round/>
          </a:ln>
        </p:spPr>
        <p:txBody>
          <a:bodyPr vert="horz" wrap="square" lIns="80001" tIns="40000" rIns="80001" bIns="40000" numCol="1" anchor="t" anchorCtr="0" compatLnSpc="1"/>
          <a:lstStyle/>
          <a:p>
            <a:pPr defTabSz="800100"/>
            <a:endParaRPr lang="en-GB" sz="1600" dirty="0">
              <a:solidFill>
                <a:srgbClr val="000000"/>
              </a:solidFill>
              <a:latin typeface="EYInterstate" panose="02000503020000020004" pitchFamily="2" charset="0"/>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1126641" y="6290401"/>
            <a:ext cx="455761" cy="369416"/>
          </a:xfrm>
          <a:prstGeom prst="rect">
            <a:avLst/>
          </a:prstGeom>
        </p:spPr>
      </p:pic>
      <p:sp>
        <p:nvSpPr>
          <p:cNvPr id="11" name="Line 10"/>
          <p:cNvSpPr>
            <a:spLocks noChangeShapeType="1"/>
          </p:cNvSpPr>
          <p:nvPr userDrawn="1"/>
        </p:nvSpPr>
        <p:spPr bwMode="auto">
          <a:xfrm>
            <a:off x="609601" y="1044000"/>
            <a:ext cx="10972800" cy="0"/>
          </a:xfrm>
          <a:prstGeom prst="line">
            <a:avLst/>
          </a:prstGeom>
          <a:noFill/>
          <a:ln w="19050">
            <a:solidFill>
              <a:schemeClr val="accent2"/>
            </a:solidFill>
            <a:round/>
          </a:ln>
          <a:effectLst/>
        </p:spPr>
        <p:txBody>
          <a:bodyPr wrap="none" lIns="80001" tIns="40000" rIns="80001" bIns="400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dirty="0">
              <a:solidFill>
                <a:srgbClr val="808080"/>
              </a:solidFill>
              <a:latin typeface="EYInterstate" panose="02000503020000020004" pitchFamily="2" charset="0"/>
            </a:endParaRPr>
          </a:p>
        </p:txBody>
      </p:sp>
      <p:sp>
        <p:nvSpPr>
          <p:cNvPr id="13" name="Title Placeholder 1"/>
          <p:cNvSpPr>
            <a:spLocks noGrp="1"/>
          </p:cNvSpPr>
          <p:nvPr>
            <p:ph type="title"/>
          </p:nvPr>
        </p:nvSpPr>
        <p:spPr>
          <a:xfrm>
            <a:off x="609601" y="274638"/>
            <a:ext cx="10972800" cy="779462"/>
          </a:xfrm>
          <a:prstGeom prst="rect">
            <a:avLst/>
          </a:prstGeom>
        </p:spPr>
        <p:txBody>
          <a:bodyPr vert="horz" lIns="0" tIns="0" rIns="0" bIns="0" rtlCol="0" anchor="t" anchorCtr="0">
            <a:noAutofit/>
          </a:bodyPr>
          <a:lstStyle>
            <a:lvl1pPr>
              <a:defRPr/>
            </a:lvl1pPr>
          </a:lstStyle>
          <a:p>
            <a:r>
              <a:rPr lang="en-US" dirty="0"/>
              <a:t>Click to edit Master title style</a:t>
            </a:r>
            <a:endParaRPr lang="en-GB" dirty="0"/>
          </a:p>
        </p:txBody>
      </p:sp>
      <p:sp>
        <p:nvSpPr>
          <p:cNvPr id="16" name="TextBox 15"/>
          <p:cNvSpPr txBox="1"/>
          <p:nvPr userDrawn="1"/>
        </p:nvSpPr>
        <p:spPr>
          <a:xfrm>
            <a:off x="618736" y="6442686"/>
            <a:ext cx="823245" cy="181771"/>
          </a:xfrm>
          <a:prstGeom prst="rect">
            <a:avLst/>
          </a:prstGeom>
          <a:noFill/>
        </p:spPr>
        <p:txBody>
          <a:bodyPr vert="horz" wrap="square" lIns="0" tIns="0" rIns="0" bIns="0" rtlCol="0" anchor="t" anchorCtr="0">
            <a:noAutofit/>
          </a:bodyPr>
          <a:lstStyle/>
          <a:p>
            <a:pPr defTabSz="800100"/>
            <a:r>
              <a:rPr lang="en-GB" sz="1000" dirty="0">
                <a:solidFill>
                  <a:srgbClr val="808080"/>
                </a:solidFill>
                <a:latin typeface="EYInterstate Light" panose="02000506000000020004" pitchFamily="2" charset="0"/>
                <a:cs typeface="Arial" panose="020B0604020202020204" pitchFamily="34" charset="0"/>
              </a:rPr>
              <a:t>Page </a:t>
            </a:r>
            <a:fld id="{9AE4D82F-B047-469B-AC52-A46321747EAF}" type="slidenum">
              <a:rPr lang="en-GB" sz="1000" smtClean="0">
                <a:solidFill>
                  <a:srgbClr val="808080"/>
                </a:solidFill>
                <a:latin typeface="EYInterstate Light" panose="02000506000000020004" pitchFamily="2" charset="0"/>
                <a:cs typeface="Arial" panose="020B0604020202020204" pitchFamily="34" charset="0"/>
              </a:rPr>
              <a:pPr defTabSz="800100"/>
              <a:t>‹#›</a:t>
            </a:fld>
            <a:endParaRPr lang="en-GB" sz="1000" dirty="0">
              <a:solidFill>
                <a:srgbClr val="808080"/>
              </a:solidFill>
              <a:latin typeface="EYInterstate Light" panose="02000506000000020004" pitchFamily="2" charset="0"/>
              <a:cs typeface="Arial" panose="020B0604020202020204" pitchFamily="34" charset="0"/>
            </a:endParaRPr>
          </a:p>
        </p:txBody>
      </p:sp>
      <p:sp>
        <p:nvSpPr>
          <p:cNvPr id="8" name="TextBox 7"/>
          <p:cNvSpPr txBox="1"/>
          <p:nvPr userDrawn="1"/>
        </p:nvSpPr>
        <p:spPr>
          <a:xfrm>
            <a:off x="1521874" y="6442686"/>
            <a:ext cx="1318367" cy="181771"/>
          </a:xfrm>
          <a:prstGeom prst="rect">
            <a:avLst/>
          </a:prstGeom>
          <a:noFill/>
        </p:spPr>
        <p:txBody>
          <a:bodyPr vert="horz" wrap="square" lIns="0" tIns="0" rIns="0" bIns="0" rtlCol="0" anchor="t" anchorCtr="0">
            <a:noAutofit/>
          </a:bodyPr>
          <a:lstStyle/>
          <a:p>
            <a:pPr defTabSz="800100"/>
            <a:fld id="{123AE2BB-0D0C-49F7-9596-050E760231CA}" type="datetime4">
              <a:rPr lang="en-GB" sz="1000" smtClean="0">
                <a:solidFill>
                  <a:srgbClr val="808080"/>
                </a:solidFill>
                <a:latin typeface="EYInterstate Light" panose="02000506000000020004" pitchFamily="2" charset="0"/>
                <a:cs typeface="Arial" panose="020B0604020202020204" pitchFamily="34" charset="0"/>
              </a:rPr>
              <a:pPr defTabSz="800100"/>
              <a:t>31 August 2024</a:t>
            </a:fld>
            <a:endParaRPr lang="en-GB" sz="1000" dirty="0">
              <a:solidFill>
                <a:srgbClr val="808080"/>
              </a:solidFill>
              <a:latin typeface="EYInterstate Light" panose="02000506000000020004" pitchFamily="2" charset="0"/>
              <a:cs typeface="Arial" panose="020B0604020202020204" pitchFamily="34" charset="0"/>
            </a:endParaRPr>
          </a:p>
        </p:txBody>
      </p:sp>
      <p:sp>
        <p:nvSpPr>
          <p:cNvPr id="9" name="TextBox 8"/>
          <p:cNvSpPr txBox="1"/>
          <p:nvPr userDrawn="1"/>
        </p:nvSpPr>
        <p:spPr>
          <a:xfrm>
            <a:off x="3050261" y="6442686"/>
            <a:ext cx="3911227" cy="181771"/>
          </a:xfrm>
          <a:prstGeom prst="rect">
            <a:avLst/>
          </a:prstGeom>
          <a:noFill/>
        </p:spPr>
        <p:txBody>
          <a:bodyPr vert="horz" wrap="square" lIns="0" tIns="0" rIns="0" bIns="0" rtlCol="0" anchor="t" anchorCtr="0">
            <a:noAutofit/>
          </a:bodyPr>
          <a:lstStyle/>
          <a:p>
            <a:pPr defTabSz="800100"/>
            <a:r>
              <a:rPr lang="en-GB" sz="1000" dirty="0">
                <a:solidFill>
                  <a:srgbClr val="808080"/>
                </a:solidFill>
                <a:latin typeface="EYInterstate Light" panose="02000506000000020004" pitchFamily="2" charset="0"/>
                <a:cs typeface="Arial" panose="020B0604020202020204" pitchFamily="34" charset="0"/>
              </a:rPr>
              <a:t>Presentation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IN"/>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r>
              <a:rPr lang="en-US"/>
              <a:t>24 July 2023</a:t>
            </a:r>
            <a:endParaRPr lang="en-IN" dirty="0"/>
          </a:p>
        </p:txBody>
      </p:sp>
      <p:sp>
        <p:nvSpPr>
          <p:cNvPr id="5" name="Footer Placeholder 4"/>
          <p:cNvSpPr>
            <a:spLocks noGrp="1"/>
          </p:cNvSpPr>
          <p:nvPr>
            <p:ph type="ftr" sz="quarter" idx="11"/>
          </p:nvPr>
        </p:nvSpPr>
        <p:spPr/>
        <p:txBody>
          <a:bodyPr/>
          <a:lstStyle/>
          <a:p>
            <a:r>
              <a:rPr lang="en-IN"/>
              <a:t>Audit Strategy Memorandum &amp; Plan</a:t>
            </a:r>
            <a:endParaRPr lang="en-IN" dirty="0"/>
          </a:p>
        </p:txBody>
      </p:sp>
      <p:sp>
        <p:nvSpPr>
          <p:cNvPr id="6" name="Slide Number Placeholder 5"/>
          <p:cNvSpPr>
            <a:spLocks noGrp="1"/>
          </p:cNvSpPr>
          <p:nvPr>
            <p:ph type="sldNum" sz="quarter" idx="12"/>
          </p:nvPr>
        </p:nvSpPr>
        <p:spPr/>
        <p:txBody>
          <a:bodyPr/>
          <a:lstStyle/>
          <a:p>
            <a:fld id="{A9735DB3-2A47-40DB-AB39-63F9D3C71B68}" type="slidenum">
              <a:rPr lang="en-IN" smtClean="0"/>
              <a:pPr/>
              <a:t>‹#›</a:t>
            </a:fld>
            <a:endParaRPr lang="en-IN"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pic>
        <p:nvPicPr>
          <p:cNvPr id="5123" name="Picture 3"/>
          <p:cNvPicPr>
            <a:picLocks noChangeAspect="1" noChangeArrowheads="1"/>
          </p:cNvPicPr>
          <p:nvPr userDrawn="1"/>
        </p:nvPicPr>
        <p:blipFill>
          <a:blip r:embed="rId2" cstate="print"/>
          <a:srcRect/>
          <a:stretch>
            <a:fillRect/>
          </a:stretch>
        </p:blipFill>
        <p:spPr bwMode="auto">
          <a:xfrm>
            <a:off x="597291" y="1058400"/>
            <a:ext cx="10984157" cy="5194800"/>
          </a:xfrm>
          <a:prstGeom prst="rect">
            <a:avLst/>
          </a:prstGeom>
          <a:noFill/>
          <a:ln w="9525">
            <a:noFill/>
            <a:miter lim="800000"/>
            <a:headEnd/>
            <a:tailEnd/>
          </a:ln>
          <a:effectLst/>
        </p:spPr>
      </p:pic>
      <p:pic>
        <p:nvPicPr>
          <p:cNvPr id="9" name="Picture 8"/>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126641" y="6290401"/>
            <a:ext cx="455761" cy="369416"/>
          </a:xfrm>
          <a:prstGeom prst="rect">
            <a:avLst/>
          </a:prstGeom>
        </p:spPr>
      </p:pic>
      <p:sp>
        <p:nvSpPr>
          <p:cNvPr id="10" name="Line 10"/>
          <p:cNvSpPr>
            <a:spLocks noChangeShapeType="1"/>
          </p:cNvSpPr>
          <p:nvPr userDrawn="1"/>
        </p:nvSpPr>
        <p:spPr bwMode="auto">
          <a:xfrm>
            <a:off x="609601" y="1044000"/>
            <a:ext cx="10972800" cy="0"/>
          </a:xfrm>
          <a:prstGeom prst="line">
            <a:avLst/>
          </a:prstGeom>
          <a:noFill/>
          <a:ln w="19050">
            <a:solidFill>
              <a:schemeClr val="accent2"/>
            </a:solidFill>
            <a:round/>
          </a:ln>
          <a:effectLst/>
        </p:spPr>
        <p:txBody>
          <a:bodyPr wrap="none" lIns="80001" tIns="40000" rIns="80001" bIns="400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dirty="0">
              <a:solidFill>
                <a:srgbClr val="808080"/>
              </a:solidFill>
              <a:latin typeface="EYInterstate" panose="02000503020000020004" pitchFamily="2" charset="0"/>
            </a:endParaRPr>
          </a:p>
        </p:txBody>
      </p:sp>
      <p:sp>
        <p:nvSpPr>
          <p:cNvPr id="11" name="Title Placeholder 1"/>
          <p:cNvSpPr>
            <a:spLocks noGrp="1"/>
          </p:cNvSpPr>
          <p:nvPr>
            <p:ph type="title"/>
          </p:nvPr>
        </p:nvSpPr>
        <p:spPr>
          <a:xfrm>
            <a:off x="609601" y="274638"/>
            <a:ext cx="10972800" cy="779462"/>
          </a:xfrm>
          <a:prstGeom prst="rect">
            <a:avLst/>
          </a:prstGeom>
        </p:spPr>
        <p:txBody>
          <a:bodyPr vert="horz" lIns="0" tIns="0" rIns="0" bIns="0" rtlCol="0" anchor="t" anchorCtr="0">
            <a:noAutofit/>
          </a:bodyPr>
          <a:lstStyle>
            <a:lvl1pPr>
              <a:defRPr/>
            </a:lvl1pPr>
          </a:lstStyle>
          <a:p>
            <a:r>
              <a:rPr lang="en-US" dirty="0"/>
              <a:t>Click to edit Master title style</a:t>
            </a:r>
            <a:endParaRPr lang="en-GB" dirty="0"/>
          </a:p>
        </p:txBody>
      </p:sp>
      <p:sp>
        <p:nvSpPr>
          <p:cNvPr id="13" name="TextBox 12"/>
          <p:cNvSpPr txBox="1"/>
          <p:nvPr userDrawn="1"/>
        </p:nvSpPr>
        <p:spPr>
          <a:xfrm>
            <a:off x="618736" y="6442686"/>
            <a:ext cx="823245" cy="181771"/>
          </a:xfrm>
          <a:prstGeom prst="rect">
            <a:avLst/>
          </a:prstGeom>
          <a:noFill/>
        </p:spPr>
        <p:txBody>
          <a:bodyPr vert="horz" wrap="square" lIns="0" tIns="0" rIns="0" bIns="0" rtlCol="0" anchor="t" anchorCtr="0">
            <a:noAutofit/>
          </a:bodyPr>
          <a:lstStyle/>
          <a:p>
            <a:pPr defTabSz="800100"/>
            <a:r>
              <a:rPr lang="en-GB" sz="1000" dirty="0">
                <a:solidFill>
                  <a:srgbClr val="808080"/>
                </a:solidFill>
                <a:latin typeface="EYInterstate Light" panose="02000506000000020004" pitchFamily="2" charset="0"/>
                <a:cs typeface="Arial" panose="020B0604020202020204" pitchFamily="34" charset="0"/>
              </a:rPr>
              <a:t>Page </a:t>
            </a:r>
            <a:fld id="{9AE4D82F-B047-469B-AC52-A46321747EAF}" type="slidenum">
              <a:rPr lang="en-GB" sz="1000" smtClean="0">
                <a:solidFill>
                  <a:srgbClr val="808080"/>
                </a:solidFill>
                <a:latin typeface="EYInterstate Light" panose="02000506000000020004" pitchFamily="2" charset="0"/>
                <a:cs typeface="Arial" panose="020B0604020202020204" pitchFamily="34" charset="0"/>
              </a:rPr>
              <a:pPr defTabSz="800100"/>
              <a:t>‹#›</a:t>
            </a:fld>
            <a:endParaRPr lang="en-GB" sz="1000" dirty="0">
              <a:solidFill>
                <a:srgbClr val="808080"/>
              </a:solidFill>
              <a:latin typeface="EYInterstate Light" panose="02000506000000020004" pitchFamily="2" charset="0"/>
              <a:cs typeface="Arial" panose="020B0604020202020204" pitchFamily="34" charset="0"/>
            </a:endParaRPr>
          </a:p>
        </p:txBody>
      </p:sp>
      <p:sp>
        <p:nvSpPr>
          <p:cNvPr id="7" name="TextBox 6"/>
          <p:cNvSpPr txBox="1"/>
          <p:nvPr userDrawn="1"/>
        </p:nvSpPr>
        <p:spPr>
          <a:xfrm>
            <a:off x="1521874" y="6442686"/>
            <a:ext cx="1318367" cy="181771"/>
          </a:xfrm>
          <a:prstGeom prst="rect">
            <a:avLst/>
          </a:prstGeom>
          <a:noFill/>
        </p:spPr>
        <p:txBody>
          <a:bodyPr vert="horz" wrap="square" lIns="0" tIns="0" rIns="0" bIns="0" rtlCol="0" anchor="t" anchorCtr="0">
            <a:noAutofit/>
          </a:bodyPr>
          <a:lstStyle/>
          <a:p>
            <a:pPr defTabSz="800100"/>
            <a:fld id="{123AE2BB-0D0C-49F7-9596-050E760231CA}" type="datetime4">
              <a:rPr lang="en-GB" sz="1000" smtClean="0">
                <a:solidFill>
                  <a:srgbClr val="808080"/>
                </a:solidFill>
                <a:latin typeface="EYInterstate Light" panose="02000506000000020004" pitchFamily="2" charset="0"/>
                <a:cs typeface="Arial" panose="020B0604020202020204" pitchFamily="34" charset="0"/>
              </a:rPr>
              <a:pPr defTabSz="800100"/>
              <a:t>31 August 2024</a:t>
            </a:fld>
            <a:endParaRPr lang="en-GB" sz="1000" dirty="0">
              <a:solidFill>
                <a:srgbClr val="808080"/>
              </a:solidFill>
              <a:latin typeface="EYInterstate Light" panose="02000506000000020004" pitchFamily="2" charset="0"/>
              <a:cs typeface="Arial" panose="020B0604020202020204" pitchFamily="34" charset="0"/>
            </a:endParaRPr>
          </a:p>
        </p:txBody>
      </p:sp>
      <p:sp>
        <p:nvSpPr>
          <p:cNvPr id="8" name="TextBox 7"/>
          <p:cNvSpPr txBox="1"/>
          <p:nvPr userDrawn="1"/>
        </p:nvSpPr>
        <p:spPr>
          <a:xfrm>
            <a:off x="3050261" y="6442686"/>
            <a:ext cx="3911227" cy="181771"/>
          </a:xfrm>
          <a:prstGeom prst="rect">
            <a:avLst/>
          </a:prstGeom>
          <a:noFill/>
        </p:spPr>
        <p:txBody>
          <a:bodyPr vert="horz" wrap="square" lIns="0" tIns="0" rIns="0" bIns="0" rtlCol="0" anchor="t" anchorCtr="0">
            <a:noAutofit/>
          </a:bodyPr>
          <a:lstStyle/>
          <a:p>
            <a:pPr defTabSz="800100"/>
            <a:r>
              <a:rPr lang="en-GB" sz="1000" dirty="0">
                <a:solidFill>
                  <a:srgbClr val="808080"/>
                </a:solidFill>
                <a:latin typeface="EYInterstate Light" panose="02000506000000020004" pitchFamily="2" charset="0"/>
                <a:cs typeface="Arial" panose="020B0604020202020204" pitchFamily="34" charset="0"/>
              </a:rPr>
              <a:t>Presentation title</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Divider 3">
    <p:spTree>
      <p:nvGrpSpPr>
        <p:cNvPr id="1" name=""/>
        <p:cNvGrpSpPr/>
        <p:nvPr/>
      </p:nvGrpSpPr>
      <p:grpSpPr>
        <a:xfrm>
          <a:off x="0" y="0"/>
          <a:ext cx="0" cy="0"/>
          <a:chOff x="0" y="0"/>
          <a:chExt cx="0" cy="0"/>
        </a:xfrm>
      </p:grpSpPr>
      <p:sp>
        <p:nvSpPr>
          <p:cNvPr id="4101" name="Freeform 5"/>
          <p:cNvSpPr/>
          <p:nvPr userDrawn="1"/>
        </p:nvSpPr>
        <p:spPr bwMode="gray">
          <a:xfrm>
            <a:off x="609600" y="1040403"/>
            <a:ext cx="109728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blipFill dpi="0" rotWithShape="1">
            <a:blip r:embed="rId2" cstate="print"/>
            <a:srcRect/>
            <a:stretch>
              <a:fillRect/>
            </a:stretch>
          </a:blipFill>
          <a:ln w="9525">
            <a:noFill/>
            <a:round/>
          </a:ln>
        </p:spPr>
        <p:txBody>
          <a:bodyPr vert="horz" wrap="square" lIns="91410" tIns="45706" rIns="91410" bIns="45706" numCol="1" anchor="t" anchorCtr="0" compatLnSpc="1"/>
          <a:lstStyle/>
          <a:p>
            <a:pPr defTabSz="800100"/>
            <a:endParaRPr lang="en-GB" sz="1600" dirty="0">
              <a:solidFill>
                <a:srgbClr val="808080"/>
              </a:solidFill>
              <a:latin typeface="EYInterstate" panose="02000503020000020004" pitchFamily="2" charset="0"/>
              <a:cs typeface="Arial" panose="020B0604020202020204" pitchFamily="34" charset="0"/>
            </a:endParaRPr>
          </a:p>
        </p:txBody>
      </p:sp>
      <p:sp>
        <p:nvSpPr>
          <p:cNvPr id="7" name="Title Placeholder 1"/>
          <p:cNvSpPr>
            <a:spLocks noGrp="1"/>
          </p:cNvSpPr>
          <p:nvPr>
            <p:ph type="title"/>
          </p:nvPr>
        </p:nvSpPr>
        <p:spPr>
          <a:xfrm>
            <a:off x="609601" y="274638"/>
            <a:ext cx="10972800" cy="779462"/>
          </a:xfrm>
          <a:prstGeom prst="rect">
            <a:avLst/>
          </a:prstGeom>
        </p:spPr>
        <p:txBody>
          <a:bodyPr vert="horz" lIns="0" tIns="0" rIns="0" bIns="0" rtlCol="0" anchor="t" anchorCtr="0">
            <a:noAutofit/>
          </a:bodyPr>
          <a:lstStyle>
            <a:lvl1pPr>
              <a:defRPr/>
            </a:lvl1pPr>
          </a:lstStyle>
          <a:p>
            <a:r>
              <a:rPr lang="en-US" dirty="0"/>
              <a:t>Click to edit Master title style</a:t>
            </a:r>
            <a:endParaRPr lang="en-GB"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126641" y="6290401"/>
            <a:ext cx="455761" cy="369416"/>
          </a:xfrm>
          <a:prstGeom prst="rect">
            <a:avLst/>
          </a:prstGeom>
        </p:spPr>
      </p:pic>
      <p:sp>
        <p:nvSpPr>
          <p:cNvPr id="13" name="Line 10"/>
          <p:cNvSpPr>
            <a:spLocks noChangeShapeType="1"/>
          </p:cNvSpPr>
          <p:nvPr userDrawn="1"/>
        </p:nvSpPr>
        <p:spPr bwMode="auto">
          <a:xfrm>
            <a:off x="609601" y="1044000"/>
            <a:ext cx="10972800" cy="0"/>
          </a:xfrm>
          <a:prstGeom prst="line">
            <a:avLst/>
          </a:prstGeom>
          <a:noFill/>
          <a:ln w="19050">
            <a:solidFill>
              <a:schemeClr val="accent2"/>
            </a:solidFill>
            <a:round/>
          </a:ln>
          <a:effectLst/>
        </p:spPr>
        <p:txBody>
          <a:bodyPr wrap="none" lIns="80001" tIns="40000" rIns="80001" bIns="400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dirty="0">
              <a:solidFill>
                <a:srgbClr val="808080"/>
              </a:solidFill>
              <a:latin typeface="EYInterstate" panose="02000503020000020004" pitchFamily="2" charset="0"/>
            </a:endParaRPr>
          </a:p>
        </p:txBody>
      </p:sp>
      <p:sp>
        <p:nvSpPr>
          <p:cNvPr id="15" name="TextBox 14"/>
          <p:cNvSpPr txBox="1"/>
          <p:nvPr userDrawn="1"/>
        </p:nvSpPr>
        <p:spPr>
          <a:xfrm>
            <a:off x="618736" y="6442686"/>
            <a:ext cx="823245" cy="181771"/>
          </a:xfrm>
          <a:prstGeom prst="rect">
            <a:avLst/>
          </a:prstGeom>
          <a:noFill/>
        </p:spPr>
        <p:txBody>
          <a:bodyPr vert="horz" wrap="square" lIns="0" tIns="0" rIns="0" bIns="0" rtlCol="0" anchor="t" anchorCtr="0">
            <a:noAutofit/>
          </a:bodyPr>
          <a:lstStyle/>
          <a:p>
            <a:pPr defTabSz="800100"/>
            <a:r>
              <a:rPr lang="en-GB" sz="1000" dirty="0">
                <a:solidFill>
                  <a:srgbClr val="808080"/>
                </a:solidFill>
                <a:latin typeface="EYInterstate Light" panose="02000506000000020004" pitchFamily="2" charset="0"/>
                <a:cs typeface="Arial" panose="020B0604020202020204" pitchFamily="34" charset="0"/>
              </a:rPr>
              <a:t>Page </a:t>
            </a:r>
            <a:fld id="{9AE4D82F-B047-469B-AC52-A46321747EAF}" type="slidenum">
              <a:rPr lang="en-GB" sz="1000" smtClean="0">
                <a:solidFill>
                  <a:srgbClr val="808080"/>
                </a:solidFill>
                <a:latin typeface="EYInterstate Light" panose="02000506000000020004" pitchFamily="2" charset="0"/>
                <a:cs typeface="Arial" panose="020B0604020202020204" pitchFamily="34" charset="0"/>
              </a:rPr>
              <a:pPr defTabSz="800100"/>
              <a:t>‹#›</a:t>
            </a:fld>
            <a:endParaRPr lang="en-GB" sz="1000" dirty="0">
              <a:solidFill>
                <a:srgbClr val="808080"/>
              </a:solidFill>
              <a:latin typeface="EYInterstate Light" panose="02000506000000020004" pitchFamily="2" charset="0"/>
              <a:cs typeface="Arial" panose="020B0604020202020204" pitchFamily="34" charset="0"/>
            </a:endParaRPr>
          </a:p>
        </p:txBody>
      </p:sp>
      <p:sp>
        <p:nvSpPr>
          <p:cNvPr id="8" name="TextBox 7"/>
          <p:cNvSpPr txBox="1"/>
          <p:nvPr userDrawn="1"/>
        </p:nvSpPr>
        <p:spPr>
          <a:xfrm>
            <a:off x="1521874" y="6442686"/>
            <a:ext cx="1318367" cy="181771"/>
          </a:xfrm>
          <a:prstGeom prst="rect">
            <a:avLst/>
          </a:prstGeom>
          <a:noFill/>
        </p:spPr>
        <p:txBody>
          <a:bodyPr vert="horz" wrap="square" lIns="0" tIns="0" rIns="0" bIns="0" rtlCol="0" anchor="t" anchorCtr="0">
            <a:noAutofit/>
          </a:bodyPr>
          <a:lstStyle/>
          <a:p>
            <a:pPr defTabSz="800100"/>
            <a:fld id="{123AE2BB-0D0C-49F7-9596-050E760231CA}" type="datetime4">
              <a:rPr lang="en-GB" sz="1000" smtClean="0">
                <a:solidFill>
                  <a:srgbClr val="808080"/>
                </a:solidFill>
                <a:latin typeface="EYInterstate Light" panose="02000506000000020004" pitchFamily="2" charset="0"/>
                <a:cs typeface="Arial" panose="020B0604020202020204" pitchFamily="34" charset="0"/>
              </a:rPr>
              <a:pPr defTabSz="800100"/>
              <a:t>31 August 2024</a:t>
            </a:fld>
            <a:endParaRPr lang="en-GB" sz="1000" dirty="0">
              <a:solidFill>
                <a:srgbClr val="808080"/>
              </a:solidFill>
              <a:latin typeface="EYInterstate Light" panose="02000506000000020004" pitchFamily="2" charset="0"/>
              <a:cs typeface="Arial" panose="020B0604020202020204" pitchFamily="34" charset="0"/>
            </a:endParaRPr>
          </a:p>
        </p:txBody>
      </p:sp>
      <p:sp>
        <p:nvSpPr>
          <p:cNvPr id="9" name="TextBox 8"/>
          <p:cNvSpPr txBox="1"/>
          <p:nvPr userDrawn="1"/>
        </p:nvSpPr>
        <p:spPr>
          <a:xfrm>
            <a:off x="3050261" y="6442686"/>
            <a:ext cx="3911227" cy="181771"/>
          </a:xfrm>
          <a:prstGeom prst="rect">
            <a:avLst/>
          </a:prstGeom>
          <a:noFill/>
        </p:spPr>
        <p:txBody>
          <a:bodyPr vert="horz" wrap="square" lIns="0" tIns="0" rIns="0" bIns="0" rtlCol="0" anchor="t" anchorCtr="0">
            <a:noAutofit/>
          </a:bodyPr>
          <a:lstStyle/>
          <a:p>
            <a:pPr defTabSz="800100"/>
            <a:r>
              <a:rPr lang="en-GB" sz="1000" dirty="0">
                <a:solidFill>
                  <a:srgbClr val="808080"/>
                </a:solidFill>
                <a:latin typeface="EYInterstate Light" panose="02000506000000020004" pitchFamily="2" charset="0"/>
                <a:cs typeface="Arial" panose="020B0604020202020204" pitchFamily="34" charset="0"/>
              </a:rPr>
              <a:t>Presentation title</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Divider 4">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1126641" y="6290401"/>
            <a:ext cx="455761" cy="369416"/>
          </a:xfrm>
          <a:prstGeom prst="rect">
            <a:avLst/>
          </a:prstGeom>
        </p:spPr>
      </p:pic>
      <p:sp>
        <p:nvSpPr>
          <p:cNvPr id="16" name="Line 10"/>
          <p:cNvSpPr>
            <a:spLocks noChangeShapeType="1"/>
          </p:cNvSpPr>
          <p:nvPr userDrawn="1"/>
        </p:nvSpPr>
        <p:spPr bwMode="auto">
          <a:xfrm>
            <a:off x="609601" y="1044000"/>
            <a:ext cx="10972800" cy="0"/>
          </a:xfrm>
          <a:prstGeom prst="line">
            <a:avLst/>
          </a:prstGeom>
          <a:noFill/>
          <a:ln w="19050">
            <a:solidFill>
              <a:schemeClr val="accent2"/>
            </a:solidFill>
            <a:round/>
          </a:ln>
          <a:effectLst/>
        </p:spPr>
        <p:txBody>
          <a:bodyPr wrap="none" lIns="80001" tIns="40000" rIns="80001" bIns="400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dirty="0">
              <a:solidFill>
                <a:srgbClr val="808080"/>
              </a:solidFill>
              <a:latin typeface="EYInterstate" panose="02000503020000020004" pitchFamily="2" charset="0"/>
            </a:endParaRPr>
          </a:p>
        </p:txBody>
      </p:sp>
      <p:sp>
        <p:nvSpPr>
          <p:cNvPr id="17" name="Title Placeholder 1"/>
          <p:cNvSpPr>
            <a:spLocks noGrp="1"/>
          </p:cNvSpPr>
          <p:nvPr>
            <p:ph type="title"/>
          </p:nvPr>
        </p:nvSpPr>
        <p:spPr>
          <a:xfrm>
            <a:off x="609601" y="274638"/>
            <a:ext cx="10972800" cy="779462"/>
          </a:xfrm>
          <a:prstGeom prst="rect">
            <a:avLst/>
          </a:prstGeom>
        </p:spPr>
        <p:txBody>
          <a:bodyPr vert="horz" lIns="0" tIns="0" rIns="0" bIns="0" rtlCol="0" anchor="t" anchorCtr="0">
            <a:noAutofit/>
          </a:bodyPr>
          <a:lstStyle>
            <a:lvl1pPr>
              <a:defRPr/>
            </a:lvl1pPr>
          </a:lstStyle>
          <a:p>
            <a:r>
              <a:rPr lang="en-US" dirty="0"/>
              <a:t>Click to edit Master title style</a:t>
            </a:r>
            <a:endParaRPr lang="en-GB" dirty="0"/>
          </a:p>
        </p:txBody>
      </p:sp>
      <p:sp>
        <p:nvSpPr>
          <p:cNvPr id="12" name="TextBox 11"/>
          <p:cNvSpPr txBox="1"/>
          <p:nvPr userDrawn="1"/>
        </p:nvSpPr>
        <p:spPr>
          <a:xfrm>
            <a:off x="618736" y="6442686"/>
            <a:ext cx="823245" cy="181771"/>
          </a:xfrm>
          <a:prstGeom prst="rect">
            <a:avLst/>
          </a:prstGeom>
          <a:noFill/>
        </p:spPr>
        <p:txBody>
          <a:bodyPr vert="horz" wrap="square" lIns="0" tIns="0" rIns="0" bIns="0" rtlCol="0" anchor="t" anchorCtr="0">
            <a:noAutofit/>
          </a:bodyPr>
          <a:lstStyle/>
          <a:p>
            <a:pPr defTabSz="800100"/>
            <a:r>
              <a:rPr lang="en-GB" sz="1000" dirty="0">
                <a:solidFill>
                  <a:srgbClr val="808080"/>
                </a:solidFill>
                <a:latin typeface="EYInterstate Light" panose="02000506000000020004" pitchFamily="2" charset="0"/>
                <a:cs typeface="Arial" panose="020B0604020202020204" pitchFamily="34" charset="0"/>
              </a:rPr>
              <a:t>Page </a:t>
            </a:r>
            <a:fld id="{9AE4D82F-B047-469B-AC52-A46321747EAF}" type="slidenum">
              <a:rPr lang="en-GB" sz="1000" smtClean="0">
                <a:solidFill>
                  <a:srgbClr val="808080"/>
                </a:solidFill>
                <a:latin typeface="EYInterstate Light" panose="02000506000000020004" pitchFamily="2" charset="0"/>
                <a:cs typeface="Arial" panose="020B0604020202020204" pitchFamily="34" charset="0"/>
              </a:rPr>
              <a:pPr defTabSz="800100"/>
              <a:t>‹#›</a:t>
            </a:fld>
            <a:endParaRPr lang="en-GB" sz="1000" dirty="0">
              <a:solidFill>
                <a:srgbClr val="808080"/>
              </a:solidFill>
              <a:latin typeface="EYInterstate Light" panose="02000506000000020004" pitchFamily="2" charset="0"/>
              <a:cs typeface="Arial" panose="020B0604020202020204" pitchFamily="34" charset="0"/>
            </a:endParaRPr>
          </a:p>
        </p:txBody>
      </p:sp>
      <p:sp>
        <p:nvSpPr>
          <p:cNvPr id="6" name="TextBox 5"/>
          <p:cNvSpPr txBox="1"/>
          <p:nvPr userDrawn="1"/>
        </p:nvSpPr>
        <p:spPr>
          <a:xfrm>
            <a:off x="1521874" y="6442686"/>
            <a:ext cx="1318367" cy="181771"/>
          </a:xfrm>
          <a:prstGeom prst="rect">
            <a:avLst/>
          </a:prstGeom>
          <a:noFill/>
        </p:spPr>
        <p:txBody>
          <a:bodyPr vert="horz" wrap="square" lIns="0" tIns="0" rIns="0" bIns="0" rtlCol="0" anchor="t" anchorCtr="0">
            <a:noAutofit/>
          </a:bodyPr>
          <a:lstStyle/>
          <a:p>
            <a:pPr defTabSz="800100"/>
            <a:fld id="{123AE2BB-0D0C-49F7-9596-050E760231CA}" type="datetime4">
              <a:rPr lang="en-GB" sz="1000" smtClean="0">
                <a:solidFill>
                  <a:srgbClr val="808080"/>
                </a:solidFill>
                <a:latin typeface="EYInterstate Light" panose="02000506000000020004" pitchFamily="2" charset="0"/>
                <a:cs typeface="Arial" panose="020B0604020202020204" pitchFamily="34" charset="0"/>
              </a:rPr>
              <a:pPr defTabSz="800100"/>
              <a:t>31 August 2024</a:t>
            </a:fld>
            <a:endParaRPr lang="en-GB" sz="1000" dirty="0">
              <a:solidFill>
                <a:srgbClr val="808080"/>
              </a:solidFill>
              <a:latin typeface="EYInterstate Light" panose="02000506000000020004" pitchFamily="2" charset="0"/>
              <a:cs typeface="Arial" panose="020B0604020202020204" pitchFamily="34" charset="0"/>
            </a:endParaRPr>
          </a:p>
        </p:txBody>
      </p:sp>
      <p:sp>
        <p:nvSpPr>
          <p:cNvPr id="7" name="TextBox 6"/>
          <p:cNvSpPr txBox="1"/>
          <p:nvPr userDrawn="1"/>
        </p:nvSpPr>
        <p:spPr>
          <a:xfrm>
            <a:off x="3050261" y="6442686"/>
            <a:ext cx="3911227" cy="181771"/>
          </a:xfrm>
          <a:prstGeom prst="rect">
            <a:avLst/>
          </a:prstGeom>
          <a:noFill/>
        </p:spPr>
        <p:txBody>
          <a:bodyPr vert="horz" wrap="square" lIns="0" tIns="0" rIns="0" bIns="0" rtlCol="0" anchor="t" anchorCtr="0">
            <a:noAutofit/>
          </a:bodyPr>
          <a:lstStyle/>
          <a:p>
            <a:pPr defTabSz="800100"/>
            <a:r>
              <a:rPr lang="en-GB" sz="1000" dirty="0">
                <a:solidFill>
                  <a:srgbClr val="808080"/>
                </a:solidFill>
                <a:latin typeface="EYInterstate Light" panose="02000506000000020004" pitchFamily="2" charset="0"/>
                <a:cs typeface="Arial" panose="020B0604020202020204" pitchFamily="34" charset="0"/>
              </a:rPr>
              <a:t>Presentation title</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and Table">
    <p:spTree>
      <p:nvGrpSpPr>
        <p:cNvPr id="1" name=""/>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Cover">
    <p:spTree>
      <p:nvGrpSpPr>
        <p:cNvPr id="1" name=""/>
        <p:cNvGrpSpPr/>
        <p:nvPr/>
      </p:nvGrpSpPr>
      <p:grpSpPr>
        <a:xfrm>
          <a:off x="0" y="0"/>
          <a:ext cx="0" cy="0"/>
          <a:chOff x="0" y="0"/>
          <a:chExt cx="0" cy="0"/>
        </a:xfrm>
      </p:grpSpPr>
      <p:sp>
        <p:nvSpPr>
          <p:cNvPr id="2" name="Title 1"/>
          <p:cNvSpPr>
            <a:spLocks noGrp="1"/>
          </p:cNvSpPr>
          <p:nvPr>
            <p:ph type="ctrTitle"/>
          </p:nvPr>
        </p:nvSpPr>
        <p:spPr>
          <a:xfrm>
            <a:off x="3085697" y="765408"/>
            <a:ext cx="8504955" cy="860400"/>
          </a:xfrm>
        </p:spPr>
        <p:txBody>
          <a:bodyPr/>
          <a:lstStyle>
            <a:lvl1pPr>
              <a:defRPr>
                <a:latin typeface="EYInterstate Regular" pitchFamily="2" charset="0"/>
              </a:defRPr>
            </a:lvl1pPr>
          </a:lstStyle>
          <a:p>
            <a:r>
              <a:rPr lang="en-US" dirty="0"/>
              <a:t>Click to edit Master title style</a:t>
            </a:r>
            <a:endParaRPr lang="en-GB" dirty="0"/>
          </a:p>
        </p:txBody>
      </p:sp>
      <p:sp>
        <p:nvSpPr>
          <p:cNvPr id="3" name="Subtitle 2"/>
          <p:cNvSpPr>
            <a:spLocks noGrp="1"/>
          </p:cNvSpPr>
          <p:nvPr>
            <p:ph type="subTitle" idx="1"/>
          </p:nvPr>
        </p:nvSpPr>
        <p:spPr>
          <a:xfrm>
            <a:off x="3085697" y="1731938"/>
            <a:ext cx="6219713" cy="968400"/>
          </a:xfrm>
          <a:prstGeom prst="rect">
            <a:avLst/>
          </a:prstGeom>
        </p:spPr>
        <p:txBody>
          <a:bodyPr lIns="80001" tIns="40000" rIns="80001" bIns="40000"/>
          <a:lstStyle>
            <a:lvl1pPr marL="0" indent="0" algn="l">
              <a:buNone/>
              <a:defRPr sz="1800">
                <a:solidFill>
                  <a:schemeClr val="bg2"/>
                </a:solidFill>
                <a:latin typeface="EYInterstate Light" panose="02000506000000020004" pitchFamily="2" charset="0"/>
              </a:defRPr>
            </a:lvl1pPr>
            <a:lvl2pPr marL="0" indent="0" algn="l">
              <a:buNone/>
              <a:defRPr sz="1400">
                <a:solidFill>
                  <a:schemeClr val="tx1">
                    <a:tint val="75000"/>
                  </a:schemeClr>
                </a:solidFill>
              </a:defRPr>
            </a:lvl2pPr>
            <a:lvl3pPr marL="800100" indent="0" algn="ctr">
              <a:buNone/>
              <a:defRPr>
                <a:solidFill>
                  <a:schemeClr val="tx1">
                    <a:tint val="75000"/>
                  </a:schemeClr>
                </a:solidFill>
              </a:defRPr>
            </a:lvl3pPr>
            <a:lvl4pPr marL="1200150" indent="0" algn="ctr">
              <a:buNone/>
              <a:defRPr>
                <a:solidFill>
                  <a:schemeClr val="tx1">
                    <a:tint val="75000"/>
                  </a:schemeClr>
                </a:solidFill>
              </a:defRPr>
            </a:lvl4pPr>
            <a:lvl5pPr marL="1600200" indent="0" algn="ctr">
              <a:buNone/>
              <a:defRPr>
                <a:solidFill>
                  <a:schemeClr val="tx1">
                    <a:tint val="75000"/>
                  </a:schemeClr>
                </a:solidFill>
              </a:defRPr>
            </a:lvl5pPr>
            <a:lvl6pPr marL="2000250" indent="0" algn="ctr">
              <a:buNone/>
              <a:defRPr>
                <a:solidFill>
                  <a:schemeClr val="tx1">
                    <a:tint val="75000"/>
                  </a:schemeClr>
                </a:solidFill>
              </a:defRPr>
            </a:lvl6pPr>
            <a:lvl7pPr marL="2400300" indent="0" algn="ctr">
              <a:buNone/>
              <a:defRPr>
                <a:solidFill>
                  <a:schemeClr val="tx1">
                    <a:tint val="75000"/>
                  </a:schemeClr>
                </a:solidFill>
              </a:defRPr>
            </a:lvl7pPr>
            <a:lvl8pPr marL="2800350" indent="0" algn="ctr">
              <a:buNone/>
              <a:defRPr>
                <a:solidFill>
                  <a:schemeClr val="tx1">
                    <a:tint val="75000"/>
                  </a:schemeClr>
                </a:solidFill>
              </a:defRPr>
            </a:lvl8pPr>
            <a:lvl9pPr marL="3200400" indent="0" algn="ctr">
              <a:buNone/>
              <a:defRPr>
                <a:solidFill>
                  <a:schemeClr val="tx1">
                    <a:tint val="75000"/>
                  </a:schemeClr>
                </a:solidFill>
              </a:defRPr>
            </a:lvl9pPr>
          </a:lstStyle>
          <a:p>
            <a:r>
              <a:rPr lang="en-US"/>
              <a:t>Click to edit Master subtitle style</a:t>
            </a:r>
            <a:endParaRPr lang="en-GB" dirty="0"/>
          </a:p>
        </p:txBody>
      </p:sp>
      <p:grpSp>
        <p:nvGrpSpPr>
          <p:cNvPr id="9" name="Group 8"/>
          <p:cNvGrpSpPr/>
          <p:nvPr userDrawn="1"/>
        </p:nvGrpSpPr>
        <p:grpSpPr>
          <a:xfrm>
            <a:off x="0" y="1628776"/>
            <a:ext cx="12192000" cy="4469625"/>
            <a:chOff x="0" y="1628775"/>
            <a:chExt cx="12198350" cy="4469625"/>
          </a:xfrm>
        </p:grpSpPr>
        <p:sp>
          <p:nvSpPr>
            <p:cNvPr id="1032" name="Freeform 8"/>
            <p:cNvSpPr/>
            <p:nvPr userDrawn="1"/>
          </p:nvSpPr>
          <p:spPr bwMode="gray">
            <a:xfrm>
              <a:off x="3072661" y="1628775"/>
              <a:ext cx="9125689" cy="3318440"/>
            </a:xfrm>
            <a:custGeom>
              <a:avLst/>
              <a:gdLst/>
              <a:ahLst/>
              <a:cxnLst>
                <a:cxn ang="0">
                  <a:pos x="0" y="2464"/>
                </a:cxn>
                <a:cxn ang="0">
                  <a:pos x="6761" y="0"/>
                </a:cxn>
                <a:cxn ang="0">
                  <a:pos x="6761" y="1290"/>
                </a:cxn>
                <a:cxn ang="0">
                  <a:pos x="0" y="2464"/>
                </a:cxn>
              </a:cxnLst>
              <a:rect l="0" t="0" r="r" b="b"/>
              <a:pathLst>
                <a:path w="6761" h="2464">
                  <a:moveTo>
                    <a:pt x="0" y="2464"/>
                  </a:moveTo>
                  <a:lnTo>
                    <a:pt x="6761" y="0"/>
                  </a:lnTo>
                  <a:lnTo>
                    <a:pt x="6761" y="1290"/>
                  </a:lnTo>
                  <a:lnTo>
                    <a:pt x="0" y="2464"/>
                  </a:lnTo>
                  <a:close/>
                </a:path>
              </a:pathLst>
            </a:custGeom>
            <a:solidFill>
              <a:schemeClr val="accent2"/>
            </a:solidFill>
            <a:ln w="9525">
              <a:noFill/>
              <a:round/>
            </a:ln>
          </p:spPr>
          <p:txBody>
            <a:bodyPr vert="horz" wrap="square" lIns="91440" tIns="45720" rIns="91440" bIns="45720" numCol="1" anchor="t" anchorCtr="0" compatLnSpc="1"/>
            <a:lstStyle/>
            <a:p>
              <a:pPr defTabSz="800100"/>
              <a:endParaRPr lang="en-GB" sz="1600" dirty="0">
                <a:solidFill>
                  <a:srgbClr val="000000"/>
                </a:solidFill>
                <a:latin typeface="EYInterstate" panose="02000503020000020004" pitchFamily="2" charset="0"/>
              </a:endParaRPr>
            </a:p>
          </p:txBody>
        </p:sp>
        <p:pic>
          <p:nvPicPr>
            <p:cNvPr id="1026" name="Picture 2"/>
            <p:cNvPicPr>
              <a:picLocks noChangeAspect="1" noChangeArrowheads="1"/>
            </p:cNvPicPr>
            <p:nvPr userDrawn="1"/>
          </p:nvPicPr>
          <p:blipFill>
            <a:blip r:embed="rId2" cstate="print"/>
            <a:srcRect/>
            <a:stretch>
              <a:fillRect/>
            </a:stretch>
          </p:blipFill>
          <p:spPr bwMode="auto">
            <a:xfrm>
              <a:off x="0" y="4291200"/>
              <a:ext cx="3078523" cy="1807200"/>
            </a:xfrm>
            <a:prstGeom prst="rect">
              <a:avLst/>
            </a:prstGeom>
            <a:noFill/>
            <a:ln w="9525">
              <a:noFill/>
              <a:miter lim="800000"/>
              <a:headEnd/>
              <a:tailEnd/>
            </a:ln>
            <a:effectLst/>
          </p:spPr>
        </p:pic>
      </p:grpSp>
      <p:pic>
        <p:nvPicPr>
          <p:cNvPr id="10" name="Picture 2"/>
          <p:cNvPicPr>
            <a:picLocks noChangeAspect="1" noChangeArrowheads="1"/>
          </p:cNvPicPr>
          <p:nvPr userDrawn="1"/>
        </p:nvPicPr>
        <p:blipFill>
          <a:blip r:embed="rId3" cstate="print"/>
          <a:srcRect/>
          <a:stretch>
            <a:fillRect/>
          </a:stretch>
        </p:blipFill>
        <p:spPr bwMode="auto">
          <a:xfrm>
            <a:off x="3077803" y="5865105"/>
            <a:ext cx="1120812" cy="673345"/>
          </a:xfrm>
          <a:prstGeom prst="rect">
            <a:avLst/>
          </a:prstGeom>
          <a:noFill/>
          <a:ln w="9525">
            <a:noFill/>
            <a:miter lim="800000"/>
            <a:headEnd/>
            <a:tailEnd/>
          </a:ln>
          <a:effectLst/>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over alternat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0277856" y="5340096"/>
            <a:ext cx="1316736" cy="1156968"/>
          </a:xfrm>
          <a:prstGeom prst="rect">
            <a:avLst/>
          </a:prstGeom>
        </p:spPr>
      </p:pic>
      <p:sp>
        <p:nvSpPr>
          <p:cNvPr id="8" name="Freeform 5"/>
          <p:cNvSpPr>
            <a:spLocks noChangeAspect="1"/>
          </p:cNvSpPr>
          <p:nvPr userDrawn="1"/>
        </p:nvSpPr>
        <p:spPr bwMode="gray">
          <a:xfrm rot="10800000">
            <a:off x="4369393" y="457202"/>
            <a:ext cx="7217664" cy="4570413"/>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1" fmla="*/ 0 w 9079"/>
              <a:gd name="connsiteY0-2" fmla="*/ 0 h 10000"/>
              <a:gd name="connsiteX1-3" fmla="*/ 0 w 9079"/>
              <a:gd name="connsiteY1-4" fmla="*/ 10000 h 10000"/>
              <a:gd name="connsiteX2-5" fmla="*/ 9079 w 9079"/>
              <a:gd name="connsiteY2-6" fmla="*/ 7389 h 10000"/>
              <a:gd name="connsiteX3-7" fmla="*/ 9079 w 9079"/>
              <a:gd name="connsiteY3-8" fmla="*/ 0 h 10000"/>
              <a:gd name="connsiteX4-9" fmla="*/ 0 w 9079"/>
              <a:gd name="connsiteY4-10" fmla="*/ 0 h 10000"/>
              <a:gd name="connsiteX0-11" fmla="*/ 5 w 10000"/>
              <a:gd name="connsiteY0-12" fmla="*/ 2555 h 10000"/>
              <a:gd name="connsiteX1-13" fmla="*/ 0 w 10000"/>
              <a:gd name="connsiteY1-14" fmla="*/ 10000 h 10000"/>
              <a:gd name="connsiteX2-15" fmla="*/ 10000 w 10000"/>
              <a:gd name="connsiteY2-16" fmla="*/ 7389 h 10000"/>
              <a:gd name="connsiteX3-17" fmla="*/ 10000 w 10000"/>
              <a:gd name="connsiteY3-18" fmla="*/ 0 h 10000"/>
              <a:gd name="connsiteX4-19" fmla="*/ 5 w 10000"/>
              <a:gd name="connsiteY4-20" fmla="*/ 2555 h 10000"/>
              <a:gd name="connsiteX0-21" fmla="*/ 5 w 10000"/>
              <a:gd name="connsiteY0-22" fmla="*/ 0 h 7445"/>
              <a:gd name="connsiteX1-23" fmla="*/ 0 w 10000"/>
              <a:gd name="connsiteY1-24" fmla="*/ 7445 h 7445"/>
              <a:gd name="connsiteX2-25" fmla="*/ 10000 w 10000"/>
              <a:gd name="connsiteY2-26" fmla="*/ 4834 h 7445"/>
              <a:gd name="connsiteX3-27" fmla="*/ 10000 w 10000"/>
              <a:gd name="connsiteY3-28" fmla="*/ 7 h 7445"/>
              <a:gd name="connsiteX4-29" fmla="*/ 5 w 10000"/>
              <a:gd name="connsiteY4-30" fmla="*/ 0 h 7445"/>
              <a:gd name="connsiteX0-31" fmla="*/ 5 w 10000"/>
              <a:gd name="connsiteY0-32" fmla="*/ 0 h 10000"/>
              <a:gd name="connsiteX1-33" fmla="*/ 0 w 10000"/>
              <a:gd name="connsiteY1-34" fmla="*/ 10000 h 10000"/>
              <a:gd name="connsiteX2-35" fmla="*/ 8453 w 10000"/>
              <a:gd name="connsiteY2-36" fmla="*/ 7036 h 10000"/>
              <a:gd name="connsiteX3-37" fmla="*/ 10000 w 10000"/>
              <a:gd name="connsiteY3-38" fmla="*/ 9 h 10000"/>
              <a:gd name="connsiteX4-39" fmla="*/ 5 w 10000"/>
              <a:gd name="connsiteY4-40" fmla="*/ 0 h 10000"/>
              <a:gd name="connsiteX0-41" fmla="*/ 5 w 8453"/>
              <a:gd name="connsiteY0-42" fmla="*/ 4143 h 14143"/>
              <a:gd name="connsiteX1-43" fmla="*/ 0 w 8453"/>
              <a:gd name="connsiteY1-44" fmla="*/ 14143 h 14143"/>
              <a:gd name="connsiteX2-45" fmla="*/ 8453 w 8453"/>
              <a:gd name="connsiteY2-46" fmla="*/ 11179 h 14143"/>
              <a:gd name="connsiteX3-47" fmla="*/ 8453 w 8453"/>
              <a:gd name="connsiteY3-48" fmla="*/ 0 h 14143"/>
              <a:gd name="connsiteX4-49" fmla="*/ 5 w 8453"/>
              <a:gd name="connsiteY4-50" fmla="*/ 4143 h 14143"/>
              <a:gd name="connsiteX0-51" fmla="*/ 6 w 10000"/>
              <a:gd name="connsiteY0-52" fmla="*/ 0 h 10007"/>
              <a:gd name="connsiteX1-53" fmla="*/ 0 w 10000"/>
              <a:gd name="connsiteY1-54" fmla="*/ 10007 h 10007"/>
              <a:gd name="connsiteX2-55" fmla="*/ 10000 w 10000"/>
              <a:gd name="connsiteY2-56" fmla="*/ 7911 h 10007"/>
              <a:gd name="connsiteX3-57" fmla="*/ 10000 w 10000"/>
              <a:gd name="connsiteY3-58" fmla="*/ 7 h 10007"/>
              <a:gd name="connsiteX4-59" fmla="*/ 6 w 10000"/>
              <a:gd name="connsiteY4-60" fmla="*/ 0 h 1000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00" h="10007">
                <a:moveTo>
                  <a:pt x="6" y="0"/>
                </a:moveTo>
                <a:cubicBezTo>
                  <a:pt x="4" y="2358"/>
                  <a:pt x="2" y="7650"/>
                  <a:pt x="0" y="10007"/>
                </a:cubicBezTo>
                <a:lnTo>
                  <a:pt x="10000" y="7911"/>
                </a:lnTo>
                <a:lnTo>
                  <a:pt x="10000" y="7"/>
                </a:lnTo>
                <a:lnTo>
                  <a:pt x="6" y="0"/>
                </a:lnTo>
                <a:close/>
              </a:path>
            </a:pathLst>
          </a:custGeom>
          <a:solidFill>
            <a:schemeClr val="accent2"/>
          </a:solidFill>
          <a:ln w="9525">
            <a:noFill/>
            <a:round/>
          </a:ln>
        </p:spPr>
        <p:txBody>
          <a:bodyPr vert="horz" wrap="square" lIns="91425" tIns="45713" rIns="91425" bIns="45713" numCol="1" anchor="t" anchorCtr="0" compatLnSpc="1"/>
          <a:lstStyle/>
          <a:p>
            <a:pPr defTabSz="800100"/>
            <a:endParaRPr lang="en-GB" sz="1600" dirty="0">
              <a:solidFill>
                <a:srgbClr val="000000"/>
              </a:solidFill>
              <a:latin typeface="EYInterstate" panose="02000503020000020004" pitchFamily="2" charset="0"/>
            </a:endParaRPr>
          </a:p>
        </p:txBody>
      </p:sp>
      <p:sp>
        <p:nvSpPr>
          <p:cNvPr id="9" name="Title 1"/>
          <p:cNvSpPr>
            <a:spLocks noGrp="1"/>
          </p:cNvSpPr>
          <p:nvPr>
            <p:ph type="ctrTitle"/>
          </p:nvPr>
        </p:nvSpPr>
        <p:spPr>
          <a:xfrm>
            <a:off x="4742812" y="1677507"/>
            <a:ext cx="6534912" cy="860400"/>
          </a:xfrm>
        </p:spPr>
        <p:txBody>
          <a:bodyPr/>
          <a:lstStyle>
            <a:lvl1pPr>
              <a:defRPr>
                <a:solidFill>
                  <a:srgbClr val="404040"/>
                </a:solidFill>
                <a:latin typeface="EYInterstate" panose="02000503020000020004" pitchFamily="2" charset="0"/>
                <a:cs typeface="Arial" panose="020B0604020202020204" pitchFamily="34" charset="0"/>
              </a:defRPr>
            </a:lvl1pPr>
          </a:lstStyle>
          <a:p>
            <a:r>
              <a:rPr lang="en-US" dirty="0"/>
              <a:t>Click to edit Master title style</a:t>
            </a:r>
            <a:endParaRPr lang="en-GB" dirty="0"/>
          </a:p>
        </p:txBody>
      </p:sp>
      <p:sp>
        <p:nvSpPr>
          <p:cNvPr id="10" name="Subtitle 2"/>
          <p:cNvSpPr>
            <a:spLocks noGrp="1"/>
          </p:cNvSpPr>
          <p:nvPr>
            <p:ph type="subTitle" idx="1"/>
          </p:nvPr>
        </p:nvSpPr>
        <p:spPr>
          <a:xfrm>
            <a:off x="4742812" y="2685128"/>
            <a:ext cx="6534912" cy="645742"/>
          </a:xfrm>
          <a:prstGeom prst="rect">
            <a:avLst/>
          </a:prstGeom>
        </p:spPr>
        <p:txBody>
          <a:bodyPr lIns="80001" tIns="40000" rIns="80001" bIns="40000"/>
          <a:lstStyle>
            <a:lvl1pPr marL="0" indent="0" algn="l">
              <a:buNone/>
              <a:defRPr sz="2000">
                <a:solidFill>
                  <a:srgbClr val="404040"/>
                </a:solidFill>
                <a:latin typeface="EYInterstate" panose="02000503020000020004" pitchFamily="2" charset="0"/>
                <a:cs typeface="Arial" panose="020B0604020202020204"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Approved question w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0277856" y="5340096"/>
            <a:ext cx="1316736" cy="1156968"/>
          </a:xfrm>
          <a:prstGeom prst="rect">
            <a:avLst/>
          </a:prstGeom>
        </p:spPr>
      </p:pic>
      <p:pic>
        <p:nvPicPr>
          <p:cNvPr id="15" name="Picture 14"/>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594233" y="5879592"/>
            <a:ext cx="5040000" cy="618750"/>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609602" y="777242"/>
            <a:ext cx="9004300" cy="3400425"/>
          </a:xfrm>
          <a:prstGeom prst="rect">
            <a:avLst/>
          </a:prstGeom>
        </p:spPr>
      </p:pic>
      <p:sp>
        <p:nvSpPr>
          <p:cNvPr id="17" name="Subtitle 2"/>
          <p:cNvSpPr>
            <a:spLocks noGrp="1"/>
          </p:cNvSpPr>
          <p:nvPr>
            <p:ph type="subTitle" idx="1"/>
          </p:nvPr>
        </p:nvSpPr>
        <p:spPr>
          <a:xfrm>
            <a:off x="1182624" y="3258530"/>
            <a:ext cx="7924576" cy="645742"/>
          </a:xfrm>
          <a:prstGeom prst="rect">
            <a:avLst/>
          </a:prstGeom>
        </p:spPr>
        <p:txBody>
          <a:bodyPr lIns="80001" tIns="40000" rIns="80001" bIns="40000"/>
          <a:lstStyle>
            <a:lvl1pPr marL="0" indent="0" algn="l">
              <a:buNone/>
              <a:defRPr sz="2000">
                <a:solidFill>
                  <a:srgbClr val="404040"/>
                </a:solidFill>
                <a:latin typeface="EYInterstate" panose="02000503020000020004" pitchFamily="2" charset="0"/>
                <a:cs typeface="Arial" panose="020B0604020202020204"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sp>
        <p:nvSpPr>
          <p:cNvPr id="18" name="Title 1"/>
          <p:cNvSpPr>
            <a:spLocks noGrp="1"/>
          </p:cNvSpPr>
          <p:nvPr>
            <p:ph type="ctrTitle"/>
          </p:nvPr>
        </p:nvSpPr>
        <p:spPr>
          <a:xfrm>
            <a:off x="1182624" y="2288083"/>
            <a:ext cx="7924576" cy="860400"/>
          </a:xfrm>
          <a:prstGeom prst="rect">
            <a:avLst/>
          </a:prstGeom>
        </p:spPr>
        <p:txBody>
          <a:bodyPr/>
          <a:lstStyle>
            <a:lvl1pPr>
              <a:defRPr>
                <a:solidFill>
                  <a:srgbClr val="404040"/>
                </a:solidFill>
                <a:latin typeface="EYInterstate" panose="02000503020000020004" pitchFamily="2" charset="0"/>
                <a:cs typeface="Arial" panose="020B0604020202020204" pitchFamily="34" charset="0"/>
              </a:defRPr>
            </a:lvl1pPr>
          </a:lstStyle>
          <a:p>
            <a:r>
              <a:rPr lang="en-US" dirty="0"/>
              <a:t>Click to edit Master title style</a:t>
            </a:r>
            <a:endParaRPr lang="en-GB"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Approved question tal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0277856" y="5340096"/>
            <a:ext cx="1316736" cy="1156968"/>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09602" y="457200"/>
            <a:ext cx="7217833" cy="4572000"/>
          </a:xfrm>
          <a:prstGeom prst="rect">
            <a:avLst/>
          </a:prstGeom>
        </p:spPr>
      </p:pic>
      <p:sp>
        <p:nvSpPr>
          <p:cNvPr id="9" name="Title 1"/>
          <p:cNvSpPr>
            <a:spLocks noGrp="1"/>
          </p:cNvSpPr>
          <p:nvPr>
            <p:ph type="ctrTitle"/>
          </p:nvPr>
        </p:nvSpPr>
        <p:spPr>
          <a:xfrm>
            <a:off x="1182624" y="1799130"/>
            <a:ext cx="6190747" cy="860400"/>
          </a:xfrm>
          <a:prstGeom prst="rect">
            <a:avLst/>
          </a:prstGeom>
        </p:spPr>
        <p:txBody>
          <a:bodyPr/>
          <a:lstStyle>
            <a:lvl1pPr>
              <a:defRPr>
                <a:solidFill>
                  <a:srgbClr val="404040"/>
                </a:solidFill>
                <a:latin typeface="EYInterstate" panose="02000503020000020004" pitchFamily="2" charset="0"/>
                <a:cs typeface="Arial" panose="020B0604020202020204" pitchFamily="34" charset="0"/>
              </a:defRPr>
            </a:lvl1pPr>
          </a:lstStyle>
          <a:p>
            <a:r>
              <a:rPr lang="en-US" dirty="0"/>
              <a:t>Click to edit Master title style</a:t>
            </a:r>
            <a:endParaRPr lang="en-GB" dirty="0"/>
          </a:p>
        </p:txBody>
      </p:sp>
      <p:sp>
        <p:nvSpPr>
          <p:cNvPr id="14" name="Subtitle 2"/>
          <p:cNvSpPr>
            <a:spLocks noGrp="1"/>
          </p:cNvSpPr>
          <p:nvPr>
            <p:ph type="subTitle" idx="1"/>
          </p:nvPr>
        </p:nvSpPr>
        <p:spPr>
          <a:xfrm>
            <a:off x="1182624" y="2769577"/>
            <a:ext cx="6190747" cy="645742"/>
          </a:xfrm>
          <a:prstGeom prst="rect">
            <a:avLst/>
          </a:prstGeom>
        </p:spPr>
        <p:txBody>
          <a:bodyPr lIns="80001" tIns="40000" rIns="80001" bIns="40000"/>
          <a:lstStyle>
            <a:lvl1pPr marL="0" indent="0" algn="l">
              <a:buNone/>
              <a:defRPr sz="2000">
                <a:solidFill>
                  <a:srgbClr val="404040"/>
                </a:solidFill>
                <a:latin typeface="EYInterstate" panose="02000503020000020004" pitchFamily="2" charset="0"/>
                <a:cs typeface="Arial" panose="020B0604020202020204"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pic>
        <p:nvPicPr>
          <p:cNvPr id="15" name="Picture 14"/>
          <p:cNvPicPr>
            <a:picLocks noChangeAspect="1"/>
          </p:cNvPicPr>
          <p:nvPr userDrawn="1"/>
        </p:nvPicPr>
        <p:blipFill>
          <a:blip r:embed="rId4">
            <a:extLst>
              <a:ext uri="{28A0092B-C50C-407E-A947-70E740481C1C}">
                <a14:useLocalDpi xmlns:a14="http://schemas.microsoft.com/office/drawing/2010/main" xmlns="" val="0"/>
              </a:ext>
            </a:extLst>
          </a:blip>
          <a:stretch>
            <a:fillRect/>
          </a:stretch>
        </p:blipFill>
        <p:spPr>
          <a:xfrm>
            <a:off x="594233" y="5879592"/>
            <a:ext cx="5040000" cy="618750"/>
          </a:xfrm>
          <a:prstGeom prst="rect">
            <a:avLst/>
          </a:prstGeom>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t" anchorCtr="0">
            <a:noAutofit/>
          </a:bodyPr>
          <a:lstStyle>
            <a:lvl1pPr>
              <a:defRPr lang="en-GB" dirty="0"/>
            </a:lvl1pPr>
          </a:lstStyle>
          <a:p>
            <a:pPr lvl="0"/>
            <a:r>
              <a:rPr lang="en-US" dirty="0"/>
              <a:t>Click to edit Master title style</a:t>
            </a:r>
            <a:endParaRPr lang="en-GB" dirty="0"/>
          </a:p>
        </p:txBody>
      </p:sp>
      <p:sp>
        <p:nvSpPr>
          <p:cNvPr id="3" name="Content Placeholder 2"/>
          <p:cNvSpPr>
            <a:spLocks noGrp="1"/>
          </p:cNvSpPr>
          <p:nvPr>
            <p:ph idx="1"/>
          </p:nvPr>
        </p:nvSpPr>
        <p:spPr>
          <a:xfrm>
            <a:off x="609601" y="1425600"/>
            <a:ext cx="10972800" cy="4698000"/>
          </a:xfrm>
          <a:prstGeom prst="rect">
            <a:avLst/>
          </a:prstGeom>
        </p:spPr>
        <p:txBody>
          <a:bodyPr lIns="0" tIns="40000" rIns="80001" bIns="40000"/>
          <a:lstStyle>
            <a:lvl1pPr>
              <a:defRPr lang="en-US" sz="1600" dirty="0" smtClean="0"/>
            </a:lvl1pPr>
            <a:lvl2pPr>
              <a:defRPr lang="en-US" dirty="0" smtClean="0"/>
            </a:lvl2pPr>
            <a:lvl3pPr>
              <a:defRPr lang="en-US" dirty="0" smtClean="0"/>
            </a:lvl3pPr>
            <a:lvl4pPr>
              <a:defRPr lang="en-US" dirty="0" smtClean="0"/>
            </a:lvl4pPr>
            <a:lvl5pPr>
              <a:defRPr lang="en-GB" dirty="0"/>
            </a:lvl5pPr>
          </a:lstStyle>
          <a:p>
            <a:pPr marL="230505" lvl="0" indent="-230505"/>
            <a:r>
              <a:rPr lang="en-US" dirty="0"/>
              <a:t>Click to edit Master text styles</a:t>
            </a:r>
          </a:p>
          <a:p>
            <a:pPr marL="394335" lvl="1"/>
            <a:r>
              <a:rPr lang="en-US" dirty="0"/>
              <a:t>Second level</a:t>
            </a:r>
          </a:p>
          <a:p>
            <a:pPr marL="548640" lvl="2"/>
            <a:r>
              <a:rPr lang="en-US" dirty="0"/>
              <a:t>Third level</a:t>
            </a:r>
          </a:p>
          <a:p>
            <a:pPr marL="708660" lvl="3"/>
            <a:r>
              <a:rPr lang="en-US" dirty="0"/>
              <a:t>Fourth level</a:t>
            </a:r>
          </a:p>
          <a:p>
            <a:pPr marL="861060" lvl="4"/>
            <a:r>
              <a:rPr lang="en-US" dirty="0"/>
              <a:t>Fifth level</a:t>
            </a:r>
            <a:endParaRPr lang="en-GB" dirty="0"/>
          </a:p>
        </p:txBody>
      </p:sp>
      <p:sp>
        <p:nvSpPr>
          <p:cNvPr id="7" name="Line 10"/>
          <p:cNvSpPr>
            <a:spLocks noChangeShapeType="1"/>
          </p:cNvSpPr>
          <p:nvPr userDrawn="1"/>
        </p:nvSpPr>
        <p:spPr bwMode="auto">
          <a:xfrm>
            <a:off x="609601" y="1044000"/>
            <a:ext cx="10972800" cy="0"/>
          </a:xfrm>
          <a:prstGeom prst="line">
            <a:avLst/>
          </a:prstGeom>
          <a:noFill/>
          <a:ln w="19050">
            <a:solidFill>
              <a:schemeClr val="accent2"/>
            </a:solidFill>
            <a:round/>
          </a:ln>
          <a:effectLst/>
        </p:spPr>
        <p:txBody>
          <a:bodyPr wrap="none" lIns="80001" tIns="40000" rIns="80001" bIns="400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dirty="0">
              <a:solidFill>
                <a:srgbClr val="808080"/>
              </a:solidFill>
              <a:latin typeface="EYInterstate" panose="02000503020000020004" pitchFamily="2"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24 July 2023</a:t>
            </a:r>
            <a:endParaRPr lang="en-IN" dirty="0"/>
          </a:p>
        </p:txBody>
      </p:sp>
      <p:sp>
        <p:nvSpPr>
          <p:cNvPr id="5" name="Footer Placeholder 4"/>
          <p:cNvSpPr>
            <a:spLocks noGrp="1"/>
          </p:cNvSpPr>
          <p:nvPr>
            <p:ph type="ftr" sz="quarter" idx="11"/>
          </p:nvPr>
        </p:nvSpPr>
        <p:spPr/>
        <p:txBody>
          <a:bodyPr/>
          <a:lstStyle/>
          <a:p>
            <a:r>
              <a:rPr lang="en-IN"/>
              <a:t>Audit Strategy Memorandum &amp; Plan</a:t>
            </a:r>
            <a:endParaRPr lang="en-IN" dirty="0"/>
          </a:p>
        </p:txBody>
      </p:sp>
      <p:sp>
        <p:nvSpPr>
          <p:cNvPr id="6" name="Slide Number Placeholder 5"/>
          <p:cNvSpPr>
            <a:spLocks noGrp="1"/>
          </p:cNvSpPr>
          <p:nvPr>
            <p:ph type="sldNum" sz="quarter" idx="12"/>
          </p:nvPr>
        </p:nvSpPr>
        <p:spPr/>
        <p:txBody>
          <a:bodyPr/>
          <a:lstStyle/>
          <a:p>
            <a:fld id="{A9735DB3-2A47-40DB-AB39-63F9D3C71B68}" type="slidenum">
              <a:rPr lang="en-IN" smtClean="0"/>
              <a:pPr/>
              <a:t>‹#›</a:t>
            </a:fld>
            <a:endParaRPr lang="en-IN"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t" anchorCtr="0">
            <a:noAutofit/>
          </a:bodyPr>
          <a:lstStyle>
            <a:lvl1pPr>
              <a:defRPr lang="en-GB" dirty="0"/>
            </a:lvl1pPr>
          </a:lstStyle>
          <a:p>
            <a:pPr lvl="0"/>
            <a:r>
              <a:rPr lang="en-US" dirty="0"/>
              <a:t>Click to edit Master title style</a:t>
            </a:r>
            <a:endParaRPr lang="en-GB" dirty="0"/>
          </a:p>
        </p:txBody>
      </p:sp>
      <p:sp>
        <p:nvSpPr>
          <p:cNvPr id="7" name="Line 10"/>
          <p:cNvSpPr>
            <a:spLocks noChangeShapeType="1"/>
          </p:cNvSpPr>
          <p:nvPr userDrawn="1"/>
        </p:nvSpPr>
        <p:spPr bwMode="auto">
          <a:xfrm>
            <a:off x="609601" y="1044000"/>
            <a:ext cx="10972800" cy="0"/>
          </a:xfrm>
          <a:prstGeom prst="line">
            <a:avLst/>
          </a:prstGeom>
          <a:noFill/>
          <a:ln w="19050">
            <a:solidFill>
              <a:schemeClr val="accent2"/>
            </a:solidFill>
            <a:round/>
          </a:ln>
          <a:effectLst/>
        </p:spPr>
        <p:txBody>
          <a:bodyPr wrap="none" lIns="80001" tIns="40000" rIns="80001" bIns="400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dirty="0">
              <a:solidFill>
                <a:srgbClr val="808080"/>
              </a:solidFill>
              <a:latin typeface="EYInterstate" panose="02000503020000020004" pitchFamily="2" charset="0"/>
            </a:endParaRPr>
          </a:p>
        </p:txBody>
      </p:sp>
      <p:sp>
        <p:nvSpPr>
          <p:cNvPr id="10" name="Content Placeholder 2"/>
          <p:cNvSpPr>
            <a:spLocks noGrp="1"/>
          </p:cNvSpPr>
          <p:nvPr>
            <p:ph idx="1"/>
          </p:nvPr>
        </p:nvSpPr>
        <p:spPr>
          <a:xfrm>
            <a:off x="609601" y="1425600"/>
            <a:ext cx="10972800" cy="4698000"/>
          </a:xfrm>
          <a:prstGeom prst="rect">
            <a:avLst/>
          </a:prstGeom>
        </p:spPr>
        <p:txBody>
          <a:bodyPr lIns="0" tIns="40000" rIns="80001" bIns="40000"/>
          <a:lstStyle>
            <a:lvl1pPr marL="230505" indent="-230505">
              <a:defRPr sz="1600"/>
            </a:lvl1pPr>
            <a:lvl2pPr marL="394335" indent="-147320">
              <a:defRPr/>
            </a:lvl2pPr>
            <a:lvl3pPr marL="548640" indent="-161290">
              <a:defRPr/>
            </a:lvl3pPr>
            <a:lvl4pPr marL="708660" indent="-147320">
              <a:defRPr/>
            </a:lvl4pPr>
            <a:lvl5pPr marL="861060" indent="-153035">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Line 10"/>
          <p:cNvSpPr>
            <a:spLocks noChangeShapeType="1"/>
          </p:cNvSpPr>
          <p:nvPr userDrawn="1"/>
        </p:nvSpPr>
        <p:spPr bwMode="auto">
          <a:xfrm>
            <a:off x="609601" y="1044000"/>
            <a:ext cx="10972800" cy="0"/>
          </a:xfrm>
          <a:prstGeom prst="line">
            <a:avLst/>
          </a:prstGeom>
          <a:noFill/>
          <a:ln w="19050">
            <a:solidFill>
              <a:schemeClr val="accent2"/>
            </a:solidFill>
            <a:round/>
          </a:ln>
          <a:effectLst/>
        </p:spPr>
        <p:txBody>
          <a:bodyPr wrap="none" lIns="80001" tIns="40000" rIns="80001" bIns="400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dirty="0">
              <a:solidFill>
                <a:srgbClr val="808080"/>
              </a:solidFill>
              <a:latin typeface="EYInterstate" panose="02000503020000020004" pitchFamily="2" charset="0"/>
            </a:endParaRPr>
          </a:p>
        </p:txBody>
      </p:sp>
      <p:sp>
        <p:nvSpPr>
          <p:cNvPr id="10" name="Title Placeholder 1"/>
          <p:cNvSpPr>
            <a:spLocks noGrp="1"/>
          </p:cNvSpPr>
          <p:nvPr>
            <p:ph type="title"/>
          </p:nvPr>
        </p:nvSpPr>
        <p:spPr>
          <a:xfrm>
            <a:off x="609601" y="274638"/>
            <a:ext cx="10972800" cy="779462"/>
          </a:xfrm>
          <a:prstGeom prst="rect">
            <a:avLst/>
          </a:prstGeom>
        </p:spPr>
        <p:txBody>
          <a:bodyPr vert="horz" lIns="0" tIns="0" rIns="0" bIns="0" rtlCol="0" anchor="t" anchorCtr="0">
            <a:noAutofit/>
          </a:bodyPr>
          <a:lstStyle>
            <a:lvl1pPr>
              <a:defRPr lang="en-GB" dirty="0"/>
            </a:lvl1pPr>
          </a:lstStyle>
          <a:p>
            <a:pPr lvl="0"/>
            <a:r>
              <a:rPr lang="en-US" dirty="0"/>
              <a:t>Click to edit Master title style</a:t>
            </a:r>
            <a:endParaRPr lang="en-GB"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102" name="Freeform 6"/>
          <p:cNvSpPr/>
          <p:nvPr userDrawn="1"/>
        </p:nvSpPr>
        <p:spPr bwMode="gray">
          <a:xfrm>
            <a:off x="598176" y="1057275"/>
            <a:ext cx="10987715" cy="5195888"/>
          </a:xfrm>
          <a:custGeom>
            <a:avLst/>
            <a:gdLst/>
            <a:ahLst/>
            <a:cxnLst>
              <a:cxn ang="0">
                <a:pos x="0" y="0"/>
              </a:cxn>
              <a:cxn ang="0">
                <a:pos x="6925" y="0"/>
              </a:cxn>
              <a:cxn ang="0">
                <a:pos x="6925" y="2053"/>
              </a:cxn>
              <a:cxn ang="0">
                <a:pos x="0" y="3273"/>
              </a:cxn>
              <a:cxn ang="0">
                <a:pos x="0" y="0"/>
              </a:cxn>
            </a:cxnLst>
            <a:rect l="0" t="0" r="r" b="b"/>
            <a:pathLst>
              <a:path w="6925" h="3273">
                <a:moveTo>
                  <a:pt x="0" y="0"/>
                </a:moveTo>
                <a:lnTo>
                  <a:pt x="6925" y="0"/>
                </a:lnTo>
                <a:lnTo>
                  <a:pt x="6925" y="2053"/>
                </a:lnTo>
                <a:lnTo>
                  <a:pt x="0" y="3273"/>
                </a:lnTo>
                <a:lnTo>
                  <a:pt x="0" y="0"/>
                </a:lnTo>
                <a:close/>
              </a:path>
            </a:pathLst>
          </a:custGeom>
          <a:solidFill>
            <a:schemeClr val="accent2"/>
          </a:solidFill>
          <a:ln w="9525">
            <a:noFill/>
            <a:round/>
          </a:ln>
        </p:spPr>
        <p:txBody>
          <a:bodyPr vert="horz" wrap="square" lIns="80001" tIns="40000" rIns="80001" bIns="40000" numCol="1" anchor="t" anchorCtr="0" compatLnSpc="1"/>
          <a:lstStyle/>
          <a:p>
            <a:pPr defTabSz="800100"/>
            <a:endParaRPr lang="en-GB" sz="1600" dirty="0">
              <a:solidFill>
                <a:srgbClr val="000000"/>
              </a:solidFill>
              <a:latin typeface="EYInterstate" panose="02000503020000020004" pitchFamily="2" charset="0"/>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1126641" y="6290401"/>
            <a:ext cx="455761" cy="369416"/>
          </a:xfrm>
          <a:prstGeom prst="rect">
            <a:avLst/>
          </a:prstGeom>
        </p:spPr>
      </p:pic>
      <p:sp>
        <p:nvSpPr>
          <p:cNvPr id="18" name="Line 10"/>
          <p:cNvSpPr>
            <a:spLocks noChangeShapeType="1"/>
          </p:cNvSpPr>
          <p:nvPr userDrawn="1"/>
        </p:nvSpPr>
        <p:spPr bwMode="auto">
          <a:xfrm>
            <a:off x="609601" y="1044000"/>
            <a:ext cx="10972800" cy="0"/>
          </a:xfrm>
          <a:prstGeom prst="line">
            <a:avLst/>
          </a:prstGeom>
          <a:noFill/>
          <a:ln w="19050">
            <a:solidFill>
              <a:schemeClr val="accent2"/>
            </a:solidFill>
            <a:round/>
          </a:ln>
          <a:effectLst/>
        </p:spPr>
        <p:txBody>
          <a:bodyPr wrap="none" lIns="80001" tIns="40000" rIns="80001" bIns="400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dirty="0">
              <a:solidFill>
                <a:srgbClr val="808080"/>
              </a:solidFill>
              <a:latin typeface="EYInterstate" panose="02000503020000020004" pitchFamily="2" charset="0"/>
            </a:endParaRPr>
          </a:p>
        </p:txBody>
      </p:sp>
      <p:sp>
        <p:nvSpPr>
          <p:cNvPr id="19" name="Title Placeholder 1"/>
          <p:cNvSpPr>
            <a:spLocks noGrp="1"/>
          </p:cNvSpPr>
          <p:nvPr>
            <p:ph type="title"/>
          </p:nvPr>
        </p:nvSpPr>
        <p:spPr>
          <a:xfrm>
            <a:off x="609601" y="274638"/>
            <a:ext cx="10972800" cy="779462"/>
          </a:xfrm>
          <a:prstGeom prst="rect">
            <a:avLst/>
          </a:prstGeom>
        </p:spPr>
        <p:txBody>
          <a:bodyPr vert="horz" lIns="0" tIns="0" rIns="0" bIns="0" rtlCol="0" anchor="t" anchorCtr="0">
            <a:noAutofit/>
          </a:bodyPr>
          <a:lstStyle>
            <a:lvl1pPr>
              <a:defRPr/>
            </a:lvl1pPr>
          </a:lstStyle>
          <a:p>
            <a:r>
              <a:rPr lang="en-US" dirty="0"/>
              <a:t>Click to edit Master title style</a:t>
            </a:r>
            <a:endParaRPr lang="en-GB" dirty="0"/>
          </a:p>
        </p:txBody>
      </p:sp>
      <p:sp>
        <p:nvSpPr>
          <p:cNvPr id="13" name="TextBox 12"/>
          <p:cNvSpPr txBox="1"/>
          <p:nvPr userDrawn="1"/>
        </p:nvSpPr>
        <p:spPr>
          <a:xfrm>
            <a:off x="618736" y="6442686"/>
            <a:ext cx="823245" cy="181771"/>
          </a:xfrm>
          <a:prstGeom prst="rect">
            <a:avLst/>
          </a:prstGeom>
          <a:noFill/>
        </p:spPr>
        <p:txBody>
          <a:bodyPr vert="horz" wrap="square" lIns="0" tIns="0" rIns="0" bIns="0" rtlCol="0" anchor="t" anchorCtr="0">
            <a:noAutofit/>
          </a:bodyPr>
          <a:lstStyle/>
          <a:p>
            <a:pPr defTabSz="800100"/>
            <a:r>
              <a:rPr lang="en-GB" sz="1000" dirty="0">
                <a:solidFill>
                  <a:srgbClr val="808080"/>
                </a:solidFill>
                <a:latin typeface="EYInterstate Light" panose="02000506000000020004" pitchFamily="2" charset="0"/>
                <a:cs typeface="Arial" panose="020B0604020202020204" pitchFamily="34" charset="0"/>
              </a:rPr>
              <a:t>Page </a:t>
            </a:r>
            <a:fld id="{9AE4D82F-B047-469B-AC52-A46321747EAF}" type="slidenum">
              <a:rPr lang="en-GB" sz="1000" smtClean="0">
                <a:solidFill>
                  <a:srgbClr val="808080"/>
                </a:solidFill>
                <a:latin typeface="EYInterstate Light" panose="02000506000000020004" pitchFamily="2" charset="0"/>
                <a:cs typeface="Arial" panose="020B0604020202020204" pitchFamily="34" charset="0"/>
              </a:rPr>
              <a:pPr defTabSz="800100"/>
              <a:t>‹#›</a:t>
            </a:fld>
            <a:endParaRPr lang="en-GB" sz="1000" dirty="0">
              <a:solidFill>
                <a:srgbClr val="808080"/>
              </a:solidFill>
              <a:latin typeface="EYInterstate Light" panose="02000506000000020004" pitchFamily="2" charset="0"/>
              <a:cs typeface="Arial" panose="020B0604020202020204" pitchFamily="34" charset="0"/>
            </a:endParaRPr>
          </a:p>
        </p:txBody>
      </p:sp>
      <p:sp>
        <p:nvSpPr>
          <p:cNvPr id="7" name="TextBox 6"/>
          <p:cNvSpPr txBox="1"/>
          <p:nvPr userDrawn="1"/>
        </p:nvSpPr>
        <p:spPr>
          <a:xfrm>
            <a:off x="1521874" y="6442686"/>
            <a:ext cx="1318367" cy="181771"/>
          </a:xfrm>
          <a:prstGeom prst="rect">
            <a:avLst/>
          </a:prstGeom>
          <a:noFill/>
        </p:spPr>
        <p:txBody>
          <a:bodyPr vert="horz" wrap="square" lIns="0" tIns="0" rIns="0" bIns="0" rtlCol="0" anchor="t" anchorCtr="0">
            <a:noAutofit/>
          </a:bodyPr>
          <a:lstStyle/>
          <a:p>
            <a:pPr defTabSz="800100"/>
            <a:fld id="{123AE2BB-0D0C-49F7-9596-050E760231CA}" type="datetime4">
              <a:rPr lang="en-GB" sz="1000" smtClean="0">
                <a:solidFill>
                  <a:srgbClr val="808080"/>
                </a:solidFill>
                <a:latin typeface="EYInterstate Light" panose="02000506000000020004" pitchFamily="2" charset="0"/>
                <a:cs typeface="Arial" panose="020B0604020202020204" pitchFamily="34" charset="0"/>
              </a:rPr>
              <a:pPr defTabSz="800100"/>
              <a:t>31 August 2024</a:t>
            </a:fld>
            <a:endParaRPr lang="en-GB" sz="1000" dirty="0">
              <a:solidFill>
                <a:srgbClr val="808080"/>
              </a:solidFill>
              <a:latin typeface="EYInterstate Light" panose="02000506000000020004" pitchFamily="2" charset="0"/>
              <a:cs typeface="Arial" panose="020B0604020202020204" pitchFamily="34" charset="0"/>
            </a:endParaRPr>
          </a:p>
        </p:txBody>
      </p:sp>
      <p:sp>
        <p:nvSpPr>
          <p:cNvPr id="8" name="TextBox 7"/>
          <p:cNvSpPr txBox="1"/>
          <p:nvPr userDrawn="1"/>
        </p:nvSpPr>
        <p:spPr>
          <a:xfrm>
            <a:off x="3050261" y="6442686"/>
            <a:ext cx="3911227" cy="181771"/>
          </a:xfrm>
          <a:prstGeom prst="rect">
            <a:avLst/>
          </a:prstGeom>
          <a:noFill/>
        </p:spPr>
        <p:txBody>
          <a:bodyPr vert="horz" wrap="square" lIns="0" tIns="0" rIns="0" bIns="0" rtlCol="0" anchor="t" anchorCtr="0">
            <a:noAutofit/>
          </a:bodyPr>
          <a:lstStyle/>
          <a:p>
            <a:pPr defTabSz="800100"/>
            <a:r>
              <a:rPr lang="en-GB" sz="1000" dirty="0">
                <a:solidFill>
                  <a:srgbClr val="808080"/>
                </a:solidFill>
                <a:latin typeface="EYInterstate Light" panose="02000506000000020004" pitchFamily="2" charset="0"/>
                <a:cs typeface="Arial" panose="020B0604020202020204" pitchFamily="34" charset="0"/>
              </a:rPr>
              <a:t>Presentation title</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7" name="Freeform 6"/>
          <p:cNvSpPr/>
          <p:nvPr userDrawn="1"/>
        </p:nvSpPr>
        <p:spPr bwMode="gray">
          <a:xfrm>
            <a:off x="598176" y="1057275"/>
            <a:ext cx="10987715" cy="5195888"/>
          </a:xfrm>
          <a:custGeom>
            <a:avLst/>
            <a:gdLst/>
            <a:ahLst/>
            <a:cxnLst>
              <a:cxn ang="0">
                <a:pos x="0" y="0"/>
              </a:cxn>
              <a:cxn ang="0">
                <a:pos x="6925" y="0"/>
              </a:cxn>
              <a:cxn ang="0">
                <a:pos x="6925" y="2053"/>
              </a:cxn>
              <a:cxn ang="0">
                <a:pos x="0" y="3273"/>
              </a:cxn>
              <a:cxn ang="0">
                <a:pos x="0" y="0"/>
              </a:cxn>
            </a:cxnLst>
            <a:rect l="0" t="0" r="r" b="b"/>
            <a:pathLst>
              <a:path w="6925" h="3273">
                <a:moveTo>
                  <a:pt x="0" y="0"/>
                </a:moveTo>
                <a:lnTo>
                  <a:pt x="6925" y="0"/>
                </a:lnTo>
                <a:lnTo>
                  <a:pt x="6925" y="2053"/>
                </a:lnTo>
                <a:lnTo>
                  <a:pt x="0" y="3273"/>
                </a:lnTo>
                <a:lnTo>
                  <a:pt x="0" y="0"/>
                </a:lnTo>
                <a:close/>
              </a:path>
            </a:pathLst>
          </a:custGeom>
          <a:solidFill>
            <a:srgbClr val="808080"/>
          </a:solidFill>
          <a:ln w="9525">
            <a:noFill/>
            <a:round/>
          </a:ln>
        </p:spPr>
        <p:txBody>
          <a:bodyPr vert="horz" wrap="square" lIns="80001" tIns="40000" rIns="80001" bIns="40000" numCol="1" anchor="t" anchorCtr="0" compatLnSpc="1"/>
          <a:lstStyle/>
          <a:p>
            <a:pPr defTabSz="800100"/>
            <a:endParaRPr lang="en-GB" sz="1600" dirty="0">
              <a:solidFill>
                <a:srgbClr val="000000"/>
              </a:solidFill>
              <a:latin typeface="EYInterstate" panose="02000503020000020004" pitchFamily="2" charset="0"/>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1126641" y="6290401"/>
            <a:ext cx="455761" cy="369416"/>
          </a:xfrm>
          <a:prstGeom prst="rect">
            <a:avLst/>
          </a:prstGeom>
        </p:spPr>
      </p:pic>
      <p:sp>
        <p:nvSpPr>
          <p:cNvPr id="11" name="Line 10"/>
          <p:cNvSpPr>
            <a:spLocks noChangeShapeType="1"/>
          </p:cNvSpPr>
          <p:nvPr userDrawn="1"/>
        </p:nvSpPr>
        <p:spPr bwMode="auto">
          <a:xfrm>
            <a:off x="609601" y="1044000"/>
            <a:ext cx="10972800" cy="0"/>
          </a:xfrm>
          <a:prstGeom prst="line">
            <a:avLst/>
          </a:prstGeom>
          <a:noFill/>
          <a:ln w="19050">
            <a:solidFill>
              <a:schemeClr val="accent2"/>
            </a:solidFill>
            <a:round/>
          </a:ln>
          <a:effectLst/>
        </p:spPr>
        <p:txBody>
          <a:bodyPr wrap="none" lIns="80001" tIns="40000" rIns="80001" bIns="400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dirty="0">
              <a:solidFill>
                <a:srgbClr val="808080"/>
              </a:solidFill>
              <a:latin typeface="EYInterstate" panose="02000503020000020004" pitchFamily="2" charset="0"/>
            </a:endParaRPr>
          </a:p>
        </p:txBody>
      </p:sp>
      <p:sp>
        <p:nvSpPr>
          <p:cNvPr id="13" name="Title Placeholder 1"/>
          <p:cNvSpPr>
            <a:spLocks noGrp="1"/>
          </p:cNvSpPr>
          <p:nvPr>
            <p:ph type="title"/>
          </p:nvPr>
        </p:nvSpPr>
        <p:spPr>
          <a:xfrm>
            <a:off x="609601" y="274638"/>
            <a:ext cx="10972800" cy="779462"/>
          </a:xfrm>
          <a:prstGeom prst="rect">
            <a:avLst/>
          </a:prstGeom>
        </p:spPr>
        <p:txBody>
          <a:bodyPr vert="horz" lIns="0" tIns="0" rIns="0" bIns="0" rtlCol="0" anchor="t" anchorCtr="0">
            <a:noAutofit/>
          </a:bodyPr>
          <a:lstStyle>
            <a:lvl1pPr>
              <a:defRPr/>
            </a:lvl1pPr>
          </a:lstStyle>
          <a:p>
            <a:r>
              <a:rPr lang="en-US" dirty="0"/>
              <a:t>Click to edit Master title style</a:t>
            </a:r>
            <a:endParaRPr lang="en-GB" dirty="0"/>
          </a:p>
        </p:txBody>
      </p:sp>
      <p:sp>
        <p:nvSpPr>
          <p:cNvPr id="16" name="TextBox 15"/>
          <p:cNvSpPr txBox="1"/>
          <p:nvPr userDrawn="1"/>
        </p:nvSpPr>
        <p:spPr>
          <a:xfrm>
            <a:off x="618736" y="6442686"/>
            <a:ext cx="823245" cy="181771"/>
          </a:xfrm>
          <a:prstGeom prst="rect">
            <a:avLst/>
          </a:prstGeom>
          <a:noFill/>
        </p:spPr>
        <p:txBody>
          <a:bodyPr vert="horz" wrap="square" lIns="0" tIns="0" rIns="0" bIns="0" rtlCol="0" anchor="t" anchorCtr="0">
            <a:noAutofit/>
          </a:bodyPr>
          <a:lstStyle/>
          <a:p>
            <a:pPr defTabSz="800100"/>
            <a:r>
              <a:rPr lang="en-GB" sz="1000" dirty="0">
                <a:solidFill>
                  <a:srgbClr val="808080"/>
                </a:solidFill>
                <a:latin typeface="EYInterstate Light" panose="02000506000000020004" pitchFamily="2" charset="0"/>
                <a:cs typeface="Arial" panose="020B0604020202020204" pitchFamily="34" charset="0"/>
              </a:rPr>
              <a:t>Page </a:t>
            </a:r>
            <a:fld id="{9AE4D82F-B047-469B-AC52-A46321747EAF}" type="slidenum">
              <a:rPr lang="en-GB" sz="1000" smtClean="0">
                <a:solidFill>
                  <a:srgbClr val="808080"/>
                </a:solidFill>
                <a:latin typeface="EYInterstate Light" panose="02000506000000020004" pitchFamily="2" charset="0"/>
                <a:cs typeface="Arial" panose="020B0604020202020204" pitchFamily="34" charset="0"/>
              </a:rPr>
              <a:pPr defTabSz="800100"/>
              <a:t>‹#›</a:t>
            </a:fld>
            <a:endParaRPr lang="en-GB" sz="1000" dirty="0">
              <a:solidFill>
                <a:srgbClr val="808080"/>
              </a:solidFill>
              <a:latin typeface="EYInterstate Light" panose="02000506000000020004" pitchFamily="2" charset="0"/>
              <a:cs typeface="Arial" panose="020B0604020202020204" pitchFamily="34" charset="0"/>
            </a:endParaRPr>
          </a:p>
        </p:txBody>
      </p:sp>
      <p:sp>
        <p:nvSpPr>
          <p:cNvPr id="8" name="TextBox 7"/>
          <p:cNvSpPr txBox="1"/>
          <p:nvPr userDrawn="1"/>
        </p:nvSpPr>
        <p:spPr>
          <a:xfrm>
            <a:off x="1521874" y="6442686"/>
            <a:ext cx="1318367" cy="181771"/>
          </a:xfrm>
          <a:prstGeom prst="rect">
            <a:avLst/>
          </a:prstGeom>
          <a:noFill/>
        </p:spPr>
        <p:txBody>
          <a:bodyPr vert="horz" wrap="square" lIns="0" tIns="0" rIns="0" bIns="0" rtlCol="0" anchor="t" anchorCtr="0">
            <a:noAutofit/>
          </a:bodyPr>
          <a:lstStyle/>
          <a:p>
            <a:pPr defTabSz="800100"/>
            <a:fld id="{123AE2BB-0D0C-49F7-9596-050E760231CA}" type="datetime4">
              <a:rPr lang="en-GB" sz="1000" smtClean="0">
                <a:solidFill>
                  <a:srgbClr val="808080"/>
                </a:solidFill>
                <a:latin typeface="EYInterstate Light" panose="02000506000000020004" pitchFamily="2" charset="0"/>
                <a:cs typeface="Arial" panose="020B0604020202020204" pitchFamily="34" charset="0"/>
              </a:rPr>
              <a:pPr defTabSz="800100"/>
              <a:t>31 August 2024</a:t>
            </a:fld>
            <a:endParaRPr lang="en-GB" sz="1000" dirty="0">
              <a:solidFill>
                <a:srgbClr val="808080"/>
              </a:solidFill>
              <a:latin typeface="EYInterstate Light" panose="02000506000000020004" pitchFamily="2" charset="0"/>
              <a:cs typeface="Arial" panose="020B0604020202020204" pitchFamily="34" charset="0"/>
            </a:endParaRPr>
          </a:p>
        </p:txBody>
      </p:sp>
      <p:sp>
        <p:nvSpPr>
          <p:cNvPr id="9" name="TextBox 8"/>
          <p:cNvSpPr txBox="1"/>
          <p:nvPr userDrawn="1"/>
        </p:nvSpPr>
        <p:spPr>
          <a:xfrm>
            <a:off x="3050261" y="6442686"/>
            <a:ext cx="3911227" cy="181771"/>
          </a:xfrm>
          <a:prstGeom prst="rect">
            <a:avLst/>
          </a:prstGeom>
          <a:noFill/>
        </p:spPr>
        <p:txBody>
          <a:bodyPr vert="horz" wrap="square" lIns="0" tIns="0" rIns="0" bIns="0" rtlCol="0" anchor="t" anchorCtr="0">
            <a:noAutofit/>
          </a:bodyPr>
          <a:lstStyle/>
          <a:p>
            <a:pPr defTabSz="800100"/>
            <a:r>
              <a:rPr lang="en-GB" sz="1000" dirty="0">
                <a:solidFill>
                  <a:srgbClr val="808080"/>
                </a:solidFill>
                <a:latin typeface="EYInterstate Light" panose="02000506000000020004" pitchFamily="2" charset="0"/>
                <a:cs typeface="Arial" panose="020B0604020202020204" pitchFamily="34" charset="0"/>
              </a:rPr>
              <a:t>Presentation title</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pic>
        <p:nvPicPr>
          <p:cNvPr id="5123" name="Picture 3"/>
          <p:cNvPicPr>
            <a:picLocks noChangeAspect="1" noChangeArrowheads="1"/>
          </p:cNvPicPr>
          <p:nvPr userDrawn="1"/>
        </p:nvPicPr>
        <p:blipFill>
          <a:blip r:embed="rId2" cstate="print"/>
          <a:srcRect/>
          <a:stretch>
            <a:fillRect/>
          </a:stretch>
        </p:blipFill>
        <p:spPr bwMode="auto">
          <a:xfrm>
            <a:off x="597291" y="1058400"/>
            <a:ext cx="10984157" cy="5194800"/>
          </a:xfrm>
          <a:prstGeom prst="rect">
            <a:avLst/>
          </a:prstGeom>
          <a:noFill/>
          <a:ln w="9525">
            <a:noFill/>
            <a:miter lim="800000"/>
            <a:headEnd/>
            <a:tailEnd/>
          </a:ln>
          <a:effectLst/>
        </p:spPr>
      </p:pic>
      <p:pic>
        <p:nvPicPr>
          <p:cNvPr id="9" name="Picture 8"/>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126641" y="6290401"/>
            <a:ext cx="455761" cy="369416"/>
          </a:xfrm>
          <a:prstGeom prst="rect">
            <a:avLst/>
          </a:prstGeom>
        </p:spPr>
      </p:pic>
      <p:sp>
        <p:nvSpPr>
          <p:cNvPr id="10" name="Line 10"/>
          <p:cNvSpPr>
            <a:spLocks noChangeShapeType="1"/>
          </p:cNvSpPr>
          <p:nvPr userDrawn="1"/>
        </p:nvSpPr>
        <p:spPr bwMode="auto">
          <a:xfrm>
            <a:off x="609601" y="1044000"/>
            <a:ext cx="10972800" cy="0"/>
          </a:xfrm>
          <a:prstGeom prst="line">
            <a:avLst/>
          </a:prstGeom>
          <a:noFill/>
          <a:ln w="19050">
            <a:solidFill>
              <a:schemeClr val="accent2"/>
            </a:solidFill>
            <a:round/>
          </a:ln>
          <a:effectLst/>
        </p:spPr>
        <p:txBody>
          <a:bodyPr wrap="none" lIns="80001" tIns="40000" rIns="80001" bIns="400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dirty="0">
              <a:solidFill>
                <a:srgbClr val="808080"/>
              </a:solidFill>
              <a:latin typeface="EYInterstate" panose="02000503020000020004" pitchFamily="2" charset="0"/>
            </a:endParaRPr>
          </a:p>
        </p:txBody>
      </p:sp>
      <p:sp>
        <p:nvSpPr>
          <p:cNvPr id="11" name="Title Placeholder 1"/>
          <p:cNvSpPr>
            <a:spLocks noGrp="1"/>
          </p:cNvSpPr>
          <p:nvPr>
            <p:ph type="title"/>
          </p:nvPr>
        </p:nvSpPr>
        <p:spPr>
          <a:xfrm>
            <a:off x="609601" y="274638"/>
            <a:ext cx="10972800" cy="779462"/>
          </a:xfrm>
          <a:prstGeom prst="rect">
            <a:avLst/>
          </a:prstGeom>
        </p:spPr>
        <p:txBody>
          <a:bodyPr vert="horz" lIns="0" tIns="0" rIns="0" bIns="0" rtlCol="0" anchor="t" anchorCtr="0">
            <a:noAutofit/>
          </a:bodyPr>
          <a:lstStyle>
            <a:lvl1pPr>
              <a:defRPr/>
            </a:lvl1pPr>
          </a:lstStyle>
          <a:p>
            <a:r>
              <a:rPr lang="en-US" dirty="0"/>
              <a:t>Click to edit Master title style</a:t>
            </a:r>
            <a:endParaRPr lang="en-GB" dirty="0"/>
          </a:p>
        </p:txBody>
      </p:sp>
      <p:sp>
        <p:nvSpPr>
          <p:cNvPr id="13" name="TextBox 12"/>
          <p:cNvSpPr txBox="1"/>
          <p:nvPr userDrawn="1"/>
        </p:nvSpPr>
        <p:spPr>
          <a:xfrm>
            <a:off x="618736" y="6442686"/>
            <a:ext cx="823245" cy="181771"/>
          </a:xfrm>
          <a:prstGeom prst="rect">
            <a:avLst/>
          </a:prstGeom>
          <a:noFill/>
        </p:spPr>
        <p:txBody>
          <a:bodyPr vert="horz" wrap="square" lIns="0" tIns="0" rIns="0" bIns="0" rtlCol="0" anchor="t" anchorCtr="0">
            <a:noAutofit/>
          </a:bodyPr>
          <a:lstStyle/>
          <a:p>
            <a:pPr defTabSz="800100"/>
            <a:r>
              <a:rPr lang="en-GB" sz="1000" dirty="0">
                <a:solidFill>
                  <a:srgbClr val="808080"/>
                </a:solidFill>
                <a:latin typeface="EYInterstate Light" panose="02000506000000020004" pitchFamily="2" charset="0"/>
                <a:cs typeface="Arial" panose="020B0604020202020204" pitchFamily="34" charset="0"/>
              </a:rPr>
              <a:t>Page </a:t>
            </a:r>
            <a:fld id="{9AE4D82F-B047-469B-AC52-A46321747EAF}" type="slidenum">
              <a:rPr lang="en-GB" sz="1000" smtClean="0">
                <a:solidFill>
                  <a:srgbClr val="808080"/>
                </a:solidFill>
                <a:latin typeface="EYInterstate Light" panose="02000506000000020004" pitchFamily="2" charset="0"/>
                <a:cs typeface="Arial" panose="020B0604020202020204" pitchFamily="34" charset="0"/>
              </a:rPr>
              <a:pPr defTabSz="800100"/>
              <a:t>‹#›</a:t>
            </a:fld>
            <a:endParaRPr lang="en-GB" sz="1000" dirty="0">
              <a:solidFill>
                <a:srgbClr val="808080"/>
              </a:solidFill>
              <a:latin typeface="EYInterstate Light" panose="02000506000000020004" pitchFamily="2" charset="0"/>
              <a:cs typeface="Arial" panose="020B0604020202020204" pitchFamily="34" charset="0"/>
            </a:endParaRPr>
          </a:p>
        </p:txBody>
      </p:sp>
      <p:sp>
        <p:nvSpPr>
          <p:cNvPr id="7" name="TextBox 6"/>
          <p:cNvSpPr txBox="1"/>
          <p:nvPr userDrawn="1"/>
        </p:nvSpPr>
        <p:spPr>
          <a:xfrm>
            <a:off x="1521874" y="6442686"/>
            <a:ext cx="1318367" cy="181771"/>
          </a:xfrm>
          <a:prstGeom prst="rect">
            <a:avLst/>
          </a:prstGeom>
          <a:noFill/>
        </p:spPr>
        <p:txBody>
          <a:bodyPr vert="horz" wrap="square" lIns="0" tIns="0" rIns="0" bIns="0" rtlCol="0" anchor="t" anchorCtr="0">
            <a:noAutofit/>
          </a:bodyPr>
          <a:lstStyle/>
          <a:p>
            <a:pPr defTabSz="800100"/>
            <a:fld id="{123AE2BB-0D0C-49F7-9596-050E760231CA}" type="datetime4">
              <a:rPr lang="en-GB" sz="1000" smtClean="0">
                <a:solidFill>
                  <a:srgbClr val="808080"/>
                </a:solidFill>
                <a:latin typeface="EYInterstate Light" panose="02000506000000020004" pitchFamily="2" charset="0"/>
                <a:cs typeface="Arial" panose="020B0604020202020204" pitchFamily="34" charset="0"/>
              </a:rPr>
              <a:pPr defTabSz="800100"/>
              <a:t>31 August 2024</a:t>
            </a:fld>
            <a:endParaRPr lang="en-GB" sz="1000" dirty="0">
              <a:solidFill>
                <a:srgbClr val="808080"/>
              </a:solidFill>
              <a:latin typeface="EYInterstate Light" panose="02000506000000020004" pitchFamily="2" charset="0"/>
              <a:cs typeface="Arial" panose="020B0604020202020204" pitchFamily="34" charset="0"/>
            </a:endParaRPr>
          </a:p>
        </p:txBody>
      </p:sp>
      <p:sp>
        <p:nvSpPr>
          <p:cNvPr id="8" name="TextBox 7"/>
          <p:cNvSpPr txBox="1"/>
          <p:nvPr userDrawn="1"/>
        </p:nvSpPr>
        <p:spPr>
          <a:xfrm>
            <a:off x="3050261" y="6442686"/>
            <a:ext cx="3911227" cy="181771"/>
          </a:xfrm>
          <a:prstGeom prst="rect">
            <a:avLst/>
          </a:prstGeom>
          <a:noFill/>
        </p:spPr>
        <p:txBody>
          <a:bodyPr vert="horz" wrap="square" lIns="0" tIns="0" rIns="0" bIns="0" rtlCol="0" anchor="t" anchorCtr="0">
            <a:noAutofit/>
          </a:bodyPr>
          <a:lstStyle/>
          <a:p>
            <a:pPr defTabSz="800100"/>
            <a:r>
              <a:rPr lang="en-GB" sz="1000" dirty="0">
                <a:solidFill>
                  <a:srgbClr val="808080"/>
                </a:solidFill>
                <a:latin typeface="EYInterstate Light" panose="02000506000000020004" pitchFamily="2" charset="0"/>
                <a:cs typeface="Arial" panose="020B0604020202020204" pitchFamily="34" charset="0"/>
              </a:rPr>
              <a:t>Presentation title</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Divider 3">
    <p:spTree>
      <p:nvGrpSpPr>
        <p:cNvPr id="1" name=""/>
        <p:cNvGrpSpPr/>
        <p:nvPr/>
      </p:nvGrpSpPr>
      <p:grpSpPr>
        <a:xfrm>
          <a:off x="0" y="0"/>
          <a:ext cx="0" cy="0"/>
          <a:chOff x="0" y="0"/>
          <a:chExt cx="0" cy="0"/>
        </a:xfrm>
      </p:grpSpPr>
      <p:sp>
        <p:nvSpPr>
          <p:cNvPr id="4101" name="Freeform 5"/>
          <p:cNvSpPr/>
          <p:nvPr userDrawn="1"/>
        </p:nvSpPr>
        <p:spPr bwMode="gray">
          <a:xfrm>
            <a:off x="609600" y="1040403"/>
            <a:ext cx="109728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blipFill dpi="0" rotWithShape="1">
            <a:blip r:embed="rId2" cstate="print"/>
            <a:srcRect/>
            <a:stretch>
              <a:fillRect/>
            </a:stretch>
          </a:blipFill>
          <a:ln w="9525">
            <a:noFill/>
            <a:round/>
          </a:ln>
        </p:spPr>
        <p:txBody>
          <a:bodyPr vert="horz" wrap="square" lIns="91410" tIns="45706" rIns="91410" bIns="45706" numCol="1" anchor="t" anchorCtr="0" compatLnSpc="1"/>
          <a:lstStyle/>
          <a:p>
            <a:pPr defTabSz="800100"/>
            <a:endParaRPr lang="en-GB" sz="1600" dirty="0">
              <a:solidFill>
                <a:srgbClr val="808080"/>
              </a:solidFill>
              <a:latin typeface="EYInterstate" panose="02000503020000020004" pitchFamily="2" charset="0"/>
              <a:cs typeface="Arial" panose="020B0604020202020204" pitchFamily="34" charset="0"/>
            </a:endParaRPr>
          </a:p>
        </p:txBody>
      </p:sp>
      <p:sp>
        <p:nvSpPr>
          <p:cNvPr id="7" name="Title Placeholder 1"/>
          <p:cNvSpPr>
            <a:spLocks noGrp="1"/>
          </p:cNvSpPr>
          <p:nvPr>
            <p:ph type="title"/>
          </p:nvPr>
        </p:nvSpPr>
        <p:spPr>
          <a:xfrm>
            <a:off x="609601" y="274638"/>
            <a:ext cx="10972800" cy="779462"/>
          </a:xfrm>
          <a:prstGeom prst="rect">
            <a:avLst/>
          </a:prstGeom>
        </p:spPr>
        <p:txBody>
          <a:bodyPr vert="horz" lIns="0" tIns="0" rIns="0" bIns="0" rtlCol="0" anchor="t" anchorCtr="0">
            <a:noAutofit/>
          </a:bodyPr>
          <a:lstStyle>
            <a:lvl1pPr>
              <a:defRPr/>
            </a:lvl1pPr>
          </a:lstStyle>
          <a:p>
            <a:r>
              <a:rPr lang="en-US" dirty="0"/>
              <a:t>Click to edit Master title style</a:t>
            </a:r>
            <a:endParaRPr lang="en-GB"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126641" y="6290401"/>
            <a:ext cx="455761" cy="369416"/>
          </a:xfrm>
          <a:prstGeom prst="rect">
            <a:avLst/>
          </a:prstGeom>
        </p:spPr>
      </p:pic>
      <p:sp>
        <p:nvSpPr>
          <p:cNvPr id="13" name="Line 10"/>
          <p:cNvSpPr>
            <a:spLocks noChangeShapeType="1"/>
          </p:cNvSpPr>
          <p:nvPr userDrawn="1"/>
        </p:nvSpPr>
        <p:spPr bwMode="auto">
          <a:xfrm>
            <a:off x="609601" y="1044000"/>
            <a:ext cx="10972800" cy="0"/>
          </a:xfrm>
          <a:prstGeom prst="line">
            <a:avLst/>
          </a:prstGeom>
          <a:noFill/>
          <a:ln w="19050">
            <a:solidFill>
              <a:schemeClr val="accent2"/>
            </a:solidFill>
            <a:round/>
          </a:ln>
          <a:effectLst/>
        </p:spPr>
        <p:txBody>
          <a:bodyPr wrap="none" lIns="80001" tIns="40000" rIns="80001" bIns="400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dirty="0">
              <a:solidFill>
                <a:srgbClr val="808080"/>
              </a:solidFill>
              <a:latin typeface="EYInterstate" panose="02000503020000020004" pitchFamily="2" charset="0"/>
            </a:endParaRPr>
          </a:p>
        </p:txBody>
      </p:sp>
      <p:sp>
        <p:nvSpPr>
          <p:cNvPr id="15" name="TextBox 14"/>
          <p:cNvSpPr txBox="1"/>
          <p:nvPr userDrawn="1"/>
        </p:nvSpPr>
        <p:spPr>
          <a:xfrm>
            <a:off x="618736" y="6442686"/>
            <a:ext cx="823245" cy="181771"/>
          </a:xfrm>
          <a:prstGeom prst="rect">
            <a:avLst/>
          </a:prstGeom>
          <a:noFill/>
        </p:spPr>
        <p:txBody>
          <a:bodyPr vert="horz" wrap="square" lIns="0" tIns="0" rIns="0" bIns="0" rtlCol="0" anchor="t" anchorCtr="0">
            <a:noAutofit/>
          </a:bodyPr>
          <a:lstStyle/>
          <a:p>
            <a:pPr defTabSz="800100"/>
            <a:r>
              <a:rPr lang="en-GB" sz="1000" dirty="0">
                <a:solidFill>
                  <a:srgbClr val="808080"/>
                </a:solidFill>
                <a:latin typeface="EYInterstate Light" panose="02000506000000020004" pitchFamily="2" charset="0"/>
                <a:cs typeface="Arial" panose="020B0604020202020204" pitchFamily="34" charset="0"/>
              </a:rPr>
              <a:t>Page </a:t>
            </a:r>
            <a:fld id="{9AE4D82F-B047-469B-AC52-A46321747EAF}" type="slidenum">
              <a:rPr lang="en-GB" sz="1000" smtClean="0">
                <a:solidFill>
                  <a:srgbClr val="808080"/>
                </a:solidFill>
                <a:latin typeface="EYInterstate Light" panose="02000506000000020004" pitchFamily="2" charset="0"/>
                <a:cs typeface="Arial" panose="020B0604020202020204" pitchFamily="34" charset="0"/>
              </a:rPr>
              <a:pPr defTabSz="800100"/>
              <a:t>‹#›</a:t>
            </a:fld>
            <a:endParaRPr lang="en-GB" sz="1000" dirty="0">
              <a:solidFill>
                <a:srgbClr val="808080"/>
              </a:solidFill>
              <a:latin typeface="EYInterstate Light" panose="02000506000000020004" pitchFamily="2" charset="0"/>
              <a:cs typeface="Arial" panose="020B0604020202020204" pitchFamily="34" charset="0"/>
            </a:endParaRPr>
          </a:p>
        </p:txBody>
      </p:sp>
      <p:sp>
        <p:nvSpPr>
          <p:cNvPr id="8" name="TextBox 7"/>
          <p:cNvSpPr txBox="1"/>
          <p:nvPr userDrawn="1"/>
        </p:nvSpPr>
        <p:spPr>
          <a:xfrm>
            <a:off x="1521874" y="6442686"/>
            <a:ext cx="1318367" cy="181771"/>
          </a:xfrm>
          <a:prstGeom prst="rect">
            <a:avLst/>
          </a:prstGeom>
          <a:noFill/>
        </p:spPr>
        <p:txBody>
          <a:bodyPr vert="horz" wrap="square" lIns="0" tIns="0" rIns="0" bIns="0" rtlCol="0" anchor="t" anchorCtr="0">
            <a:noAutofit/>
          </a:bodyPr>
          <a:lstStyle/>
          <a:p>
            <a:pPr defTabSz="800100"/>
            <a:fld id="{123AE2BB-0D0C-49F7-9596-050E760231CA}" type="datetime4">
              <a:rPr lang="en-GB" sz="1000" smtClean="0">
                <a:solidFill>
                  <a:srgbClr val="808080"/>
                </a:solidFill>
                <a:latin typeface="EYInterstate Light" panose="02000506000000020004" pitchFamily="2" charset="0"/>
                <a:cs typeface="Arial" panose="020B0604020202020204" pitchFamily="34" charset="0"/>
              </a:rPr>
              <a:pPr defTabSz="800100"/>
              <a:t>31 August 2024</a:t>
            </a:fld>
            <a:endParaRPr lang="en-GB" sz="1000" dirty="0">
              <a:solidFill>
                <a:srgbClr val="808080"/>
              </a:solidFill>
              <a:latin typeface="EYInterstate Light" panose="02000506000000020004" pitchFamily="2" charset="0"/>
              <a:cs typeface="Arial" panose="020B0604020202020204" pitchFamily="34" charset="0"/>
            </a:endParaRPr>
          </a:p>
        </p:txBody>
      </p:sp>
      <p:sp>
        <p:nvSpPr>
          <p:cNvPr id="9" name="TextBox 8"/>
          <p:cNvSpPr txBox="1"/>
          <p:nvPr userDrawn="1"/>
        </p:nvSpPr>
        <p:spPr>
          <a:xfrm>
            <a:off x="3050261" y="6442686"/>
            <a:ext cx="3911227" cy="181771"/>
          </a:xfrm>
          <a:prstGeom prst="rect">
            <a:avLst/>
          </a:prstGeom>
          <a:noFill/>
        </p:spPr>
        <p:txBody>
          <a:bodyPr vert="horz" wrap="square" lIns="0" tIns="0" rIns="0" bIns="0" rtlCol="0" anchor="t" anchorCtr="0">
            <a:noAutofit/>
          </a:bodyPr>
          <a:lstStyle/>
          <a:p>
            <a:pPr defTabSz="800100"/>
            <a:r>
              <a:rPr lang="en-GB" sz="1000" dirty="0">
                <a:solidFill>
                  <a:srgbClr val="808080"/>
                </a:solidFill>
                <a:latin typeface="EYInterstate Light" panose="02000506000000020004" pitchFamily="2" charset="0"/>
                <a:cs typeface="Arial" panose="020B0604020202020204" pitchFamily="34" charset="0"/>
              </a:rPr>
              <a:t>Presentation title</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Divider 4">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1126641" y="6290401"/>
            <a:ext cx="455761" cy="369416"/>
          </a:xfrm>
          <a:prstGeom prst="rect">
            <a:avLst/>
          </a:prstGeom>
        </p:spPr>
      </p:pic>
      <p:sp>
        <p:nvSpPr>
          <p:cNvPr id="16" name="Line 10"/>
          <p:cNvSpPr>
            <a:spLocks noChangeShapeType="1"/>
          </p:cNvSpPr>
          <p:nvPr userDrawn="1"/>
        </p:nvSpPr>
        <p:spPr bwMode="auto">
          <a:xfrm>
            <a:off x="609601" y="1044000"/>
            <a:ext cx="10972800" cy="0"/>
          </a:xfrm>
          <a:prstGeom prst="line">
            <a:avLst/>
          </a:prstGeom>
          <a:noFill/>
          <a:ln w="19050">
            <a:solidFill>
              <a:schemeClr val="accent2"/>
            </a:solidFill>
            <a:round/>
          </a:ln>
          <a:effectLst/>
        </p:spPr>
        <p:txBody>
          <a:bodyPr wrap="none" lIns="80001" tIns="40000" rIns="80001" bIns="400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dirty="0">
              <a:solidFill>
                <a:srgbClr val="808080"/>
              </a:solidFill>
              <a:latin typeface="EYInterstate" panose="02000503020000020004" pitchFamily="2" charset="0"/>
            </a:endParaRPr>
          </a:p>
        </p:txBody>
      </p:sp>
      <p:sp>
        <p:nvSpPr>
          <p:cNvPr id="17" name="Title Placeholder 1"/>
          <p:cNvSpPr>
            <a:spLocks noGrp="1"/>
          </p:cNvSpPr>
          <p:nvPr>
            <p:ph type="title"/>
          </p:nvPr>
        </p:nvSpPr>
        <p:spPr>
          <a:xfrm>
            <a:off x="609601" y="274638"/>
            <a:ext cx="10972800" cy="779462"/>
          </a:xfrm>
          <a:prstGeom prst="rect">
            <a:avLst/>
          </a:prstGeom>
        </p:spPr>
        <p:txBody>
          <a:bodyPr vert="horz" lIns="0" tIns="0" rIns="0" bIns="0" rtlCol="0" anchor="t" anchorCtr="0">
            <a:noAutofit/>
          </a:bodyPr>
          <a:lstStyle>
            <a:lvl1pPr>
              <a:defRPr/>
            </a:lvl1pPr>
          </a:lstStyle>
          <a:p>
            <a:r>
              <a:rPr lang="en-US" dirty="0"/>
              <a:t>Click to edit Master title style</a:t>
            </a:r>
            <a:endParaRPr lang="en-GB" dirty="0"/>
          </a:p>
        </p:txBody>
      </p:sp>
      <p:sp>
        <p:nvSpPr>
          <p:cNvPr id="12" name="TextBox 11"/>
          <p:cNvSpPr txBox="1"/>
          <p:nvPr userDrawn="1"/>
        </p:nvSpPr>
        <p:spPr>
          <a:xfrm>
            <a:off x="618736" y="6442686"/>
            <a:ext cx="823245" cy="181771"/>
          </a:xfrm>
          <a:prstGeom prst="rect">
            <a:avLst/>
          </a:prstGeom>
          <a:noFill/>
        </p:spPr>
        <p:txBody>
          <a:bodyPr vert="horz" wrap="square" lIns="0" tIns="0" rIns="0" bIns="0" rtlCol="0" anchor="t" anchorCtr="0">
            <a:noAutofit/>
          </a:bodyPr>
          <a:lstStyle/>
          <a:p>
            <a:pPr defTabSz="800100"/>
            <a:r>
              <a:rPr lang="en-GB" sz="1000" dirty="0">
                <a:solidFill>
                  <a:srgbClr val="808080"/>
                </a:solidFill>
                <a:latin typeface="EYInterstate Light" panose="02000506000000020004" pitchFamily="2" charset="0"/>
                <a:cs typeface="Arial" panose="020B0604020202020204" pitchFamily="34" charset="0"/>
              </a:rPr>
              <a:t>Page </a:t>
            </a:r>
            <a:fld id="{9AE4D82F-B047-469B-AC52-A46321747EAF}" type="slidenum">
              <a:rPr lang="en-GB" sz="1000" smtClean="0">
                <a:solidFill>
                  <a:srgbClr val="808080"/>
                </a:solidFill>
                <a:latin typeface="EYInterstate Light" panose="02000506000000020004" pitchFamily="2" charset="0"/>
                <a:cs typeface="Arial" panose="020B0604020202020204" pitchFamily="34" charset="0"/>
              </a:rPr>
              <a:pPr defTabSz="800100"/>
              <a:t>‹#›</a:t>
            </a:fld>
            <a:endParaRPr lang="en-GB" sz="1000" dirty="0">
              <a:solidFill>
                <a:srgbClr val="808080"/>
              </a:solidFill>
              <a:latin typeface="EYInterstate Light" panose="02000506000000020004" pitchFamily="2" charset="0"/>
              <a:cs typeface="Arial" panose="020B0604020202020204" pitchFamily="34" charset="0"/>
            </a:endParaRPr>
          </a:p>
        </p:txBody>
      </p:sp>
      <p:sp>
        <p:nvSpPr>
          <p:cNvPr id="6" name="TextBox 5"/>
          <p:cNvSpPr txBox="1"/>
          <p:nvPr userDrawn="1"/>
        </p:nvSpPr>
        <p:spPr>
          <a:xfrm>
            <a:off x="1521874" y="6442686"/>
            <a:ext cx="1318367" cy="181771"/>
          </a:xfrm>
          <a:prstGeom prst="rect">
            <a:avLst/>
          </a:prstGeom>
          <a:noFill/>
        </p:spPr>
        <p:txBody>
          <a:bodyPr vert="horz" wrap="square" lIns="0" tIns="0" rIns="0" bIns="0" rtlCol="0" anchor="t" anchorCtr="0">
            <a:noAutofit/>
          </a:bodyPr>
          <a:lstStyle/>
          <a:p>
            <a:pPr defTabSz="800100"/>
            <a:fld id="{123AE2BB-0D0C-49F7-9596-050E760231CA}" type="datetime4">
              <a:rPr lang="en-GB" sz="1000" smtClean="0">
                <a:solidFill>
                  <a:srgbClr val="808080"/>
                </a:solidFill>
                <a:latin typeface="EYInterstate Light" panose="02000506000000020004" pitchFamily="2" charset="0"/>
                <a:cs typeface="Arial" panose="020B0604020202020204" pitchFamily="34" charset="0"/>
              </a:rPr>
              <a:pPr defTabSz="800100"/>
              <a:t>31 August 2024</a:t>
            </a:fld>
            <a:endParaRPr lang="en-GB" sz="1000" dirty="0">
              <a:solidFill>
                <a:srgbClr val="808080"/>
              </a:solidFill>
              <a:latin typeface="EYInterstate Light" panose="02000506000000020004" pitchFamily="2" charset="0"/>
              <a:cs typeface="Arial" panose="020B0604020202020204" pitchFamily="34" charset="0"/>
            </a:endParaRPr>
          </a:p>
        </p:txBody>
      </p:sp>
      <p:sp>
        <p:nvSpPr>
          <p:cNvPr id="7" name="TextBox 6"/>
          <p:cNvSpPr txBox="1"/>
          <p:nvPr userDrawn="1"/>
        </p:nvSpPr>
        <p:spPr>
          <a:xfrm>
            <a:off x="3050261" y="6442686"/>
            <a:ext cx="3911227" cy="181771"/>
          </a:xfrm>
          <a:prstGeom prst="rect">
            <a:avLst/>
          </a:prstGeom>
          <a:noFill/>
        </p:spPr>
        <p:txBody>
          <a:bodyPr vert="horz" wrap="square" lIns="0" tIns="0" rIns="0" bIns="0" rtlCol="0" anchor="t" anchorCtr="0">
            <a:noAutofit/>
          </a:bodyPr>
          <a:lstStyle/>
          <a:p>
            <a:pPr defTabSz="800100"/>
            <a:r>
              <a:rPr lang="en-GB" sz="1000" dirty="0">
                <a:solidFill>
                  <a:srgbClr val="808080"/>
                </a:solidFill>
                <a:latin typeface="EYInterstate Light" panose="02000506000000020004" pitchFamily="2" charset="0"/>
                <a:cs typeface="Arial" panose="020B0604020202020204" pitchFamily="34" charset="0"/>
              </a:rPr>
              <a:t>Presentation title</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itle and Table">
    <p:spTree>
      <p:nvGrpSpPr>
        <p:cNvPr id="1" name=""/>
        <p:cNvGrpSpPr/>
        <p:nvPr/>
      </p:nvGrpSpPr>
      <p:grpSpPr>
        <a:xfrm>
          <a:off x="0" y="0"/>
          <a:ext cx="0" cy="0"/>
          <a:chOff x="0" y="0"/>
          <a:chExt cx="0" cy="0"/>
        </a:xfrm>
      </p:grpSpPr>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0277856" y="5340096"/>
            <a:ext cx="1316736" cy="1156968"/>
          </a:xfrm>
          <a:prstGeom prst="rect">
            <a:avLst/>
          </a:prstGeom>
        </p:spPr>
      </p:pic>
      <p:sp>
        <p:nvSpPr>
          <p:cNvPr id="10" name="Rectangle 1"/>
          <p:cNvSpPr>
            <a:spLocks noChangeAspect="1"/>
          </p:cNvSpPr>
          <p:nvPr userDrawn="1"/>
        </p:nvSpPr>
        <p:spPr>
          <a:xfrm>
            <a:off x="2577042" y="777241"/>
            <a:ext cx="9007476" cy="3400425"/>
          </a:xfrm>
          <a:custGeom>
            <a:avLst/>
            <a:gdLst>
              <a:gd name="connsiteX0" fmla="*/ 0 w 6753225"/>
              <a:gd name="connsiteY0" fmla="*/ 0 h 3400425"/>
              <a:gd name="connsiteX1" fmla="*/ 6753225 w 6753225"/>
              <a:gd name="connsiteY1" fmla="*/ 0 h 3400425"/>
              <a:gd name="connsiteX2" fmla="*/ 6753225 w 6753225"/>
              <a:gd name="connsiteY2" fmla="*/ 3400425 h 3400425"/>
              <a:gd name="connsiteX3" fmla="*/ 0 w 6753225"/>
              <a:gd name="connsiteY3" fmla="*/ 3400425 h 3400425"/>
              <a:gd name="connsiteX4" fmla="*/ 0 w 6753225"/>
              <a:gd name="connsiteY4" fmla="*/ 0 h 3400425"/>
              <a:gd name="connsiteX0-1" fmla="*/ 0 w 6755607"/>
              <a:gd name="connsiteY0-2" fmla="*/ 1197768 h 3400425"/>
              <a:gd name="connsiteX1-3" fmla="*/ 6755607 w 6755607"/>
              <a:gd name="connsiteY1-4" fmla="*/ 0 h 3400425"/>
              <a:gd name="connsiteX2-5" fmla="*/ 6755607 w 6755607"/>
              <a:gd name="connsiteY2-6" fmla="*/ 3400425 h 3400425"/>
              <a:gd name="connsiteX3-7" fmla="*/ 2382 w 6755607"/>
              <a:gd name="connsiteY3-8" fmla="*/ 3400425 h 3400425"/>
              <a:gd name="connsiteX4-9" fmla="*/ 0 w 6755607"/>
              <a:gd name="connsiteY4-10" fmla="*/ 1197768 h 340042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755607" h="3400425">
                <a:moveTo>
                  <a:pt x="0" y="1197768"/>
                </a:moveTo>
                <a:lnTo>
                  <a:pt x="6755607" y="0"/>
                </a:lnTo>
                <a:lnTo>
                  <a:pt x="6755607" y="3400425"/>
                </a:lnTo>
                <a:lnTo>
                  <a:pt x="2382" y="3400425"/>
                </a:lnTo>
                <a:lnTo>
                  <a:pt x="0" y="1197768"/>
                </a:ln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rgbClr val="000000"/>
              </a:solidFill>
            </a:endParaRPr>
          </a:p>
        </p:txBody>
      </p:sp>
      <p:sp>
        <p:nvSpPr>
          <p:cNvPr id="12" name="Title 1"/>
          <p:cNvSpPr>
            <a:spLocks noGrp="1"/>
          </p:cNvSpPr>
          <p:nvPr>
            <p:ph type="ctrTitle"/>
          </p:nvPr>
        </p:nvSpPr>
        <p:spPr>
          <a:xfrm>
            <a:off x="2950463" y="2240280"/>
            <a:ext cx="8290560" cy="860400"/>
          </a:xfrm>
        </p:spPr>
        <p:txBody>
          <a:bodyPr/>
          <a:lstStyle>
            <a:lvl1pPr>
              <a:defRPr>
                <a:solidFill>
                  <a:srgbClr val="404040"/>
                </a:solidFill>
                <a:latin typeface="+mn-lt"/>
                <a:cs typeface="Arial" panose="020B0604020202020204" pitchFamily="34" charset="0"/>
              </a:defRPr>
            </a:lvl1pPr>
          </a:lstStyle>
          <a:p>
            <a:r>
              <a:rPr lang="en-US"/>
              <a:t>Click to edit Master title style</a:t>
            </a:r>
            <a:endParaRPr lang="en-GB" dirty="0"/>
          </a:p>
        </p:txBody>
      </p:sp>
      <p:sp>
        <p:nvSpPr>
          <p:cNvPr id="15" name="Subtitle 2"/>
          <p:cNvSpPr>
            <a:spLocks noGrp="1"/>
          </p:cNvSpPr>
          <p:nvPr>
            <p:ph type="subTitle" idx="1"/>
          </p:nvPr>
        </p:nvSpPr>
        <p:spPr>
          <a:xfrm>
            <a:off x="2950464" y="3220754"/>
            <a:ext cx="8290560" cy="645742"/>
          </a:xfrm>
        </p:spPr>
        <p:txBody>
          <a:bodyPr/>
          <a:lstStyle>
            <a:lvl1pPr marL="0" indent="0" algn="l">
              <a:buNone/>
              <a:defRPr sz="2000">
                <a:solidFill>
                  <a:srgbClr val="404040"/>
                </a:solidFill>
                <a:latin typeface="+mn-lt"/>
                <a:cs typeface="Arial" panose="020B0604020202020204"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r>
              <a:rPr lang="en-US"/>
              <a:t>24 July 2023</a:t>
            </a:r>
            <a:endParaRPr lang="en-IN" dirty="0"/>
          </a:p>
        </p:txBody>
      </p:sp>
      <p:sp>
        <p:nvSpPr>
          <p:cNvPr id="6" name="Footer Placeholder 5"/>
          <p:cNvSpPr>
            <a:spLocks noGrp="1"/>
          </p:cNvSpPr>
          <p:nvPr>
            <p:ph type="ftr" sz="quarter" idx="11"/>
          </p:nvPr>
        </p:nvSpPr>
        <p:spPr/>
        <p:txBody>
          <a:bodyPr/>
          <a:lstStyle/>
          <a:p>
            <a:r>
              <a:rPr lang="en-IN"/>
              <a:t>Audit Strategy Memorandum &amp; Plan</a:t>
            </a:r>
            <a:endParaRPr lang="en-IN" dirty="0"/>
          </a:p>
        </p:txBody>
      </p:sp>
      <p:sp>
        <p:nvSpPr>
          <p:cNvPr id="7" name="Slide Number Placeholder 6"/>
          <p:cNvSpPr>
            <a:spLocks noGrp="1"/>
          </p:cNvSpPr>
          <p:nvPr>
            <p:ph type="sldNum" sz="quarter" idx="12"/>
          </p:nvPr>
        </p:nvSpPr>
        <p:spPr/>
        <p:txBody>
          <a:bodyPr/>
          <a:lstStyle/>
          <a:p>
            <a:fld id="{A9735DB3-2A47-40DB-AB39-63F9D3C71B68}" type="slidenum">
              <a:rPr lang="en-IN" smtClean="0"/>
              <a:pPr/>
              <a:t>‹#›</a:t>
            </a:fld>
            <a:endParaRPr lang="en-IN"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Cover alternat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0277856" y="5340096"/>
            <a:ext cx="1316736" cy="1156968"/>
          </a:xfrm>
          <a:prstGeom prst="rect">
            <a:avLst/>
          </a:prstGeom>
        </p:spPr>
      </p:pic>
      <p:sp>
        <p:nvSpPr>
          <p:cNvPr id="8" name="Freeform 5"/>
          <p:cNvSpPr>
            <a:spLocks noChangeAspect="1"/>
          </p:cNvSpPr>
          <p:nvPr userDrawn="1"/>
        </p:nvSpPr>
        <p:spPr bwMode="gray">
          <a:xfrm rot="10800000">
            <a:off x="4369393" y="457201"/>
            <a:ext cx="7217664" cy="4570413"/>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1" fmla="*/ 0 w 9079"/>
              <a:gd name="connsiteY0-2" fmla="*/ 0 h 10000"/>
              <a:gd name="connsiteX1-3" fmla="*/ 0 w 9079"/>
              <a:gd name="connsiteY1-4" fmla="*/ 10000 h 10000"/>
              <a:gd name="connsiteX2-5" fmla="*/ 9079 w 9079"/>
              <a:gd name="connsiteY2-6" fmla="*/ 7389 h 10000"/>
              <a:gd name="connsiteX3-7" fmla="*/ 9079 w 9079"/>
              <a:gd name="connsiteY3-8" fmla="*/ 0 h 10000"/>
              <a:gd name="connsiteX4-9" fmla="*/ 0 w 9079"/>
              <a:gd name="connsiteY4-10" fmla="*/ 0 h 10000"/>
              <a:gd name="connsiteX0-11" fmla="*/ 5 w 10000"/>
              <a:gd name="connsiteY0-12" fmla="*/ 2555 h 10000"/>
              <a:gd name="connsiteX1-13" fmla="*/ 0 w 10000"/>
              <a:gd name="connsiteY1-14" fmla="*/ 10000 h 10000"/>
              <a:gd name="connsiteX2-15" fmla="*/ 10000 w 10000"/>
              <a:gd name="connsiteY2-16" fmla="*/ 7389 h 10000"/>
              <a:gd name="connsiteX3-17" fmla="*/ 10000 w 10000"/>
              <a:gd name="connsiteY3-18" fmla="*/ 0 h 10000"/>
              <a:gd name="connsiteX4-19" fmla="*/ 5 w 10000"/>
              <a:gd name="connsiteY4-20" fmla="*/ 2555 h 10000"/>
              <a:gd name="connsiteX0-21" fmla="*/ 5 w 10000"/>
              <a:gd name="connsiteY0-22" fmla="*/ 0 h 7445"/>
              <a:gd name="connsiteX1-23" fmla="*/ 0 w 10000"/>
              <a:gd name="connsiteY1-24" fmla="*/ 7445 h 7445"/>
              <a:gd name="connsiteX2-25" fmla="*/ 10000 w 10000"/>
              <a:gd name="connsiteY2-26" fmla="*/ 4834 h 7445"/>
              <a:gd name="connsiteX3-27" fmla="*/ 10000 w 10000"/>
              <a:gd name="connsiteY3-28" fmla="*/ 7 h 7445"/>
              <a:gd name="connsiteX4-29" fmla="*/ 5 w 10000"/>
              <a:gd name="connsiteY4-30" fmla="*/ 0 h 7445"/>
              <a:gd name="connsiteX0-31" fmla="*/ 5 w 10000"/>
              <a:gd name="connsiteY0-32" fmla="*/ 0 h 10000"/>
              <a:gd name="connsiteX1-33" fmla="*/ 0 w 10000"/>
              <a:gd name="connsiteY1-34" fmla="*/ 10000 h 10000"/>
              <a:gd name="connsiteX2-35" fmla="*/ 8453 w 10000"/>
              <a:gd name="connsiteY2-36" fmla="*/ 7036 h 10000"/>
              <a:gd name="connsiteX3-37" fmla="*/ 10000 w 10000"/>
              <a:gd name="connsiteY3-38" fmla="*/ 9 h 10000"/>
              <a:gd name="connsiteX4-39" fmla="*/ 5 w 10000"/>
              <a:gd name="connsiteY4-40" fmla="*/ 0 h 10000"/>
              <a:gd name="connsiteX0-41" fmla="*/ 5 w 8453"/>
              <a:gd name="connsiteY0-42" fmla="*/ 4143 h 14143"/>
              <a:gd name="connsiteX1-43" fmla="*/ 0 w 8453"/>
              <a:gd name="connsiteY1-44" fmla="*/ 14143 h 14143"/>
              <a:gd name="connsiteX2-45" fmla="*/ 8453 w 8453"/>
              <a:gd name="connsiteY2-46" fmla="*/ 11179 h 14143"/>
              <a:gd name="connsiteX3-47" fmla="*/ 8453 w 8453"/>
              <a:gd name="connsiteY3-48" fmla="*/ 0 h 14143"/>
              <a:gd name="connsiteX4-49" fmla="*/ 5 w 8453"/>
              <a:gd name="connsiteY4-50" fmla="*/ 4143 h 14143"/>
              <a:gd name="connsiteX0-51" fmla="*/ 6 w 10000"/>
              <a:gd name="connsiteY0-52" fmla="*/ 0 h 10007"/>
              <a:gd name="connsiteX1-53" fmla="*/ 0 w 10000"/>
              <a:gd name="connsiteY1-54" fmla="*/ 10007 h 10007"/>
              <a:gd name="connsiteX2-55" fmla="*/ 10000 w 10000"/>
              <a:gd name="connsiteY2-56" fmla="*/ 7911 h 10007"/>
              <a:gd name="connsiteX3-57" fmla="*/ 10000 w 10000"/>
              <a:gd name="connsiteY3-58" fmla="*/ 7 h 10007"/>
              <a:gd name="connsiteX4-59" fmla="*/ 6 w 10000"/>
              <a:gd name="connsiteY4-60" fmla="*/ 0 h 1000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00" h="10007">
                <a:moveTo>
                  <a:pt x="6" y="0"/>
                </a:moveTo>
                <a:cubicBezTo>
                  <a:pt x="4" y="2358"/>
                  <a:pt x="2" y="7650"/>
                  <a:pt x="0" y="10007"/>
                </a:cubicBezTo>
                <a:lnTo>
                  <a:pt x="10000" y="7911"/>
                </a:lnTo>
                <a:lnTo>
                  <a:pt x="10000" y="7"/>
                </a:lnTo>
                <a:lnTo>
                  <a:pt x="6" y="0"/>
                </a:lnTo>
                <a:close/>
              </a:path>
            </a:pathLst>
          </a:custGeom>
          <a:solidFill>
            <a:schemeClr val="accent2"/>
          </a:solidFill>
          <a:ln w="9525">
            <a:noFill/>
            <a:round/>
          </a:ln>
        </p:spPr>
        <p:txBody>
          <a:bodyPr vert="horz" wrap="square" lIns="91440" tIns="45720" rIns="91440" bIns="45720" numCol="1" anchor="t" anchorCtr="0" compatLnSpc="1"/>
          <a:lstStyle/>
          <a:p>
            <a:endParaRPr lang="en-GB" sz="1800" dirty="0">
              <a:solidFill>
                <a:srgbClr val="000000"/>
              </a:solidFill>
            </a:endParaRPr>
          </a:p>
        </p:txBody>
      </p:sp>
      <p:sp>
        <p:nvSpPr>
          <p:cNvPr id="9" name="Title 1"/>
          <p:cNvSpPr>
            <a:spLocks noGrp="1"/>
          </p:cNvSpPr>
          <p:nvPr>
            <p:ph type="ctrTitle"/>
          </p:nvPr>
        </p:nvSpPr>
        <p:spPr>
          <a:xfrm>
            <a:off x="4742812" y="1677507"/>
            <a:ext cx="6534912" cy="860400"/>
          </a:xfrm>
        </p:spPr>
        <p:txBody>
          <a:bodyPr/>
          <a:lstStyle>
            <a:lvl1pPr>
              <a:defRPr>
                <a:solidFill>
                  <a:srgbClr val="404040"/>
                </a:solidFill>
                <a:latin typeface="+mn-lt"/>
                <a:cs typeface="Arial" panose="020B0604020202020204" pitchFamily="34" charset="0"/>
              </a:defRPr>
            </a:lvl1pPr>
          </a:lstStyle>
          <a:p>
            <a:r>
              <a:rPr lang="en-US"/>
              <a:t>Click to edit Master title style</a:t>
            </a:r>
            <a:endParaRPr lang="en-GB" dirty="0"/>
          </a:p>
        </p:txBody>
      </p:sp>
      <p:sp>
        <p:nvSpPr>
          <p:cNvPr id="10" name="Subtitle 2"/>
          <p:cNvSpPr>
            <a:spLocks noGrp="1"/>
          </p:cNvSpPr>
          <p:nvPr>
            <p:ph type="subTitle" idx="1"/>
          </p:nvPr>
        </p:nvSpPr>
        <p:spPr>
          <a:xfrm>
            <a:off x="4742812" y="2685128"/>
            <a:ext cx="6534912" cy="645742"/>
          </a:xfrm>
        </p:spPr>
        <p:txBody>
          <a:bodyPr/>
          <a:lstStyle>
            <a:lvl1pPr marL="0" indent="0" algn="l">
              <a:buNone/>
              <a:defRPr sz="2000">
                <a:solidFill>
                  <a:srgbClr val="404040"/>
                </a:solidFill>
                <a:latin typeface="+mn-lt"/>
                <a:cs typeface="Arial" panose="020B0604020202020204"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Approved question w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0277856" y="5340096"/>
            <a:ext cx="1316736" cy="1156968"/>
          </a:xfrm>
          <a:prstGeom prst="rect">
            <a:avLst/>
          </a:prstGeom>
        </p:spPr>
      </p:pic>
      <p:pic>
        <p:nvPicPr>
          <p:cNvPr id="15" name="Picture 14"/>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594233" y="5879592"/>
            <a:ext cx="5040000" cy="618750"/>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609601" y="777241"/>
            <a:ext cx="9004300" cy="3400425"/>
          </a:xfrm>
          <a:prstGeom prst="rect">
            <a:avLst/>
          </a:prstGeom>
        </p:spPr>
      </p:pic>
      <p:sp>
        <p:nvSpPr>
          <p:cNvPr id="17" name="Subtitle 2"/>
          <p:cNvSpPr>
            <a:spLocks noGrp="1"/>
          </p:cNvSpPr>
          <p:nvPr>
            <p:ph type="subTitle" idx="1"/>
          </p:nvPr>
        </p:nvSpPr>
        <p:spPr>
          <a:xfrm>
            <a:off x="1182624" y="3258529"/>
            <a:ext cx="7924576" cy="645742"/>
          </a:xfrm>
          <a:prstGeom prst="rect">
            <a:avLst/>
          </a:prstGeom>
        </p:spPr>
        <p:txBody>
          <a:bodyPr/>
          <a:lstStyle>
            <a:lvl1pPr marL="0" indent="0" algn="l">
              <a:buNone/>
              <a:defRPr sz="2000">
                <a:solidFill>
                  <a:srgbClr val="404040"/>
                </a:solidFill>
                <a:latin typeface="+mn-lt"/>
                <a:cs typeface="Arial" panose="020B0604020202020204"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dirty="0"/>
          </a:p>
        </p:txBody>
      </p:sp>
      <p:sp>
        <p:nvSpPr>
          <p:cNvPr id="18" name="Title 1"/>
          <p:cNvSpPr>
            <a:spLocks noGrp="1"/>
          </p:cNvSpPr>
          <p:nvPr>
            <p:ph type="ctrTitle"/>
          </p:nvPr>
        </p:nvSpPr>
        <p:spPr>
          <a:xfrm>
            <a:off x="1182624" y="2288083"/>
            <a:ext cx="7924576" cy="860400"/>
          </a:xfrm>
          <a:prstGeom prst="rect">
            <a:avLst/>
          </a:prstGeom>
        </p:spPr>
        <p:txBody>
          <a:bodyPr/>
          <a:lstStyle>
            <a:lvl1pPr>
              <a:defRPr>
                <a:solidFill>
                  <a:srgbClr val="404040"/>
                </a:solidFill>
                <a:latin typeface="+mn-lt"/>
                <a:cs typeface="Arial" panose="020B0604020202020204" pitchFamily="34" charset="0"/>
              </a:defRPr>
            </a:lvl1pPr>
          </a:lstStyle>
          <a:p>
            <a:r>
              <a:rPr lang="en-US"/>
              <a:t>Click to edit Master title style</a:t>
            </a:r>
            <a:endParaRPr lang="en-GB"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Approved question tal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0277856" y="5340096"/>
            <a:ext cx="1316736" cy="1156968"/>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09601" y="457200"/>
            <a:ext cx="7217833" cy="4572000"/>
          </a:xfrm>
          <a:prstGeom prst="rect">
            <a:avLst/>
          </a:prstGeom>
        </p:spPr>
      </p:pic>
      <p:sp>
        <p:nvSpPr>
          <p:cNvPr id="9" name="Title 1"/>
          <p:cNvSpPr>
            <a:spLocks noGrp="1"/>
          </p:cNvSpPr>
          <p:nvPr>
            <p:ph type="ctrTitle"/>
          </p:nvPr>
        </p:nvSpPr>
        <p:spPr>
          <a:xfrm>
            <a:off x="1182624" y="1799130"/>
            <a:ext cx="6190747" cy="860400"/>
          </a:xfrm>
          <a:prstGeom prst="rect">
            <a:avLst/>
          </a:prstGeom>
        </p:spPr>
        <p:txBody>
          <a:bodyPr/>
          <a:lstStyle>
            <a:lvl1pPr>
              <a:defRPr>
                <a:solidFill>
                  <a:srgbClr val="404040"/>
                </a:solidFill>
                <a:latin typeface="+mn-lt"/>
                <a:cs typeface="Arial" panose="020B0604020202020204" pitchFamily="34" charset="0"/>
              </a:defRPr>
            </a:lvl1pPr>
          </a:lstStyle>
          <a:p>
            <a:r>
              <a:rPr lang="en-US"/>
              <a:t>Click to edit Master title style</a:t>
            </a:r>
            <a:endParaRPr lang="en-GB" dirty="0"/>
          </a:p>
        </p:txBody>
      </p:sp>
      <p:sp>
        <p:nvSpPr>
          <p:cNvPr id="14" name="Subtitle 2"/>
          <p:cNvSpPr>
            <a:spLocks noGrp="1"/>
          </p:cNvSpPr>
          <p:nvPr>
            <p:ph type="subTitle" idx="1"/>
          </p:nvPr>
        </p:nvSpPr>
        <p:spPr>
          <a:xfrm>
            <a:off x="1182624" y="2769576"/>
            <a:ext cx="6190747" cy="645742"/>
          </a:xfrm>
          <a:prstGeom prst="rect">
            <a:avLst/>
          </a:prstGeom>
        </p:spPr>
        <p:txBody>
          <a:bodyPr/>
          <a:lstStyle>
            <a:lvl1pPr marL="0" indent="0" algn="l">
              <a:buNone/>
              <a:defRPr sz="2000">
                <a:solidFill>
                  <a:srgbClr val="404040"/>
                </a:solidFill>
                <a:latin typeface="+mn-lt"/>
                <a:cs typeface="Arial" panose="020B0604020202020204"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dirty="0"/>
          </a:p>
        </p:txBody>
      </p:sp>
      <p:pic>
        <p:nvPicPr>
          <p:cNvPr id="15" name="Picture 14"/>
          <p:cNvPicPr>
            <a:picLocks noChangeAspect="1"/>
          </p:cNvPicPr>
          <p:nvPr userDrawn="1"/>
        </p:nvPicPr>
        <p:blipFill>
          <a:blip r:embed="rId4">
            <a:extLst>
              <a:ext uri="{28A0092B-C50C-407E-A947-70E740481C1C}">
                <a14:useLocalDpi xmlns:a14="http://schemas.microsoft.com/office/drawing/2010/main" xmlns="" val="0"/>
              </a:ext>
            </a:extLst>
          </a:blip>
          <a:stretch>
            <a:fillRect/>
          </a:stretch>
        </p:blipFill>
        <p:spPr>
          <a:xfrm>
            <a:off x="594233" y="5879592"/>
            <a:ext cx="5040000" cy="618750"/>
          </a:xfrm>
          <a:prstGeom prst="rect">
            <a:avLst/>
          </a:prstGeom>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201600"/>
            <a:ext cx="10977033" cy="860400"/>
          </a:xfrm>
          <a:prstGeom prst="rect">
            <a:avLst/>
          </a:prstGeom>
        </p:spPr>
        <p:txBody>
          <a:bodyPr/>
          <a:lstStyle>
            <a:lvl1pPr>
              <a:defRPr>
                <a:solidFill>
                  <a:schemeClr val="bg1"/>
                </a:solidFill>
                <a:latin typeface="+mn-lt"/>
                <a:cs typeface="Arial" panose="020B0604020202020204"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609600" y="1425599"/>
            <a:ext cx="10972800" cy="4698977"/>
          </a:xfrm>
          <a:prstGeom prst="rect">
            <a:avLst/>
          </a:prstGeom>
        </p:spPr>
        <p:txBody>
          <a:bodyPr/>
          <a:lstStyle>
            <a:lvl1pPr>
              <a:defRPr>
                <a:solidFill>
                  <a:schemeClr val="bg1"/>
                </a:solidFill>
                <a:latin typeface="+mn-lt"/>
                <a:cs typeface="Arial" panose="020B0604020202020204" pitchFamily="34" charset="0"/>
              </a:defRPr>
            </a:lvl1pPr>
            <a:lvl2pPr>
              <a:defRPr>
                <a:solidFill>
                  <a:schemeClr val="bg1"/>
                </a:solidFill>
                <a:latin typeface="+mn-lt"/>
                <a:cs typeface="Arial" panose="020B0604020202020204" pitchFamily="34" charset="0"/>
              </a:defRPr>
            </a:lvl2pPr>
            <a:lvl3pPr>
              <a:defRPr>
                <a:solidFill>
                  <a:schemeClr val="bg1"/>
                </a:solidFill>
                <a:latin typeface="+mn-lt"/>
                <a:cs typeface="Arial" panose="020B0604020202020204" pitchFamily="34" charset="0"/>
              </a:defRPr>
            </a:lvl3pPr>
            <a:lvl4pPr>
              <a:defRPr>
                <a:solidFill>
                  <a:schemeClr val="bg1"/>
                </a:solidFill>
                <a:latin typeface="+mn-lt"/>
                <a:cs typeface="Arial" panose="020B0604020202020204" pitchFamily="34" charset="0"/>
              </a:defRPr>
            </a:lvl4pPr>
            <a:lvl5pPr>
              <a:defRPr>
                <a:solidFill>
                  <a:schemeClr val="bg1"/>
                </a:solidFill>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Line 10"/>
          <p:cNvSpPr>
            <a:spLocks noChangeShapeType="1"/>
          </p:cNvSpPr>
          <p:nvPr userDrawn="1"/>
        </p:nvSpPr>
        <p:spPr bwMode="auto">
          <a:xfrm>
            <a:off x="609600" y="1044000"/>
            <a:ext cx="10972800" cy="0"/>
          </a:xfrm>
          <a:prstGeom prst="line">
            <a:avLst/>
          </a:prstGeom>
          <a:noFill/>
          <a:ln w="19050">
            <a:solidFill>
              <a:schemeClr val="accent2"/>
            </a:solidFill>
            <a:rou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dirty="0">
              <a:solidFill>
                <a:srgbClr val="646464"/>
              </a:solidFill>
              <a:cs typeface="Arial" panose="020B0604020202020204" pitchFamily="34" charset="0"/>
            </a:endParaRPr>
          </a:p>
        </p:txBody>
      </p:sp>
      <p:sp>
        <p:nvSpPr>
          <p:cNvPr id="8" name="Line 11"/>
          <p:cNvSpPr>
            <a:spLocks noChangeShapeType="1"/>
          </p:cNvSpPr>
          <p:nvPr userDrawn="1"/>
        </p:nvSpPr>
        <p:spPr bwMode="auto">
          <a:xfrm>
            <a:off x="609600" y="6242400"/>
            <a:ext cx="10972800" cy="0"/>
          </a:xfrm>
          <a:prstGeom prst="line">
            <a:avLst/>
          </a:prstGeom>
          <a:noFill/>
          <a:ln w="3175">
            <a:solidFill>
              <a:schemeClr val="bg1"/>
            </a:solidFill>
            <a:rou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dirty="0">
              <a:solidFill>
                <a:srgbClr val="646464"/>
              </a:solidFill>
              <a:cs typeface="Arial" panose="020B0604020202020204" pitchFamily="34" charset="0"/>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601" y="201600"/>
            <a:ext cx="10977033" cy="860400"/>
          </a:xfrm>
          <a:prstGeom prst="rect">
            <a:avLst/>
          </a:prstGeom>
        </p:spPr>
        <p:txBody>
          <a:bodyPr/>
          <a:lstStyle>
            <a:lvl1pPr>
              <a:defRPr>
                <a:solidFill>
                  <a:schemeClr val="bg1"/>
                </a:solidFill>
                <a:latin typeface="+mn-lt"/>
                <a:cs typeface="Arial" panose="020B0604020202020204"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609600" y="1425599"/>
            <a:ext cx="10972800" cy="4698977"/>
          </a:xfrm>
          <a:prstGeom prst="rect">
            <a:avLst/>
          </a:prstGeom>
        </p:spPr>
        <p:txBody>
          <a:bodyPr/>
          <a:lstStyle>
            <a:lvl1pPr marL="0" indent="0">
              <a:buNone/>
              <a:defRPr>
                <a:solidFill>
                  <a:schemeClr val="bg1"/>
                </a:solidFill>
                <a:latin typeface="+mn-lt"/>
                <a:cs typeface="Arial" panose="020B0604020202020204" pitchFamily="34" charset="0"/>
              </a:defRPr>
            </a:lvl1pPr>
            <a:lvl2pPr marL="0" indent="0">
              <a:buNone/>
              <a:defRPr>
                <a:solidFill>
                  <a:schemeClr val="bg1"/>
                </a:solidFill>
                <a:latin typeface="+mn-lt"/>
                <a:cs typeface="Arial" panose="020B0604020202020204" pitchFamily="34" charset="0"/>
              </a:defRPr>
            </a:lvl2pPr>
            <a:lvl3pPr marL="0" indent="0">
              <a:buNone/>
              <a:defRPr>
                <a:solidFill>
                  <a:schemeClr val="bg1"/>
                </a:solidFill>
                <a:latin typeface="+mn-lt"/>
                <a:cs typeface="Arial" panose="020B0604020202020204" pitchFamily="34" charset="0"/>
              </a:defRPr>
            </a:lvl3pPr>
            <a:lvl4pPr marL="0" indent="0">
              <a:buNone/>
              <a:defRPr>
                <a:solidFill>
                  <a:schemeClr val="bg1"/>
                </a:solidFill>
                <a:latin typeface="+mn-lt"/>
                <a:cs typeface="Arial" panose="020B0604020202020204" pitchFamily="34" charset="0"/>
              </a:defRPr>
            </a:lvl4pPr>
            <a:lvl5pPr marL="0" indent="0">
              <a:buNone/>
              <a:defRPr>
                <a:solidFill>
                  <a:schemeClr val="bg1"/>
                </a:solidFill>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Line 10"/>
          <p:cNvSpPr>
            <a:spLocks noChangeShapeType="1"/>
          </p:cNvSpPr>
          <p:nvPr userDrawn="1"/>
        </p:nvSpPr>
        <p:spPr bwMode="auto">
          <a:xfrm>
            <a:off x="609600" y="1044000"/>
            <a:ext cx="10972800" cy="0"/>
          </a:xfrm>
          <a:prstGeom prst="line">
            <a:avLst/>
          </a:prstGeom>
          <a:noFill/>
          <a:ln w="19050">
            <a:solidFill>
              <a:schemeClr val="accent2"/>
            </a:solidFill>
            <a:rou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dirty="0">
              <a:solidFill>
                <a:srgbClr val="646464"/>
              </a:solidFill>
              <a:cs typeface="Arial" panose="020B0604020202020204" pitchFamily="34" charset="0"/>
            </a:endParaRPr>
          </a:p>
        </p:txBody>
      </p:sp>
      <p:sp>
        <p:nvSpPr>
          <p:cNvPr id="8" name="Line 11"/>
          <p:cNvSpPr>
            <a:spLocks noChangeShapeType="1"/>
          </p:cNvSpPr>
          <p:nvPr userDrawn="1"/>
        </p:nvSpPr>
        <p:spPr bwMode="auto">
          <a:xfrm>
            <a:off x="609600" y="6242400"/>
            <a:ext cx="10972800" cy="0"/>
          </a:xfrm>
          <a:prstGeom prst="line">
            <a:avLst/>
          </a:prstGeom>
          <a:noFill/>
          <a:ln w="3175">
            <a:solidFill>
              <a:schemeClr val="bg1"/>
            </a:solidFill>
            <a:rou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dirty="0">
              <a:solidFill>
                <a:srgbClr val="646464"/>
              </a:solidFill>
              <a:cs typeface="Arial" panose="020B0604020202020204" pitchFamily="34" charset="0"/>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609601" y="201600"/>
            <a:ext cx="10977033" cy="860400"/>
          </a:xfrm>
          <a:prstGeom prst="rect">
            <a:avLst/>
          </a:prstGeom>
        </p:spPr>
        <p:txBody>
          <a:bodyPr/>
          <a:lstStyle>
            <a:lvl1pPr>
              <a:defRPr>
                <a:solidFill>
                  <a:schemeClr val="bg1"/>
                </a:solidFill>
                <a:latin typeface="+mn-lt"/>
                <a:cs typeface="Arial" panose="020B0604020202020204"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609600" y="1425599"/>
            <a:ext cx="10972800" cy="4698977"/>
          </a:xfrm>
          <a:prstGeom prst="rect">
            <a:avLst/>
          </a:prstGeom>
        </p:spPr>
        <p:txBody>
          <a:bodyPr/>
          <a:lstStyle>
            <a:lvl1pPr marL="0" indent="0">
              <a:buNone/>
              <a:defRPr>
                <a:solidFill>
                  <a:schemeClr val="bg1"/>
                </a:solidFill>
                <a:latin typeface="+mn-lt"/>
                <a:cs typeface="Arial" panose="020B0604020202020204" pitchFamily="34" charset="0"/>
              </a:defRPr>
            </a:lvl1pPr>
            <a:lvl2pPr marL="356870">
              <a:defRPr>
                <a:solidFill>
                  <a:schemeClr val="bg1"/>
                </a:solidFill>
                <a:latin typeface="+mn-lt"/>
                <a:cs typeface="Arial" panose="020B0604020202020204" pitchFamily="34" charset="0"/>
              </a:defRPr>
            </a:lvl2pPr>
            <a:lvl3pPr marL="713105">
              <a:defRPr>
                <a:solidFill>
                  <a:schemeClr val="bg1"/>
                </a:solidFill>
                <a:latin typeface="+mn-lt"/>
                <a:cs typeface="Arial" panose="020B0604020202020204" pitchFamily="34" charset="0"/>
              </a:defRPr>
            </a:lvl3pPr>
            <a:lvl4pPr marL="1069975">
              <a:defRPr>
                <a:solidFill>
                  <a:schemeClr val="bg1"/>
                </a:solidFill>
                <a:latin typeface="+mn-lt"/>
                <a:cs typeface="Arial" panose="020B0604020202020204" pitchFamily="34" charset="0"/>
              </a:defRPr>
            </a:lvl4pPr>
            <a:lvl5pPr marL="1426210">
              <a:defRPr>
                <a:solidFill>
                  <a:schemeClr val="bg1"/>
                </a:solidFill>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Line 10"/>
          <p:cNvSpPr>
            <a:spLocks noChangeShapeType="1"/>
          </p:cNvSpPr>
          <p:nvPr userDrawn="1"/>
        </p:nvSpPr>
        <p:spPr bwMode="auto">
          <a:xfrm>
            <a:off x="609600" y="1044000"/>
            <a:ext cx="10972800" cy="0"/>
          </a:xfrm>
          <a:prstGeom prst="line">
            <a:avLst/>
          </a:prstGeom>
          <a:noFill/>
          <a:ln w="19050">
            <a:solidFill>
              <a:schemeClr val="accent2"/>
            </a:solidFill>
            <a:rou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dirty="0">
              <a:solidFill>
                <a:srgbClr val="646464"/>
              </a:solidFill>
              <a:cs typeface="Arial" panose="020B0604020202020204" pitchFamily="34" charset="0"/>
            </a:endParaRPr>
          </a:p>
        </p:txBody>
      </p:sp>
      <p:sp>
        <p:nvSpPr>
          <p:cNvPr id="8" name="Line 11"/>
          <p:cNvSpPr>
            <a:spLocks noChangeShapeType="1"/>
          </p:cNvSpPr>
          <p:nvPr userDrawn="1"/>
        </p:nvSpPr>
        <p:spPr bwMode="auto">
          <a:xfrm>
            <a:off x="609600" y="6242400"/>
            <a:ext cx="10972800" cy="0"/>
          </a:xfrm>
          <a:prstGeom prst="line">
            <a:avLst/>
          </a:prstGeom>
          <a:noFill/>
          <a:ln w="3175">
            <a:solidFill>
              <a:schemeClr val="bg1"/>
            </a:solidFill>
            <a:rou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dirty="0">
              <a:solidFill>
                <a:srgbClr val="646464"/>
              </a:solidFill>
              <a:cs typeface="Arial" panose="020B0604020202020204" pitchFamily="34" charset="0"/>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Line 10"/>
          <p:cNvSpPr>
            <a:spLocks noChangeShapeType="1"/>
          </p:cNvSpPr>
          <p:nvPr userDrawn="1"/>
        </p:nvSpPr>
        <p:spPr bwMode="auto">
          <a:xfrm>
            <a:off x="609600" y="1044000"/>
            <a:ext cx="10972800" cy="0"/>
          </a:xfrm>
          <a:prstGeom prst="line">
            <a:avLst/>
          </a:prstGeom>
          <a:noFill/>
          <a:ln w="19050">
            <a:solidFill>
              <a:schemeClr val="accent2"/>
            </a:solidFill>
            <a:rou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dirty="0">
              <a:solidFill>
                <a:srgbClr val="646464"/>
              </a:solidFill>
              <a:cs typeface="Arial" panose="020B0604020202020204" pitchFamily="34" charset="0"/>
            </a:endParaRPr>
          </a:p>
        </p:txBody>
      </p:sp>
      <p:sp>
        <p:nvSpPr>
          <p:cNvPr id="8" name="Line 11"/>
          <p:cNvSpPr>
            <a:spLocks noChangeShapeType="1"/>
          </p:cNvSpPr>
          <p:nvPr userDrawn="1"/>
        </p:nvSpPr>
        <p:spPr bwMode="auto">
          <a:xfrm>
            <a:off x="609600" y="6242400"/>
            <a:ext cx="10972800" cy="0"/>
          </a:xfrm>
          <a:prstGeom prst="line">
            <a:avLst/>
          </a:prstGeom>
          <a:noFill/>
          <a:ln w="3175">
            <a:solidFill>
              <a:schemeClr val="bg1"/>
            </a:solidFill>
            <a:rou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dirty="0">
              <a:solidFill>
                <a:srgbClr val="646464"/>
              </a:solidFill>
              <a:cs typeface="Arial" panose="020B0604020202020204" pitchFamily="34" charset="0"/>
            </a:endParaRPr>
          </a:p>
        </p:txBody>
      </p:sp>
      <p:sp>
        <p:nvSpPr>
          <p:cNvPr id="6" name="Title 5"/>
          <p:cNvSpPr>
            <a:spLocks noGrp="1"/>
          </p:cNvSpPr>
          <p:nvPr>
            <p:ph type="title"/>
          </p:nvPr>
        </p:nvSpPr>
        <p:spPr>
          <a:xfrm>
            <a:off x="609601" y="201600"/>
            <a:ext cx="10977033" cy="860400"/>
          </a:xfrm>
          <a:prstGeom prst="rect">
            <a:avLst/>
          </a:prstGeom>
        </p:spPr>
        <p:txBody>
          <a:bodyPr/>
          <a:lstStyle/>
          <a:p>
            <a:r>
              <a:rPr lang="en-US"/>
              <a:t>Click to edit Master title style</a:t>
            </a:r>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8" name="Line 11"/>
          <p:cNvSpPr>
            <a:spLocks noChangeShapeType="1"/>
          </p:cNvSpPr>
          <p:nvPr userDrawn="1"/>
        </p:nvSpPr>
        <p:spPr bwMode="auto">
          <a:xfrm>
            <a:off x="609600" y="6242400"/>
            <a:ext cx="10972800" cy="0"/>
          </a:xfrm>
          <a:prstGeom prst="line">
            <a:avLst/>
          </a:prstGeom>
          <a:noFill/>
          <a:ln w="3175">
            <a:solidFill>
              <a:schemeClr val="bg1"/>
            </a:solidFill>
            <a:rou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dirty="0">
              <a:solidFill>
                <a:srgbClr val="646464"/>
              </a:solidFill>
              <a:cs typeface="Arial" panose="020B0604020202020204" pitchFamily="34" charset="0"/>
            </a:endParaRPr>
          </a:p>
        </p:txBody>
      </p:sp>
      <p:sp>
        <p:nvSpPr>
          <p:cNvPr id="6" name="Title 5"/>
          <p:cNvSpPr>
            <a:spLocks noGrp="1"/>
          </p:cNvSpPr>
          <p:nvPr>
            <p:ph type="title"/>
          </p:nvPr>
        </p:nvSpPr>
        <p:spPr>
          <a:xfrm>
            <a:off x="609601" y="201600"/>
            <a:ext cx="10977033" cy="860400"/>
          </a:xfrm>
          <a:prstGeom prst="rect">
            <a:avLst/>
          </a:prstGeom>
        </p:spPr>
        <p:txBody>
          <a:bodyPr/>
          <a:lstStyle/>
          <a:p>
            <a:r>
              <a:rPr lang="en-US"/>
              <a:t>Click to edit Master title style</a:t>
            </a:r>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601" y="201600"/>
            <a:ext cx="10977033" cy="860400"/>
          </a:xfrm>
          <a:prstGeom prst="rect">
            <a:avLst/>
          </a:prstGeom>
        </p:spPr>
        <p:txBody>
          <a:bodyPr/>
          <a:lstStyle>
            <a:lvl1pPr>
              <a:defRPr>
                <a:solidFill>
                  <a:schemeClr val="bg1"/>
                </a:solidFill>
                <a:latin typeface="+mn-lt"/>
                <a:cs typeface="Arial" panose="020B0604020202020204" pitchFamily="34" charset="0"/>
              </a:defRPr>
            </a:lvl1pPr>
          </a:lstStyle>
          <a:p>
            <a:r>
              <a:rPr lang="en-US"/>
              <a:t>Click to edit Master title style</a:t>
            </a:r>
            <a:endParaRPr lang="en-GB" dirty="0"/>
          </a:p>
        </p:txBody>
      </p:sp>
      <p:sp>
        <p:nvSpPr>
          <p:cNvPr id="3" name="Content Placeholder 2"/>
          <p:cNvSpPr>
            <a:spLocks noGrp="1"/>
          </p:cNvSpPr>
          <p:nvPr>
            <p:ph sz="half" idx="1"/>
          </p:nvPr>
        </p:nvSpPr>
        <p:spPr>
          <a:xfrm>
            <a:off x="609600" y="1426465"/>
            <a:ext cx="5384800" cy="4698111"/>
          </a:xfrm>
          <a:prstGeom prst="rect">
            <a:avLst/>
          </a:prstGeom>
        </p:spPr>
        <p:txBody>
          <a:bodyPr/>
          <a:lstStyle>
            <a:lvl1pPr>
              <a:defRPr sz="2400">
                <a:solidFill>
                  <a:schemeClr val="bg1"/>
                </a:solidFill>
                <a:latin typeface="+mn-lt"/>
                <a:cs typeface="Arial" panose="020B0604020202020204" pitchFamily="34" charset="0"/>
              </a:defRPr>
            </a:lvl1pPr>
            <a:lvl2pPr>
              <a:defRPr sz="2400">
                <a:solidFill>
                  <a:schemeClr val="bg1"/>
                </a:solidFill>
                <a:latin typeface="+mn-lt"/>
                <a:cs typeface="Arial" panose="020B0604020202020204" pitchFamily="34" charset="0"/>
              </a:defRPr>
            </a:lvl2pPr>
            <a:lvl3pPr>
              <a:defRPr sz="2000">
                <a:solidFill>
                  <a:schemeClr val="bg1"/>
                </a:solidFill>
                <a:latin typeface="+mn-lt"/>
                <a:cs typeface="Arial" panose="020B0604020202020204" pitchFamily="34" charset="0"/>
              </a:defRPr>
            </a:lvl3pPr>
            <a:lvl4pPr>
              <a:defRPr sz="1800">
                <a:solidFill>
                  <a:schemeClr val="bg1"/>
                </a:solidFill>
                <a:latin typeface="+mn-lt"/>
                <a:cs typeface="Arial" panose="020B0604020202020204" pitchFamily="34" charset="0"/>
              </a:defRPr>
            </a:lvl4pPr>
            <a:lvl5pPr>
              <a:defRPr sz="1800">
                <a:solidFill>
                  <a:schemeClr val="bg1"/>
                </a:solidFill>
                <a:latin typeface="+mn-lt"/>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7600" y="1426465"/>
            <a:ext cx="5384800" cy="4698111"/>
          </a:xfrm>
          <a:prstGeom prst="rect">
            <a:avLst/>
          </a:prstGeom>
        </p:spPr>
        <p:txBody>
          <a:bodyPr/>
          <a:lstStyle>
            <a:lvl1pPr>
              <a:defRPr sz="2400">
                <a:solidFill>
                  <a:schemeClr val="bg1"/>
                </a:solidFill>
                <a:latin typeface="+mn-lt"/>
                <a:cs typeface="Arial" panose="020B0604020202020204" pitchFamily="34" charset="0"/>
              </a:defRPr>
            </a:lvl1pPr>
            <a:lvl2pPr>
              <a:defRPr sz="2400">
                <a:solidFill>
                  <a:schemeClr val="bg1"/>
                </a:solidFill>
                <a:latin typeface="+mn-lt"/>
                <a:cs typeface="Arial" panose="020B0604020202020204" pitchFamily="34" charset="0"/>
              </a:defRPr>
            </a:lvl2pPr>
            <a:lvl3pPr>
              <a:defRPr sz="2000">
                <a:solidFill>
                  <a:schemeClr val="bg1"/>
                </a:solidFill>
                <a:latin typeface="+mn-lt"/>
                <a:cs typeface="Arial" panose="020B0604020202020204" pitchFamily="34" charset="0"/>
              </a:defRPr>
            </a:lvl3pPr>
            <a:lvl4pPr>
              <a:defRPr sz="1800">
                <a:solidFill>
                  <a:schemeClr val="bg1"/>
                </a:solidFill>
                <a:latin typeface="+mn-lt"/>
                <a:cs typeface="Arial" panose="020B0604020202020204" pitchFamily="34" charset="0"/>
              </a:defRPr>
            </a:lvl4pPr>
            <a:lvl5pPr>
              <a:defRPr sz="1800">
                <a:solidFill>
                  <a:schemeClr val="bg1"/>
                </a:solidFill>
                <a:latin typeface="+mn-lt"/>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Line 10"/>
          <p:cNvSpPr>
            <a:spLocks noChangeShapeType="1"/>
          </p:cNvSpPr>
          <p:nvPr userDrawn="1"/>
        </p:nvSpPr>
        <p:spPr bwMode="auto">
          <a:xfrm>
            <a:off x="609600" y="1044000"/>
            <a:ext cx="10972800" cy="0"/>
          </a:xfrm>
          <a:prstGeom prst="line">
            <a:avLst/>
          </a:prstGeom>
          <a:noFill/>
          <a:ln w="19050">
            <a:solidFill>
              <a:schemeClr val="accent2"/>
            </a:solidFill>
            <a:rou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dirty="0">
              <a:solidFill>
                <a:srgbClr val="646464"/>
              </a:solidFill>
              <a:cs typeface="Arial" panose="020B0604020202020204" pitchFamily="34" charset="0"/>
            </a:endParaRPr>
          </a:p>
        </p:txBody>
      </p:sp>
      <p:sp>
        <p:nvSpPr>
          <p:cNvPr id="12" name="Line 11"/>
          <p:cNvSpPr>
            <a:spLocks noChangeShapeType="1"/>
          </p:cNvSpPr>
          <p:nvPr userDrawn="1"/>
        </p:nvSpPr>
        <p:spPr bwMode="auto">
          <a:xfrm>
            <a:off x="609600" y="6242400"/>
            <a:ext cx="10972800" cy="0"/>
          </a:xfrm>
          <a:prstGeom prst="line">
            <a:avLst/>
          </a:prstGeom>
          <a:noFill/>
          <a:ln w="3175">
            <a:solidFill>
              <a:schemeClr val="bg1"/>
            </a:solidFill>
            <a:rou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dirty="0">
              <a:solidFill>
                <a:srgbClr val="646464"/>
              </a:solidFill>
              <a:cs typeface="Arial" panose="020B0604020202020204" pitchFamily="34" charset="0"/>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601" y="201600"/>
            <a:ext cx="10977033" cy="860400"/>
          </a:xfrm>
          <a:prstGeom prst="rect">
            <a:avLst/>
          </a:prstGeom>
        </p:spPr>
        <p:txBody>
          <a:bodyPr/>
          <a:lstStyle>
            <a:lvl1pPr>
              <a:defRPr>
                <a:solidFill>
                  <a:schemeClr val="bg1"/>
                </a:solidFill>
                <a:latin typeface="+mn-lt"/>
                <a:cs typeface="Arial" panose="020B0604020202020204" pitchFamily="34" charset="0"/>
              </a:defRPr>
            </a:lvl1pPr>
          </a:lstStyle>
          <a:p>
            <a:r>
              <a:rPr lang="en-US"/>
              <a:t>Click to edit Master title style</a:t>
            </a:r>
            <a:endParaRPr lang="en-GB" dirty="0"/>
          </a:p>
        </p:txBody>
      </p:sp>
      <p:sp>
        <p:nvSpPr>
          <p:cNvPr id="8" name="Line 10"/>
          <p:cNvSpPr>
            <a:spLocks noChangeShapeType="1"/>
          </p:cNvSpPr>
          <p:nvPr userDrawn="1"/>
        </p:nvSpPr>
        <p:spPr bwMode="auto">
          <a:xfrm>
            <a:off x="609600" y="1044000"/>
            <a:ext cx="10972800" cy="0"/>
          </a:xfrm>
          <a:prstGeom prst="line">
            <a:avLst/>
          </a:prstGeom>
          <a:noFill/>
          <a:ln w="19050">
            <a:solidFill>
              <a:schemeClr val="accent2"/>
            </a:solidFill>
            <a:rou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dirty="0">
              <a:solidFill>
                <a:srgbClr val="646464"/>
              </a:solidFill>
              <a:cs typeface="Arial" panose="020B0604020202020204" pitchFamily="34" charset="0"/>
            </a:endParaRPr>
          </a:p>
        </p:txBody>
      </p:sp>
      <p:sp>
        <p:nvSpPr>
          <p:cNvPr id="9" name="Line 11"/>
          <p:cNvSpPr>
            <a:spLocks noChangeShapeType="1"/>
          </p:cNvSpPr>
          <p:nvPr userDrawn="1"/>
        </p:nvSpPr>
        <p:spPr bwMode="auto">
          <a:xfrm>
            <a:off x="609600" y="6242400"/>
            <a:ext cx="10972800" cy="0"/>
          </a:xfrm>
          <a:prstGeom prst="line">
            <a:avLst/>
          </a:prstGeom>
          <a:noFill/>
          <a:ln w="3175">
            <a:solidFill>
              <a:schemeClr val="bg1"/>
            </a:solidFill>
            <a:rou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dirty="0">
              <a:solidFill>
                <a:srgbClr val="646464"/>
              </a:solidFill>
              <a:cs typeface="Arial" panose="020B0604020202020204" pitchFamily="34" charset="0"/>
            </a:endParaRPr>
          </a:p>
        </p:txBody>
      </p:sp>
      <p:sp>
        <p:nvSpPr>
          <p:cNvPr id="13" name="Content Placeholder 2"/>
          <p:cNvSpPr>
            <a:spLocks noGrp="1"/>
          </p:cNvSpPr>
          <p:nvPr>
            <p:ph sz="half" idx="1"/>
          </p:nvPr>
        </p:nvSpPr>
        <p:spPr>
          <a:xfrm>
            <a:off x="609600" y="2121114"/>
            <a:ext cx="5390400" cy="3994963"/>
          </a:xfrm>
          <a:prstGeom prst="rect">
            <a:avLst/>
          </a:prstGeo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3"/>
          <p:cNvSpPr>
            <a:spLocks noGrp="1"/>
          </p:cNvSpPr>
          <p:nvPr>
            <p:ph sz="half" idx="2"/>
          </p:nvPr>
        </p:nvSpPr>
        <p:spPr>
          <a:xfrm>
            <a:off x="6201600" y="2121114"/>
            <a:ext cx="5390400" cy="3994963"/>
          </a:xfrm>
          <a:prstGeom prst="rect">
            <a:avLst/>
          </a:prstGeo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9"/>
          <p:cNvSpPr>
            <a:spLocks noGrp="1"/>
          </p:cNvSpPr>
          <p:nvPr>
            <p:ph type="body" sz="quarter" idx="12"/>
          </p:nvPr>
        </p:nvSpPr>
        <p:spPr>
          <a:xfrm>
            <a:off x="609600" y="1426464"/>
            <a:ext cx="5390400" cy="640800"/>
          </a:xfrm>
          <a:prstGeom prst="rect">
            <a:avLst/>
          </a:prstGeom>
        </p:spPr>
        <p:txBody>
          <a:bodyPr anchor="t" anchorCtr="0"/>
          <a:lstStyle>
            <a:lvl1pPr>
              <a:buNone/>
              <a:defRPr b="1">
                <a:solidFill>
                  <a:schemeClr val="bg1"/>
                </a:solidFill>
              </a:defRPr>
            </a:lvl1pPr>
          </a:lstStyle>
          <a:p>
            <a:pPr lvl="0"/>
            <a:endParaRPr lang="en-GB" dirty="0"/>
          </a:p>
        </p:txBody>
      </p:sp>
      <p:sp>
        <p:nvSpPr>
          <p:cNvPr id="16" name="Text Placeholder 9"/>
          <p:cNvSpPr>
            <a:spLocks noGrp="1"/>
          </p:cNvSpPr>
          <p:nvPr>
            <p:ph type="body" sz="quarter" idx="13"/>
          </p:nvPr>
        </p:nvSpPr>
        <p:spPr>
          <a:xfrm>
            <a:off x="6201600" y="1426464"/>
            <a:ext cx="5390400" cy="640800"/>
          </a:xfrm>
          <a:prstGeom prst="rect">
            <a:avLst/>
          </a:prstGeom>
        </p:spPr>
        <p:txBody>
          <a:bodyPr anchor="t" anchorCtr="0"/>
          <a:lstStyle>
            <a:lvl1pPr>
              <a:buNone/>
              <a:defRPr b="1">
                <a:solidFill>
                  <a:schemeClr val="bg1"/>
                </a:solidFill>
              </a:defRPr>
            </a:lvl1pPr>
          </a:lstStyle>
          <a:p>
            <a:pPr lvl="0"/>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r>
              <a:rPr lang="en-US"/>
              <a:t>24 July 2023</a:t>
            </a:r>
            <a:endParaRPr lang="en-IN" dirty="0"/>
          </a:p>
        </p:txBody>
      </p:sp>
      <p:sp>
        <p:nvSpPr>
          <p:cNvPr id="8" name="Footer Placeholder 7"/>
          <p:cNvSpPr>
            <a:spLocks noGrp="1"/>
          </p:cNvSpPr>
          <p:nvPr>
            <p:ph type="ftr" sz="quarter" idx="11"/>
          </p:nvPr>
        </p:nvSpPr>
        <p:spPr/>
        <p:txBody>
          <a:bodyPr/>
          <a:lstStyle/>
          <a:p>
            <a:r>
              <a:rPr lang="en-IN"/>
              <a:t>Audit Strategy Memorandum &amp; Plan</a:t>
            </a:r>
            <a:endParaRPr lang="en-IN" dirty="0"/>
          </a:p>
        </p:txBody>
      </p:sp>
      <p:sp>
        <p:nvSpPr>
          <p:cNvPr id="9" name="Slide Number Placeholder 8"/>
          <p:cNvSpPr>
            <a:spLocks noGrp="1"/>
          </p:cNvSpPr>
          <p:nvPr>
            <p:ph type="sldNum" sz="quarter" idx="12"/>
          </p:nvPr>
        </p:nvSpPr>
        <p:spPr/>
        <p:txBody>
          <a:bodyPr/>
          <a:lstStyle/>
          <a:p>
            <a:fld id="{A9735DB3-2A47-40DB-AB39-63F9D3C71B68}" type="slidenum">
              <a:rPr lang="en-IN" smtClean="0"/>
              <a:pPr/>
              <a:t>‹#›</a:t>
            </a:fld>
            <a:endParaRPr lang="en-IN"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607485" y="1024129"/>
            <a:ext cx="10972800" cy="1643063"/>
          </a:xfrm>
          <a:prstGeom prst="rect">
            <a:avLst/>
          </a:prstGeom>
        </p:spPr>
        <p:txBody>
          <a:bodyPr/>
          <a:lstStyle>
            <a:lvl1pPr marL="0" indent="0" algn="l">
              <a:lnSpc>
                <a:spcPct val="85000"/>
              </a:lnSpc>
              <a:spcBef>
                <a:spcPts val="0"/>
              </a:spcBef>
              <a:buNone/>
              <a:defRPr sz="5000" b="1">
                <a:solidFill>
                  <a:schemeClr val="bg2"/>
                </a:solidFill>
                <a:latin typeface="+mn-lt"/>
                <a:cs typeface="Arial" panose="020B0604020202020204" pitchFamily="34" charset="0"/>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
        <p:nvSpPr>
          <p:cNvPr id="5" name="Line 11"/>
          <p:cNvSpPr>
            <a:spLocks noChangeShapeType="1"/>
          </p:cNvSpPr>
          <p:nvPr userDrawn="1"/>
        </p:nvSpPr>
        <p:spPr bwMode="auto">
          <a:xfrm>
            <a:off x="609600" y="6242400"/>
            <a:ext cx="10972800" cy="0"/>
          </a:xfrm>
          <a:prstGeom prst="line">
            <a:avLst/>
          </a:prstGeom>
          <a:noFill/>
          <a:ln w="3175">
            <a:solidFill>
              <a:schemeClr val="bg1"/>
            </a:solidFill>
            <a:rou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dirty="0">
              <a:solidFill>
                <a:srgbClr val="646464"/>
              </a:solidFill>
              <a:cs typeface="Arial" panose="020B0604020202020204" pitchFamily="34" charset="0"/>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600" y="201168"/>
            <a:ext cx="10972800" cy="804672"/>
          </a:xfrm>
          <a:prstGeom prst="rect">
            <a:avLst/>
          </a:prstGeom>
          <a:noFill/>
          <a:ln w="9525">
            <a:noFill/>
            <a:miter lim="800000"/>
          </a:ln>
          <a:effectLst/>
        </p:spPr>
        <p:txBody>
          <a:bodyPr vert="horz" wrap="square" lIns="0" tIns="0" rIns="0" bIns="0" numCol="1" anchor="t" anchorCtr="0" compatLnSpc="1"/>
          <a:lstStyle>
            <a:lvl1pPr algn="l">
              <a:defRPr>
                <a:solidFill>
                  <a:schemeClr val="bg1"/>
                </a:solidFill>
                <a:latin typeface="+mn-lt"/>
                <a:cs typeface="Arial" panose="020B0604020202020204" pitchFamily="34" charset="0"/>
              </a:defRPr>
            </a:lvl1pPr>
          </a:lstStyle>
          <a:p>
            <a:pPr lvl="0" algn="l" fontAlgn="base">
              <a:lnSpc>
                <a:spcPct val="85000"/>
              </a:lnSpc>
              <a:spcAft>
                <a:spcPct val="0"/>
              </a:spcAft>
            </a:pPr>
            <a:r>
              <a:rPr lang="en-US"/>
              <a:t>Click to edit Master title style</a:t>
            </a:r>
            <a:endParaRPr lang="en-US" dirty="0"/>
          </a:p>
        </p:txBody>
      </p:sp>
      <p:sp>
        <p:nvSpPr>
          <p:cNvPr id="3077" name="Freeform 5"/>
          <p:cNvSpPr/>
          <p:nvPr userDrawn="1"/>
        </p:nvSpPr>
        <p:spPr bwMode="gray">
          <a:xfrm>
            <a:off x="609600" y="1042417"/>
            <a:ext cx="109728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2"/>
          </a:solidFill>
          <a:ln w="9525">
            <a:noFill/>
            <a:round/>
          </a:ln>
        </p:spPr>
        <p:txBody>
          <a:bodyPr vert="horz" wrap="square" lIns="91440" tIns="45720" rIns="91440" bIns="45720" numCol="1" anchor="t" anchorCtr="0" compatLnSpc="1"/>
          <a:lstStyle/>
          <a:p>
            <a:endParaRPr lang="en-GB" sz="1800" dirty="0">
              <a:solidFill>
                <a:srgbClr val="646464"/>
              </a:solidFill>
              <a:cs typeface="Arial" panose="020B0604020202020204" pitchFamily="34" charset="0"/>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600" y="201168"/>
            <a:ext cx="10972800" cy="804672"/>
          </a:xfrm>
          <a:prstGeom prst="rect">
            <a:avLst/>
          </a:prstGeom>
          <a:noFill/>
          <a:ln w="9525">
            <a:noFill/>
            <a:miter lim="800000"/>
          </a:ln>
          <a:effectLst/>
        </p:spPr>
        <p:txBody>
          <a:bodyPr vert="horz" wrap="square" lIns="0" tIns="0" rIns="0" bIns="0" numCol="1" anchor="t" anchorCtr="0" compatLnSpc="1"/>
          <a:lstStyle>
            <a:lvl1pPr algn="l">
              <a:defRPr>
                <a:solidFill>
                  <a:schemeClr val="bg1"/>
                </a:solidFill>
                <a:latin typeface="+mn-lt"/>
                <a:cs typeface="Arial" panose="020B0604020202020204" pitchFamily="34" charset="0"/>
              </a:defRPr>
            </a:lvl1pPr>
          </a:lstStyle>
          <a:p>
            <a:pPr lvl="0" algn="l" fontAlgn="base">
              <a:lnSpc>
                <a:spcPct val="85000"/>
              </a:lnSpc>
              <a:spcAft>
                <a:spcPct val="0"/>
              </a:spcAft>
            </a:pPr>
            <a:r>
              <a:rPr lang="en-US"/>
              <a:t>Click to edit Master title style</a:t>
            </a:r>
            <a:endParaRPr lang="en-US" dirty="0"/>
          </a:p>
        </p:txBody>
      </p:sp>
      <p:sp>
        <p:nvSpPr>
          <p:cNvPr id="4101" name="Freeform 5"/>
          <p:cNvSpPr/>
          <p:nvPr userDrawn="1"/>
        </p:nvSpPr>
        <p:spPr bwMode="gray">
          <a:xfrm>
            <a:off x="609600" y="1042417"/>
            <a:ext cx="109728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1"/>
          </a:solidFill>
          <a:ln w="9525">
            <a:noFill/>
            <a:round/>
          </a:ln>
        </p:spPr>
        <p:txBody>
          <a:bodyPr vert="horz" wrap="square" lIns="91440" tIns="45720" rIns="91440" bIns="45720" numCol="1" anchor="t" anchorCtr="0" compatLnSpc="1"/>
          <a:lstStyle/>
          <a:p>
            <a:endParaRPr lang="en-GB" sz="1800" dirty="0">
              <a:solidFill>
                <a:srgbClr val="646464"/>
              </a:solidFill>
              <a:cs typeface="Arial" panose="020B0604020202020204" pitchFamily="34" charset="0"/>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600" y="201168"/>
            <a:ext cx="10972800" cy="804672"/>
          </a:xfrm>
          <a:prstGeom prst="rect">
            <a:avLst/>
          </a:prstGeom>
          <a:noFill/>
          <a:ln w="9525">
            <a:noFill/>
            <a:miter lim="800000"/>
          </a:ln>
          <a:effectLst/>
        </p:spPr>
        <p:txBody>
          <a:bodyPr vert="horz" wrap="square" lIns="0" tIns="0" rIns="0" bIns="0" numCol="1" anchor="t" anchorCtr="0" compatLnSpc="1"/>
          <a:lstStyle>
            <a:lvl1pPr algn="l">
              <a:defRPr>
                <a:solidFill>
                  <a:schemeClr val="bg1"/>
                </a:solidFill>
                <a:latin typeface="+mn-lt"/>
                <a:cs typeface="Arial" panose="020B0604020202020204" pitchFamily="34" charset="0"/>
              </a:defRPr>
            </a:lvl1pPr>
          </a:lstStyle>
          <a:p>
            <a:pPr lvl="0" algn="l" fontAlgn="base">
              <a:lnSpc>
                <a:spcPct val="85000"/>
              </a:lnSpc>
              <a:spcAft>
                <a:spcPct val="0"/>
              </a:spcAft>
            </a:pPr>
            <a:r>
              <a:rPr lang="en-US"/>
              <a:t>Click to edit Master title style</a:t>
            </a:r>
            <a:endParaRPr lang="en-US" dirty="0"/>
          </a:p>
        </p:txBody>
      </p:sp>
      <p:sp>
        <p:nvSpPr>
          <p:cNvPr id="4101" name="Freeform 5"/>
          <p:cNvSpPr/>
          <p:nvPr userDrawn="1"/>
        </p:nvSpPr>
        <p:spPr bwMode="gray">
          <a:xfrm>
            <a:off x="609600" y="1040400"/>
            <a:ext cx="109728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blipFill dpi="0" rotWithShape="1">
            <a:blip r:embed="rId2" cstate="print"/>
            <a:srcRect/>
            <a:stretch>
              <a:fillRect/>
            </a:stretch>
          </a:blipFill>
          <a:ln w="9525">
            <a:noFill/>
            <a:round/>
          </a:ln>
        </p:spPr>
        <p:txBody>
          <a:bodyPr vert="horz" wrap="square" lIns="91440" tIns="45720" rIns="91440" bIns="45720" numCol="1" anchor="t" anchorCtr="0" compatLnSpc="1"/>
          <a:lstStyle/>
          <a:p>
            <a:endParaRPr lang="en-GB" sz="1800" dirty="0">
              <a:solidFill>
                <a:srgbClr val="646464"/>
              </a:solidFill>
              <a:cs typeface="Arial" panose="020B0604020202020204" pitchFamily="34" charset="0"/>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7" name="Line 11"/>
          <p:cNvSpPr>
            <a:spLocks noChangeShapeType="1"/>
          </p:cNvSpPr>
          <p:nvPr userDrawn="1"/>
        </p:nvSpPr>
        <p:spPr bwMode="auto">
          <a:xfrm>
            <a:off x="607484" y="6243638"/>
            <a:ext cx="10972800" cy="0"/>
          </a:xfrm>
          <a:prstGeom prst="line">
            <a:avLst/>
          </a:prstGeom>
          <a:noFill/>
          <a:ln w="3175">
            <a:solidFill>
              <a:schemeClr val="bg1"/>
            </a:solidFill>
            <a:round/>
          </a:ln>
          <a:effectLst/>
        </p:spPr>
        <p:txBody>
          <a:bodyPr wrap="none" anchor="ctr"/>
          <a:lstStyle/>
          <a:p>
            <a:endParaRPr lang="en-US" sz="1800" dirty="0">
              <a:solidFill>
                <a:srgbClr val="646464"/>
              </a:solidFill>
              <a:cs typeface="Arial" panose="020B0604020202020204" pitchFamily="34" charset="0"/>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607483" y="719139"/>
            <a:ext cx="4675200" cy="5210062"/>
          </a:xfrm>
          <a:prstGeom prst="rect">
            <a:avLst/>
          </a:prstGeom>
        </p:spPr>
        <p:txBody>
          <a:bodyPr/>
          <a:lstStyle>
            <a:lvl1pPr marL="0" indent="0" algn="l" defTabSz="995680" rtl="0" fontAlgn="base">
              <a:lnSpc>
                <a:spcPct val="100000"/>
              </a:lnSpc>
              <a:spcBef>
                <a:spcPct val="70000"/>
              </a:spcBef>
              <a:spcAft>
                <a:spcPct val="0"/>
              </a:spcAft>
              <a:buSzPct val="100000"/>
              <a:buNone/>
              <a:defRPr lang="en-US" sz="1200" kern="1200" noProof="0" dirty="0" smtClean="0">
                <a:solidFill>
                  <a:schemeClr val="bg1"/>
                </a:solidFill>
                <a:latin typeface="+mn-lt"/>
                <a:ea typeface="+mn-ea"/>
                <a:cs typeface="Arial" panose="020B0604020202020204" pitchFamily="34" charset="0"/>
              </a:defRPr>
            </a:lvl1pPr>
            <a:lvl2pPr marL="0" indent="0" algn="l" defTabSz="995680" rtl="0" fontAlgn="base">
              <a:lnSpc>
                <a:spcPct val="100000"/>
              </a:lnSpc>
              <a:spcBef>
                <a:spcPct val="0"/>
              </a:spcBef>
              <a:spcAft>
                <a:spcPct val="0"/>
              </a:spcAft>
              <a:buSzPct val="100000"/>
              <a:buNone/>
              <a:defRPr lang="en-US" sz="900" b="1" kern="1200" noProof="0" dirty="0" smtClean="0">
                <a:solidFill>
                  <a:schemeClr val="bg1"/>
                </a:solidFill>
                <a:latin typeface="+mn-lt"/>
                <a:ea typeface="+mn-ea"/>
                <a:cs typeface="Arial" panose="020B0604020202020204" pitchFamily="34" charset="0"/>
              </a:defRPr>
            </a:lvl2pPr>
            <a:lvl3pPr marL="176530" indent="-176530" algn="l" defTabSz="995680" rtl="0" fontAlgn="base">
              <a:lnSpc>
                <a:spcPct val="100000"/>
              </a:lnSpc>
              <a:spcBef>
                <a:spcPct val="0"/>
              </a:spcBef>
              <a:spcAft>
                <a:spcPct val="0"/>
              </a:spcAft>
              <a:buClr>
                <a:schemeClr val="accent2"/>
              </a:buClr>
              <a:buSzPct val="70000"/>
              <a:buFont typeface="Arial" panose="020B0604020202020204" pitchFamily="34" charset="0"/>
              <a:buChar char="►"/>
              <a:defRPr lang="en-US" sz="900" b="1" kern="1200" noProof="0" dirty="0" smtClean="0">
                <a:solidFill>
                  <a:schemeClr val="bg1"/>
                </a:solidFill>
                <a:latin typeface="+mn-lt"/>
                <a:ea typeface="+mn-ea"/>
                <a:cs typeface="Arial" panose="020B0604020202020204" pitchFamily="34" charset="0"/>
              </a:defRPr>
            </a:lvl3pPr>
            <a:lvl4pPr marL="0" indent="0" algn="l" defTabSz="995680" rtl="0" fontAlgn="base">
              <a:lnSpc>
                <a:spcPct val="100000"/>
              </a:lnSpc>
              <a:spcBef>
                <a:spcPct val="0"/>
              </a:spcBef>
              <a:spcAft>
                <a:spcPct val="0"/>
              </a:spcAft>
              <a:buSzPct val="100000"/>
              <a:buNone/>
              <a:defRPr lang="en-US" sz="800" kern="1200" noProof="0" dirty="0" smtClean="0">
                <a:solidFill>
                  <a:schemeClr val="bg1"/>
                </a:solidFill>
                <a:latin typeface="+mn-lt"/>
                <a:ea typeface="+mn-ea"/>
                <a:cs typeface="Arial" panose="020B0604020202020204" pitchFamily="34" charset="0"/>
              </a:defRPr>
            </a:lvl4pPr>
            <a:lvl5pPr marL="189230" indent="-189230" algn="l" defTabSz="995680" rtl="0" fontAlgn="base">
              <a:lnSpc>
                <a:spcPct val="100000"/>
              </a:lnSpc>
              <a:spcBef>
                <a:spcPct val="0"/>
              </a:spcBef>
              <a:spcAft>
                <a:spcPct val="0"/>
              </a:spcAft>
              <a:buClr>
                <a:schemeClr val="accent2"/>
              </a:buClr>
              <a:buSzPct val="70000"/>
              <a:buFont typeface="Arial" panose="020B0604020202020204" pitchFamily="34" charset="0"/>
              <a:buChar char="►"/>
              <a:defRPr lang="en-US" sz="800" kern="1200" noProof="0" dirty="0">
                <a:solidFill>
                  <a:schemeClr val="bg1"/>
                </a:solidFill>
                <a:latin typeface="+mn-lt"/>
                <a:ea typeface="+mn-ea"/>
                <a:cs typeface="Arial" panose="020B0604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r>
              <a:rPr lang="en-US"/>
              <a:t>24 July 2023</a:t>
            </a:r>
            <a:endParaRPr lang="en-IN" dirty="0"/>
          </a:p>
        </p:txBody>
      </p:sp>
      <p:sp>
        <p:nvSpPr>
          <p:cNvPr id="4" name="Footer Placeholder 3"/>
          <p:cNvSpPr>
            <a:spLocks noGrp="1"/>
          </p:cNvSpPr>
          <p:nvPr>
            <p:ph type="ftr" sz="quarter" idx="11"/>
          </p:nvPr>
        </p:nvSpPr>
        <p:spPr/>
        <p:txBody>
          <a:bodyPr/>
          <a:lstStyle/>
          <a:p>
            <a:r>
              <a:rPr lang="en-IN"/>
              <a:t>Audit Strategy Memorandum &amp; Plan</a:t>
            </a:r>
            <a:endParaRPr lang="en-IN" dirty="0"/>
          </a:p>
        </p:txBody>
      </p:sp>
      <p:sp>
        <p:nvSpPr>
          <p:cNvPr id="5" name="Slide Number Placeholder 4"/>
          <p:cNvSpPr>
            <a:spLocks noGrp="1"/>
          </p:cNvSpPr>
          <p:nvPr>
            <p:ph type="sldNum" sz="quarter" idx="12"/>
          </p:nvPr>
        </p:nvSpPr>
        <p:spPr/>
        <p:txBody>
          <a:bodyPr/>
          <a:lstStyle/>
          <a:p>
            <a:fld id="{A9735DB3-2A47-40DB-AB39-63F9D3C71B68}" type="slidenum">
              <a:rPr lang="en-IN" smtClean="0"/>
              <a:pPr/>
              <a:t>‹#›</a:t>
            </a:fld>
            <a:endParaRPr lang="en-I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24 July 2023</a:t>
            </a:r>
            <a:endParaRPr lang="en-IN" dirty="0"/>
          </a:p>
        </p:txBody>
      </p:sp>
      <p:sp>
        <p:nvSpPr>
          <p:cNvPr id="3" name="Footer Placeholder 2"/>
          <p:cNvSpPr>
            <a:spLocks noGrp="1"/>
          </p:cNvSpPr>
          <p:nvPr>
            <p:ph type="ftr" sz="quarter" idx="11"/>
          </p:nvPr>
        </p:nvSpPr>
        <p:spPr/>
        <p:txBody>
          <a:bodyPr/>
          <a:lstStyle/>
          <a:p>
            <a:r>
              <a:rPr lang="en-IN"/>
              <a:t>Audit Strategy Memorandum &amp; Plan</a:t>
            </a:r>
            <a:endParaRPr lang="en-IN" dirty="0"/>
          </a:p>
        </p:txBody>
      </p:sp>
      <p:sp>
        <p:nvSpPr>
          <p:cNvPr id="4" name="Slide Number Placeholder 3"/>
          <p:cNvSpPr>
            <a:spLocks noGrp="1"/>
          </p:cNvSpPr>
          <p:nvPr>
            <p:ph type="sldNum" sz="quarter" idx="12"/>
          </p:nvPr>
        </p:nvSpPr>
        <p:spPr/>
        <p:txBody>
          <a:bodyPr/>
          <a:lstStyle/>
          <a:p>
            <a:fld id="{A9735DB3-2A47-40DB-AB39-63F9D3C71B68}" type="slidenum">
              <a:rPr lang="en-IN" smtClean="0"/>
              <a:pPr/>
              <a:t>‹#›</a:t>
            </a:fld>
            <a:endParaRPr lang="en-I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24 July 2023</a:t>
            </a:r>
            <a:endParaRPr lang="en-IN" dirty="0"/>
          </a:p>
        </p:txBody>
      </p:sp>
      <p:sp>
        <p:nvSpPr>
          <p:cNvPr id="6" name="Footer Placeholder 5"/>
          <p:cNvSpPr>
            <a:spLocks noGrp="1"/>
          </p:cNvSpPr>
          <p:nvPr>
            <p:ph type="ftr" sz="quarter" idx="11"/>
          </p:nvPr>
        </p:nvSpPr>
        <p:spPr/>
        <p:txBody>
          <a:bodyPr/>
          <a:lstStyle/>
          <a:p>
            <a:r>
              <a:rPr lang="en-IN"/>
              <a:t>Audit Strategy Memorandum &amp; Plan</a:t>
            </a:r>
            <a:endParaRPr lang="en-IN" dirty="0"/>
          </a:p>
        </p:txBody>
      </p:sp>
      <p:sp>
        <p:nvSpPr>
          <p:cNvPr id="7" name="Slide Number Placeholder 6"/>
          <p:cNvSpPr>
            <a:spLocks noGrp="1"/>
          </p:cNvSpPr>
          <p:nvPr>
            <p:ph type="sldNum" sz="quarter" idx="12"/>
          </p:nvPr>
        </p:nvSpPr>
        <p:spPr/>
        <p:txBody>
          <a:bodyPr/>
          <a:lstStyle/>
          <a:p>
            <a:fld id="{A9735DB3-2A47-40DB-AB39-63F9D3C71B68}" type="slidenum">
              <a:rPr lang="en-IN" smtClean="0"/>
              <a:pPr/>
              <a:t>‹#›</a:t>
            </a:fld>
            <a:endParaRPr lang="en-I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24 July 2023</a:t>
            </a:r>
            <a:endParaRPr lang="en-IN" dirty="0"/>
          </a:p>
        </p:txBody>
      </p:sp>
      <p:sp>
        <p:nvSpPr>
          <p:cNvPr id="6" name="Footer Placeholder 5"/>
          <p:cNvSpPr>
            <a:spLocks noGrp="1"/>
          </p:cNvSpPr>
          <p:nvPr>
            <p:ph type="ftr" sz="quarter" idx="11"/>
          </p:nvPr>
        </p:nvSpPr>
        <p:spPr/>
        <p:txBody>
          <a:bodyPr/>
          <a:lstStyle/>
          <a:p>
            <a:r>
              <a:rPr lang="en-IN"/>
              <a:t>Audit Strategy Memorandum &amp; Plan</a:t>
            </a:r>
            <a:endParaRPr lang="en-IN" dirty="0"/>
          </a:p>
        </p:txBody>
      </p:sp>
      <p:sp>
        <p:nvSpPr>
          <p:cNvPr id="7" name="Slide Number Placeholder 6"/>
          <p:cNvSpPr>
            <a:spLocks noGrp="1"/>
          </p:cNvSpPr>
          <p:nvPr>
            <p:ph type="sldNum" sz="quarter" idx="12"/>
          </p:nvPr>
        </p:nvSpPr>
        <p:spPr/>
        <p:txBody>
          <a:bodyPr/>
          <a:lstStyle/>
          <a:p>
            <a:fld id="{A9735DB3-2A47-40DB-AB39-63F9D3C71B68}" type="slidenum">
              <a:rPr lang="en-IN" smtClean="0"/>
              <a:pPr/>
              <a:t>‹#›</a:t>
            </a:fld>
            <a:endParaRPr lang="en-IN"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wm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image" Target="../media/image1.wmf"/><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theme" Target="../theme/theme3.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image" Target="../media/image1.wmf"/><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19" Type="http://schemas.openxmlformats.org/officeDocument/2006/relationships/theme" Target="../theme/theme4.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24 July 2023</a:t>
            </a:r>
            <a:endParaRPr lang="en-IN"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IN"/>
              <a:t>Audit Strategy Memorandum &amp; Plan</a:t>
            </a:r>
            <a:endParaRPr lang="en-IN"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735DB3-2A47-40DB-AB39-63F9D3C71B68}" type="slidenum">
              <a:rPr lang="en-IN" smtClean="0"/>
              <a:pPr/>
              <a:t>‹#›</a:t>
            </a:fld>
            <a:endParaRPr lang="en-IN"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38"/>
            <a:ext cx="10972800" cy="779462"/>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10" name="Line 10"/>
          <p:cNvSpPr>
            <a:spLocks noChangeShapeType="1"/>
          </p:cNvSpPr>
          <p:nvPr userDrawn="1"/>
        </p:nvSpPr>
        <p:spPr bwMode="auto">
          <a:xfrm>
            <a:off x="609601" y="1044000"/>
            <a:ext cx="10972800" cy="0"/>
          </a:xfrm>
          <a:prstGeom prst="line">
            <a:avLst/>
          </a:prstGeom>
          <a:noFill/>
          <a:ln w="19050">
            <a:solidFill>
              <a:schemeClr val="accent2"/>
            </a:solidFill>
            <a:round/>
          </a:ln>
          <a:effectLst/>
        </p:spPr>
        <p:txBody>
          <a:bodyPr wrap="none" lIns="80001" tIns="40000" rIns="80001" bIns="400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dirty="0">
              <a:solidFill>
                <a:srgbClr val="808080"/>
              </a:solidFill>
              <a:latin typeface="EYInterstate" panose="02000503020000020004" pitchFamily="2" charset="0"/>
            </a:endParaRPr>
          </a:p>
        </p:txBody>
      </p:sp>
      <p:sp>
        <p:nvSpPr>
          <p:cNvPr id="11" name="Line 11"/>
          <p:cNvSpPr>
            <a:spLocks noChangeShapeType="1"/>
          </p:cNvSpPr>
          <p:nvPr userDrawn="1"/>
        </p:nvSpPr>
        <p:spPr bwMode="auto">
          <a:xfrm>
            <a:off x="609601" y="6200389"/>
            <a:ext cx="10972800" cy="0"/>
          </a:xfrm>
          <a:prstGeom prst="line">
            <a:avLst/>
          </a:prstGeom>
          <a:noFill/>
          <a:ln w="3175">
            <a:solidFill>
              <a:srgbClr val="808080"/>
            </a:solidFill>
            <a:round/>
          </a:ln>
          <a:effectLst/>
        </p:spPr>
        <p:txBody>
          <a:bodyPr wrap="none" lIns="80001" tIns="40000" rIns="80001" bIns="400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dirty="0">
              <a:solidFill>
                <a:srgbClr val="808080"/>
              </a:solidFill>
              <a:latin typeface="EYInterstate" panose="02000503020000020004" pitchFamily="2" charset="0"/>
            </a:endParaRPr>
          </a:p>
        </p:txBody>
      </p:sp>
      <p:sp>
        <p:nvSpPr>
          <p:cNvPr id="14" name="TextBox 13"/>
          <p:cNvSpPr txBox="1"/>
          <p:nvPr userDrawn="1"/>
        </p:nvSpPr>
        <p:spPr>
          <a:xfrm>
            <a:off x="618736" y="6442686"/>
            <a:ext cx="823245" cy="181771"/>
          </a:xfrm>
          <a:prstGeom prst="rect">
            <a:avLst/>
          </a:prstGeom>
          <a:noFill/>
        </p:spPr>
        <p:txBody>
          <a:bodyPr vert="horz" wrap="square" lIns="0" tIns="0" rIns="0" bIns="0" rtlCol="0" anchor="t" anchorCtr="0">
            <a:noAutofit/>
          </a:bodyPr>
          <a:lstStyle/>
          <a:p>
            <a:pPr defTabSz="800100"/>
            <a:r>
              <a:rPr lang="en-GB" sz="1000" dirty="0">
                <a:solidFill>
                  <a:srgbClr val="808080"/>
                </a:solidFill>
                <a:latin typeface="EYInterstate Light" panose="02000506000000020004" pitchFamily="2" charset="0"/>
                <a:cs typeface="Arial" panose="020B0604020202020204" pitchFamily="34" charset="0"/>
              </a:rPr>
              <a:t>Page </a:t>
            </a:r>
            <a:fld id="{9AE4D82F-B047-469B-AC52-A46321747EAF}" type="slidenum">
              <a:rPr lang="en-GB" sz="1000" smtClean="0">
                <a:solidFill>
                  <a:srgbClr val="808080"/>
                </a:solidFill>
                <a:latin typeface="EYInterstate Light" panose="02000506000000020004" pitchFamily="2" charset="0"/>
                <a:cs typeface="Arial" panose="020B0604020202020204" pitchFamily="34" charset="0"/>
              </a:rPr>
              <a:pPr defTabSz="800100"/>
              <a:t>‹#›</a:t>
            </a:fld>
            <a:endParaRPr lang="en-GB" sz="1000" dirty="0">
              <a:solidFill>
                <a:srgbClr val="808080"/>
              </a:solidFill>
              <a:latin typeface="EYInterstate Light" panose="02000506000000020004" pitchFamily="2" charset="0"/>
              <a:cs typeface="Arial" panose="020B0604020202020204" pitchFamily="34" charset="0"/>
            </a:endParaRPr>
          </a:p>
        </p:txBody>
      </p:sp>
      <p:pic>
        <p:nvPicPr>
          <p:cNvPr id="16" name="Picture 15"/>
          <p:cNvPicPr>
            <a:picLocks noChangeAspect="1"/>
          </p:cNvPicPr>
          <p:nvPr userDrawn="1"/>
        </p:nvPicPr>
        <p:blipFill>
          <a:blip r:embed="rId15" cstate="print">
            <a:extLst>
              <a:ext uri="{28A0092B-C50C-407E-A947-70E740481C1C}">
                <a14:useLocalDpi xmlns:a14="http://schemas.microsoft.com/office/drawing/2010/main" xmlns="" val="0"/>
              </a:ext>
            </a:extLst>
          </a:blip>
          <a:stretch>
            <a:fillRect/>
          </a:stretch>
        </p:blipFill>
        <p:spPr>
          <a:xfrm>
            <a:off x="11126641" y="6290401"/>
            <a:ext cx="455761" cy="369416"/>
          </a:xfrm>
          <a:prstGeom prst="rect">
            <a:avLst/>
          </a:prstGeom>
        </p:spPr>
      </p:pic>
      <p:sp>
        <p:nvSpPr>
          <p:cNvPr id="9" name="TextBox 8"/>
          <p:cNvSpPr txBox="1"/>
          <p:nvPr userDrawn="1"/>
        </p:nvSpPr>
        <p:spPr>
          <a:xfrm>
            <a:off x="1331551" y="6442686"/>
            <a:ext cx="1508691" cy="181771"/>
          </a:xfrm>
          <a:prstGeom prst="rect">
            <a:avLst/>
          </a:prstGeom>
          <a:noFill/>
        </p:spPr>
        <p:txBody>
          <a:bodyPr vert="horz" wrap="square" lIns="0" tIns="0" rIns="0" bIns="0" rtlCol="0" anchor="t" anchorCtr="0">
            <a:noAutofit/>
          </a:bodyPr>
          <a:lstStyle/>
          <a:p>
            <a:pPr defTabSz="800100"/>
            <a:fld id="{123AE2BB-0D0C-49F7-9596-050E760231CA}" type="datetime4">
              <a:rPr lang="en-GB" sz="1000" smtClean="0">
                <a:solidFill>
                  <a:srgbClr val="808080"/>
                </a:solidFill>
                <a:latin typeface="EYInterstate Light" panose="02000506000000020004" pitchFamily="2" charset="0"/>
                <a:cs typeface="Arial" panose="020B0604020202020204" pitchFamily="34" charset="0"/>
              </a:rPr>
              <a:pPr defTabSz="800100"/>
              <a:t>31 August 2024</a:t>
            </a:fld>
            <a:endParaRPr lang="en-GB" sz="1000" dirty="0">
              <a:solidFill>
                <a:srgbClr val="808080"/>
              </a:solidFill>
              <a:latin typeface="EYInterstate Light" panose="02000506000000020004" pitchFamily="2" charset="0"/>
              <a:cs typeface="Arial" panose="020B0604020202020204" pitchFamily="34" charset="0"/>
            </a:endParaRPr>
          </a:p>
        </p:txBody>
      </p:sp>
      <p:sp>
        <p:nvSpPr>
          <p:cNvPr id="12" name="TextBox 11"/>
          <p:cNvSpPr txBox="1"/>
          <p:nvPr userDrawn="1"/>
        </p:nvSpPr>
        <p:spPr>
          <a:xfrm>
            <a:off x="3050261" y="6442686"/>
            <a:ext cx="3911227" cy="181771"/>
          </a:xfrm>
          <a:prstGeom prst="rect">
            <a:avLst/>
          </a:prstGeom>
          <a:noFill/>
        </p:spPr>
        <p:txBody>
          <a:bodyPr vert="horz" wrap="square" lIns="0" tIns="0" rIns="0" bIns="0" rtlCol="0" anchor="t" anchorCtr="0">
            <a:noAutofit/>
          </a:bodyPr>
          <a:lstStyle/>
          <a:p>
            <a:pPr defTabSz="800100"/>
            <a:r>
              <a:rPr lang="en-GB" sz="1000" dirty="0">
                <a:solidFill>
                  <a:srgbClr val="808080"/>
                </a:solidFill>
                <a:latin typeface="EYInterstate Light" panose="02000506000000020004" pitchFamily="2" charset="0"/>
                <a:cs typeface="Arial" panose="020B0604020202020204" pitchFamily="34" charset="0"/>
              </a:rPr>
              <a:t>Presentation title</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p:txStyles>
    <p:titleStyle>
      <a:lvl1pPr algn="l" defTabSz="800100" rtl="0" eaLnBrk="1" latinLnBrk="0" hangingPunct="1">
        <a:lnSpc>
          <a:spcPct val="85000"/>
        </a:lnSpc>
        <a:spcBef>
          <a:spcPct val="0"/>
        </a:spcBef>
        <a:buNone/>
        <a:defRPr sz="2600" b="1" kern="1200">
          <a:solidFill>
            <a:schemeClr val="bg2"/>
          </a:solidFill>
          <a:latin typeface="EYInterstate" panose="02000503020000020004" pitchFamily="2" charset="0"/>
          <a:ea typeface="+mj-ea"/>
          <a:cs typeface="Arial" panose="020B0604020202020204" pitchFamily="34" charset="0"/>
        </a:defRPr>
      </a:lvl1pPr>
    </p:titleStyle>
    <p:bodyStyle>
      <a:lvl1pPr marL="149860" indent="-149860" algn="l" defTabSz="800100" rtl="0" eaLnBrk="1" latinLnBrk="0" hangingPunct="1">
        <a:spcBef>
          <a:spcPct val="20000"/>
        </a:spcBef>
        <a:buClr>
          <a:schemeClr val="accent2"/>
        </a:buClr>
        <a:buSzPct val="70000"/>
        <a:buFont typeface="Arial" panose="020B0604020202020204" pitchFamily="34" charset="0"/>
        <a:buChar char="►"/>
        <a:defRPr sz="1100" kern="1200">
          <a:solidFill>
            <a:schemeClr val="bg1"/>
          </a:solidFill>
          <a:latin typeface="EYInterstate" panose="02000503020000020004" pitchFamily="2" charset="0"/>
          <a:ea typeface="+mn-ea"/>
          <a:cs typeface="+mn-cs"/>
        </a:defRPr>
      </a:lvl1pPr>
      <a:lvl2pPr marL="300355" indent="-147320" algn="l" defTabSz="800100" rtl="0" eaLnBrk="1" latinLnBrk="0" hangingPunct="1">
        <a:spcBef>
          <a:spcPct val="20000"/>
        </a:spcBef>
        <a:buClr>
          <a:schemeClr val="accent2"/>
        </a:buClr>
        <a:buSzPct val="70000"/>
        <a:buFont typeface="Arial" panose="020B0604020202020204" pitchFamily="34" charset="0"/>
        <a:buChar char="►"/>
        <a:defRPr sz="1100" kern="1200">
          <a:solidFill>
            <a:schemeClr val="bg1"/>
          </a:solidFill>
          <a:latin typeface="EYInterstate Light" panose="02000506000000020004" pitchFamily="2" charset="0"/>
          <a:ea typeface="+mn-ea"/>
          <a:cs typeface="+mn-cs"/>
        </a:defRPr>
      </a:lvl2pPr>
      <a:lvl3pPr marL="452755" indent="-161290" algn="l" defTabSz="800100" rtl="0" eaLnBrk="1" latinLnBrk="0" hangingPunct="1">
        <a:spcBef>
          <a:spcPct val="20000"/>
        </a:spcBef>
        <a:buClr>
          <a:schemeClr val="accent2"/>
        </a:buClr>
        <a:buSzPct val="70000"/>
        <a:buFont typeface="Arial" panose="020B0604020202020204" pitchFamily="34" charset="0"/>
        <a:buChar char="►"/>
        <a:defRPr sz="1100" kern="1200">
          <a:solidFill>
            <a:schemeClr val="bg1"/>
          </a:solidFill>
          <a:latin typeface="EYInterstate Light" panose="02000506000000020004" pitchFamily="2" charset="0"/>
          <a:ea typeface="+mn-ea"/>
          <a:cs typeface="+mn-cs"/>
        </a:defRPr>
      </a:lvl3pPr>
      <a:lvl4pPr marL="600075" indent="-147320" algn="l" defTabSz="800100" rtl="0" eaLnBrk="1" latinLnBrk="0" hangingPunct="1">
        <a:spcBef>
          <a:spcPct val="20000"/>
        </a:spcBef>
        <a:buClr>
          <a:schemeClr val="accent2"/>
        </a:buClr>
        <a:buSzPct val="70000"/>
        <a:buFont typeface="Arial" panose="020B0604020202020204" pitchFamily="34" charset="0"/>
        <a:buChar char="►"/>
        <a:defRPr sz="1100" kern="1200">
          <a:solidFill>
            <a:schemeClr val="bg1"/>
          </a:solidFill>
          <a:latin typeface="EYInterstate Light" panose="02000506000000020004" pitchFamily="2" charset="0"/>
          <a:ea typeface="+mn-ea"/>
          <a:cs typeface="+mn-cs"/>
        </a:defRPr>
      </a:lvl4pPr>
      <a:lvl5pPr marL="753110" indent="-153035" algn="l" defTabSz="800100" rtl="0" eaLnBrk="1" latinLnBrk="0" hangingPunct="1">
        <a:spcBef>
          <a:spcPct val="20000"/>
        </a:spcBef>
        <a:buClr>
          <a:schemeClr val="accent2"/>
        </a:buClr>
        <a:buSzPct val="70000"/>
        <a:buFont typeface="Arial" panose="020B0604020202020204" pitchFamily="34" charset="0"/>
        <a:buChar char="►"/>
        <a:defRPr sz="1100" kern="1200">
          <a:solidFill>
            <a:schemeClr val="bg1"/>
          </a:solidFill>
          <a:latin typeface="EYInterstate Light" panose="02000506000000020004" pitchFamily="2" charset="0"/>
          <a:ea typeface="+mn-ea"/>
          <a:cs typeface="+mn-cs"/>
        </a:defRPr>
      </a:lvl5pPr>
      <a:lvl6pPr marL="2200275" indent="-200025" algn="l" defTabSz="8001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600325" indent="-200025" algn="l" defTabSz="8001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00375" indent="-200025" algn="l" defTabSz="8001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00425" indent="-200025" algn="l" defTabSz="8001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800100" rtl="0" eaLnBrk="1" latinLnBrk="0" hangingPunct="1">
        <a:defRPr sz="1600" kern="1200">
          <a:solidFill>
            <a:schemeClr val="tx1"/>
          </a:solidFill>
          <a:latin typeface="+mn-lt"/>
          <a:ea typeface="+mn-ea"/>
          <a:cs typeface="+mn-cs"/>
        </a:defRPr>
      </a:lvl1pPr>
      <a:lvl2pPr marL="400050" algn="l" defTabSz="800100" rtl="0" eaLnBrk="1" latinLnBrk="0" hangingPunct="1">
        <a:defRPr sz="1600" kern="1200">
          <a:solidFill>
            <a:schemeClr val="tx1"/>
          </a:solidFill>
          <a:latin typeface="+mn-lt"/>
          <a:ea typeface="+mn-ea"/>
          <a:cs typeface="+mn-cs"/>
        </a:defRPr>
      </a:lvl2pPr>
      <a:lvl3pPr marL="800100" algn="l" defTabSz="800100" rtl="0" eaLnBrk="1" latinLnBrk="0" hangingPunct="1">
        <a:defRPr sz="1600" kern="1200">
          <a:solidFill>
            <a:schemeClr val="tx1"/>
          </a:solidFill>
          <a:latin typeface="+mn-lt"/>
          <a:ea typeface="+mn-ea"/>
          <a:cs typeface="+mn-cs"/>
        </a:defRPr>
      </a:lvl3pPr>
      <a:lvl4pPr marL="1200150" algn="l" defTabSz="800100" rtl="0" eaLnBrk="1" latinLnBrk="0" hangingPunct="1">
        <a:defRPr sz="1600" kern="1200">
          <a:solidFill>
            <a:schemeClr val="tx1"/>
          </a:solidFill>
          <a:latin typeface="+mn-lt"/>
          <a:ea typeface="+mn-ea"/>
          <a:cs typeface="+mn-cs"/>
        </a:defRPr>
      </a:lvl4pPr>
      <a:lvl5pPr marL="1600200" algn="l" defTabSz="800100" rtl="0" eaLnBrk="1" latinLnBrk="0" hangingPunct="1">
        <a:defRPr sz="1600" kern="1200">
          <a:solidFill>
            <a:schemeClr val="tx1"/>
          </a:solidFill>
          <a:latin typeface="+mn-lt"/>
          <a:ea typeface="+mn-ea"/>
          <a:cs typeface="+mn-cs"/>
        </a:defRPr>
      </a:lvl5pPr>
      <a:lvl6pPr marL="2000250" algn="l" defTabSz="800100" rtl="0" eaLnBrk="1" latinLnBrk="0" hangingPunct="1">
        <a:defRPr sz="1600" kern="1200">
          <a:solidFill>
            <a:schemeClr val="tx1"/>
          </a:solidFill>
          <a:latin typeface="+mn-lt"/>
          <a:ea typeface="+mn-ea"/>
          <a:cs typeface="+mn-cs"/>
        </a:defRPr>
      </a:lvl6pPr>
      <a:lvl7pPr marL="2400300" algn="l" defTabSz="800100" rtl="0" eaLnBrk="1" latinLnBrk="0" hangingPunct="1">
        <a:defRPr sz="1600" kern="1200">
          <a:solidFill>
            <a:schemeClr val="tx1"/>
          </a:solidFill>
          <a:latin typeface="+mn-lt"/>
          <a:ea typeface="+mn-ea"/>
          <a:cs typeface="+mn-cs"/>
        </a:defRPr>
      </a:lvl7pPr>
      <a:lvl8pPr marL="2800350" algn="l" defTabSz="800100" rtl="0" eaLnBrk="1" latinLnBrk="0" hangingPunct="1">
        <a:defRPr sz="1600" kern="1200">
          <a:solidFill>
            <a:schemeClr val="tx1"/>
          </a:solidFill>
          <a:latin typeface="+mn-lt"/>
          <a:ea typeface="+mn-ea"/>
          <a:cs typeface="+mn-cs"/>
        </a:defRPr>
      </a:lvl8pPr>
      <a:lvl9pPr marL="3200400" algn="l" defTabSz="800100"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38"/>
            <a:ext cx="10972800" cy="779462"/>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10" name="Line 10"/>
          <p:cNvSpPr>
            <a:spLocks noChangeShapeType="1"/>
          </p:cNvSpPr>
          <p:nvPr userDrawn="1"/>
        </p:nvSpPr>
        <p:spPr bwMode="auto">
          <a:xfrm>
            <a:off x="609601" y="1044000"/>
            <a:ext cx="10972800" cy="0"/>
          </a:xfrm>
          <a:prstGeom prst="line">
            <a:avLst/>
          </a:prstGeom>
          <a:noFill/>
          <a:ln w="19050">
            <a:solidFill>
              <a:schemeClr val="accent2"/>
            </a:solidFill>
            <a:round/>
          </a:ln>
          <a:effectLst/>
        </p:spPr>
        <p:txBody>
          <a:bodyPr wrap="none" lIns="80001" tIns="40000" rIns="80001" bIns="400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dirty="0">
              <a:solidFill>
                <a:srgbClr val="808080"/>
              </a:solidFill>
              <a:latin typeface="EYInterstate" panose="02000503020000020004" pitchFamily="2" charset="0"/>
            </a:endParaRPr>
          </a:p>
        </p:txBody>
      </p:sp>
      <p:sp>
        <p:nvSpPr>
          <p:cNvPr id="11" name="Line 11"/>
          <p:cNvSpPr>
            <a:spLocks noChangeShapeType="1"/>
          </p:cNvSpPr>
          <p:nvPr userDrawn="1"/>
        </p:nvSpPr>
        <p:spPr bwMode="auto">
          <a:xfrm>
            <a:off x="609601" y="6200389"/>
            <a:ext cx="10972800" cy="0"/>
          </a:xfrm>
          <a:prstGeom prst="line">
            <a:avLst/>
          </a:prstGeom>
          <a:noFill/>
          <a:ln w="3175">
            <a:solidFill>
              <a:srgbClr val="808080"/>
            </a:solidFill>
            <a:round/>
          </a:ln>
          <a:effectLst/>
        </p:spPr>
        <p:txBody>
          <a:bodyPr wrap="none" lIns="80001" tIns="40000" rIns="80001" bIns="400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dirty="0">
              <a:solidFill>
                <a:srgbClr val="808080"/>
              </a:solidFill>
              <a:latin typeface="EYInterstate" panose="02000503020000020004" pitchFamily="2" charset="0"/>
            </a:endParaRPr>
          </a:p>
        </p:txBody>
      </p:sp>
      <p:sp>
        <p:nvSpPr>
          <p:cNvPr id="14" name="TextBox 13"/>
          <p:cNvSpPr txBox="1"/>
          <p:nvPr userDrawn="1"/>
        </p:nvSpPr>
        <p:spPr>
          <a:xfrm>
            <a:off x="618736" y="6442686"/>
            <a:ext cx="823245" cy="181771"/>
          </a:xfrm>
          <a:prstGeom prst="rect">
            <a:avLst/>
          </a:prstGeom>
          <a:noFill/>
        </p:spPr>
        <p:txBody>
          <a:bodyPr vert="horz" wrap="square" lIns="0" tIns="0" rIns="0" bIns="0" rtlCol="0" anchor="t" anchorCtr="0">
            <a:noAutofit/>
          </a:bodyPr>
          <a:lstStyle/>
          <a:p>
            <a:pPr defTabSz="800100"/>
            <a:r>
              <a:rPr lang="en-GB" sz="1000" dirty="0">
                <a:solidFill>
                  <a:srgbClr val="808080"/>
                </a:solidFill>
                <a:latin typeface="EYInterstate Light" panose="02000506000000020004" pitchFamily="2" charset="0"/>
                <a:cs typeface="Arial" panose="020B0604020202020204" pitchFamily="34" charset="0"/>
              </a:rPr>
              <a:t>Page </a:t>
            </a:r>
            <a:fld id="{9AE4D82F-B047-469B-AC52-A46321747EAF}" type="slidenum">
              <a:rPr lang="en-GB" sz="1000" smtClean="0">
                <a:solidFill>
                  <a:srgbClr val="808080"/>
                </a:solidFill>
                <a:latin typeface="EYInterstate Light" panose="02000506000000020004" pitchFamily="2" charset="0"/>
                <a:cs typeface="Arial" panose="020B0604020202020204" pitchFamily="34" charset="0"/>
              </a:rPr>
              <a:pPr defTabSz="800100"/>
              <a:t>‹#›</a:t>
            </a:fld>
            <a:endParaRPr lang="en-GB" sz="1000" dirty="0">
              <a:solidFill>
                <a:srgbClr val="808080"/>
              </a:solidFill>
              <a:latin typeface="EYInterstate Light" panose="02000506000000020004" pitchFamily="2" charset="0"/>
              <a:cs typeface="Arial" panose="020B0604020202020204" pitchFamily="34" charset="0"/>
            </a:endParaRPr>
          </a:p>
        </p:txBody>
      </p:sp>
      <p:pic>
        <p:nvPicPr>
          <p:cNvPr id="16" name="Picture 15"/>
          <p:cNvPicPr>
            <a:picLocks noChangeAspect="1"/>
          </p:cNvPicPr>
          <p:nvPr userDrawn="1"/>
        </p:nvPicPr>
        <p:blipFill>
          <a:blip r:embed="rId16" cstate="print">
            <a:extLst>
              <a:ext uri="{28A0092B-C50C-407E-A947-70E740481C1C}">
                <a14:useLocalDpi xmlns:a14="http://schemas.microsoft.com/office/drawing/2010/main" xmlns="" val="0"/>
              </a:ext>
            </a:extLst>
          </a:blip>
          <a:stretch>
            <a:fillRect/>
          </a:stretch>
        </p:blipFill>
        <p:spPr>
          <a:xfrm>
            <a:off x="11126641" y="6290401"/>
            <a:ext cx="455761" cy="369416"/>
          </a:xfrm>
          <a:prstGeom prst="rect">
            <a:avLst/>
          </a:prstGeom>
        </p:spPr>
      </p:pic>
      <p:sp>
        <p:nvSpPr>
          <p:cNvPr id="9" name="TextBox 8"/>
          <p:cNvSpPr txBox="1"/>
          <p:nvPr userDrawn="1"/>
        </p:nvSpPr>
        <p:spPr>
          <a:xfrm>
            <a:off x="1331551" y="6442686"/>
            <a:ext cx="1508691" cy="181771"/>
          </a:xfrm>
          <a:prstGeom prst="rect">
            <a:avLst/>
          </a:prstGeom>
          <a:noFill/>
        </p:spPr>
        <p:txBody>
          <a:bodyPr vert="horz" wrap="square" lIns="0" tIns="0" rIns="0" bIns="0" rtlCol="0" anchor="t" anchorCtr="0">
            <a:noAutofit/>
          </a:bodyPr>
          <a:lstStyle/>
          <a:p>
            <a:pPr defTabSz="800100"/>
            <a:fld id="{123AE2BB-0D0C-49F7-9596-050E760231CA}" type="datetime4">
              <a:rPr lang="en-GB" sz="1000" smtClean="0">
                <a:solidFill>
                  <a:srgbClr val="808080"/>
                </a:solidFill>
                <a:latin typeface="EYInterstate Light" panose="02000506000000020004" pitchFamily="2" charset="0"/>
                <a:cs typeface="Arial" panose="020B0604020202020204" pitchFamily="34" charset="0"/>
              </a:rPr>
              <a:pPr defTabSz="800100"/>
              <a:t>31 August 2024</a:t>
            </a:fld>
            <a:endParaRPr lang="en-GB" sz="1000" dirty="0">
              <a:solidFill>
                <a:srgbClr val="808080"/>
              </a:solidFill>
              <a:latin typeface="EYInterstate Light" panose="02000506000000020004" pitchFamily="2" charset="0"/>
              <a:cs typeface="Arial" panose="020B0604020202020204" pitchFamily="34" charset="0"/>
            </a:endParaRPr>
          </a:p>
        </p:txBody>
      </p:sp>
      <p:sp>
        <p:nvSpPr>
          <p:cNvPr id="12" name="TextBox 11"/>
          <p:cNvSpPr txBox="1"/>
          <p:nvPr userDrawn="1"/>
        </p:nvSpPr>
        <p:spPr>
          <a:xfrm>
            <a:off x="3050261" y="6442686"/>
            <a:ext cx="3911227" cy="181771"/>
          </a:xfrm>
          <a:prstGeom prst="rect">
            <a:avLst/>
          </a:prstGeom>
          <a:noFill/>
        </p:spPr>
        <p:txBody>
          <a:bodyPr vert="horz" wrap="square" lIns="0" tIns="0" rIns="0" bIns="0" rtlCol="0" anchor="t" anchorCtr="0">
            <a:noAutofit/>
          </a:bodyPr>
          <a:lstStyle/>
          <a:p>
            <a:pPr defTabSz="800100"/>
            <a:r>
              <a:rPr lang="en-GB" sz="1000" dirty="0">
                <a:solidFill>
                  <a:srgbClr val="808080"/>
                </a:solidFill>
                <a:latin typeface="EYInterstate Light" panose="02000506000000020004" pitchFamily="2" charset="0"/>
                <a:cs typeface="Arial" panose="020B0604020202020204" pitchFamily="34" charset="0"/>
              </a:rPr>
              <a:t>Presentation title</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Lst>
  <p:hf hdr="0"/>
  <p:txStyles>
    <p:titleStyle>
      <a:lvl1pPr algn="l" defTabSz="800100" rtl="0" eaLnBrk="1" latinLnBrk="0" hangingPunct="1">
        <a:lnSpc>
          <a:spcPct val="85000"/>
        </a:lnSpc>
        <a:spcBef>
          <a:spcPct val="0"/>
        </a:spcBef>
        <a:buNone/>
        <a:defRPr sz="2600" b="1" kern="1200">
          <a:solidFill>
            <a:schemeClr val="bg2"/>
          </a:solidFill>
          <a:latin typeface="EYInterstate" panose="02000503020000020004" pitchFamily="2" charset="0"/>
          <a:ea typeface="+mj-ea"/>
          <a:cs typeface="Arial" panose="020B0604020202020204" pitchFamily="34" charset="0"/>
        </a:defRPr>
      </a:lvl1pPr>
    </p:titleStyle>
    <p:bodyStyle>
      <a:lvl1pPr marL="149860" indent="-149860" algn="l" defTabSz="800100" rtl="0" eaLnBrk="1" latinLnBrk="0" hangingPunct="1">
        <a:spcBef>
          <a:spcPct val="20000"/>
        </a:spcBef>
        <a:buClr>
          <a:schemeClr val="accent2"/>
        </a:buClr>
        <a:buSzPct val="70000"/>
        <a:buFont typeface="Arial" panose="020B0604020202020204" pitchFamily="34" charset="0"/>
        <a:buChar char="►"/>
        <a:defRPr sz="1100" kern="1200">
          <a:solidFill>
            <a:schemeClr val="bg1"/>
          </a:solidFill>
          <a:latin typeface="EYInterstate" panose="02000503020000020004" pitchFamily="2" charset="0"/>
          <a:ea typeface="+mn-ea"/>
          <a:cs typeface="+mn-cs"/>
        </a:defRPr>
      </a:lvl1pPr>
      <a:lvl2pPr marL="300355" indent="-147320" algn="l" defTabSz="800100" rtl="0" eaLnBrk="1" latinLnBrk="0" hangingPunct="1">
        <a:spcBef>
          <a:spcPct val="20000"/>
        </a:spcBef>
        <a:buClr>
          <a:schemeClr val="accent2"/>
        </a:buClr>
        <a:buSzPct val="70000"/>
        <a:buFont typeface="Arial" panose="020B0604020202020204" pitchFamily="34" charset="0"/>
        <a:buChar char="►"/>
        <a:defRPr sz="1100" kern="1200">
          <a:solidFill>
            <a:schemeClr val="bg1"/>
          </a:solidFill>
          <a:latin typeface="EYInterstate Light" panose="02000506000000020004" pitchFamily="2" charset="0"/>
          <a:ea typeface="+mn-ea"/>
          <a:cs typeface="+mn-cs"/>
        </a:defRPr>
      </a:lvl2pPr>
      <a:lvl3pPr marL="452755" indent="-161290" algn="l" defTabSz="800100" rtl="0" eaLnBrk="1" latinLnBrk="0" hangingPunct="1">
        <a:spcBef>
          <a:spcPct val="20000"/>
        </a:spcBef>
        <a:buClr>
          <a:schemeClr val="accent2"/>
        </a:buClr>
        <a:buSzPct val="70000"/>
        <a:buFont typeface="Arial" panose="020B0604020202020204" pitchFamily="34" charset="0"/>
        <a:buChar char="►"/>
        <a:defRPr sz="1100" kern="1200">
          <a:solidFill>
            <a:schemeClr val="bg1"/>
          </a:solidFill>
          <a:latin typeface="EYInterstate Light" panose="02000506000000020004" pitchFamily="2" charset="0"/>
          <a:ea typeface="+mn-ea"/>
          <a:cs typeface="+mn-cs"/>
        </a:defRPr>
      </a:lvl3pPr>
      <a:lvl4pPr marL="600075" indent="-147320" algn="l" defTabSz="800100" rtl="0" eaLnBrk="1" latinLnBrk="0" hangingPunct="1">
        <a:spcBef>
          <a:spcPct val="20000"/>
        </a:spcBef>
        <a:buClr>
          <a:schemeClr val="accent2"/>
        </a:buClr>
        <a:buSzPct val="70000"/>
        <a:buFont typeface="Arial" panose="020B0604020202020204" pitchFamily="34" charset="0"/>
        <a:buChar char="►"/>
        <a:defRPr sz="1100" kern="1200">
          <a:solidFill>
            <a:schemeClr val="bg1"/>
          </a:solidFill>
          <a:latin typeface="EYInterstate Light" panose="02000506000000020004" pitchFamily="2" charset="0"/>
          <a:ea typeface="+mn-ea"/>
          <a:cs typeface="+mn-cs"/>
        </a:defRPr>
      </a:lvl4pPr>
      <a:lvl5pPr marL="753110" indent="-153035" algn="l" defTabSz="800100" rtl="0" eaLnBrk="1" latinLnBrk="0" hangingPunct="1">
        <a:spcBef>
          <a:spcPct val="20000"/>
        </a:spcBef>
        <a:buClr>
          <a:schemeClr val="accent2"/>
        </a:buClr>
        <a:buSzPct val="70000"/>
        <a:buFont typeface="Arial" panose="020B0604020202020204" pitchFamily="34" charset="0"/>
        <a:buChar char="►"/>
        <a:defRPr sz="1100" kern="1200">
          <a:solidFill>
            <a:schemeClr val="bg1"/>
          </a:solidFill>
          <a:latin typeface="EYInterstate Light" panose="02000506000000020004" pitchFamily="2" charset="0"/>
          <a:ea typeface="+mn-ea"/>
          <a:cs typeface="+mn-cs"/>
        </a:defRPr>
      </a:lvl5pPr>
      <a:lvl6pPr marL="2200275" indent="-200025" algn="l" defTabSz="8001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600325" indent="-200025" algn="l" defTabSz="8001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00375" indent="-200025" algn="l" defTabSz="8001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00425" indent="-200025" algn="l" defTabSz="8001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800100" rtl="0" eaLnBrk="1" latinLnBrk="0" hangingPunct="1">
        <a:defRPr sz="1600" kern="1200">
          <a:solidFill>
            <a:schemeClr val="tx1"/>
          </a:solidFill>
          <a:latin typeface="+mn-lt"/>
          <a:ea typeface="+mn-ea"/>
          <a:cs typeface="+mn-cs"/>
        </a:defRPr>
      </a:lvl1pPr>
      <a:lvl2pPr marL="400050" algn="l" defTabSz="800100" rtl="0" eaLnBrk="1" latinLnBrk="0" hangingPunct="1">
        <a:defRPr sz="1600" kern="1200">
          <a:solidFill>
            <a:schemeClr val="tx1"/>
          </a:solidFill>
          <a:latin typeface="+mn-lt"/>
          <a:ea typeface="+mn-ea"/>
          <a:cs typeface="+mn-cs"/>
        </a:defRPr>
      </a:lvl2pPr>
      <a:lvl3pPr marL="800100" algn="l" defTabSz="800100" rtl="0" eaLnBrk="1" latinLnBrk="0" hangingPunct="1">
        <a:defRPr sz="1600" kern="1200">
          <a:solidFill>
            <a:schemeClr val="tx1"/>
          </a:solidFill>
          <a:latin typeface="+mn-lt"/>
          <a:ea typeface="+mn-ea"/>
          <a:cs typeface="+mn-cs"/>
        </a:defRPr>
      </a:lvl3pPr>
      <a:lvl4pPr marL="1200150" algn="l" defTabSz="800100" rtl="0" eaLnBrk="1" latinLnBrk="0" hangingPunct="1">
        <a:defRPr sz="1600" kern="1200">
          <a:solidFill>
            <a:schemeClr val="tx1"/>
          </a:solidFill>
          <a:latin typeface="+mn-lt"/>
          <a:ea typeface="+mn-ea"/>
          <a:cs typeface="+mn-cs"/>
        </a:defRPr>
      </a:lvl4pPr>
      <a:lvl5pPr marL="1600200" algn="l" defTabSz="800100" rtl="0" eaLnBrk="1" latinLnBrk="0" hangingPunct="1">
        <a:defRPr sz="1600" kern="1200">
          <a:solidFill>
            <a:schemeClr val="tx1"/>
          </a:solidFill>
          <a:latin typeface="+mn-lt"/>
          <a:ea typeface="+mn-ea"/>
          <a:cs typeface="+mn-cs"/>
        </a:defRPr>
      </a:lvl5pPr>
      <a:lvl6pPr marL="2000250" algn="l" defTabSz="800100" rtl="0" eaLnBrk="1" latinLnBrk="0" hangingPunct="1">
        <a:defRPr sz="1600" kern="1200">
          <a:solidFill>
            <a:schemeClr val="tx1"/>
          </a:solidFill>
          <a:latin typeface="+mn-lt"/>
          <a:ea typeface="+mn-ea"/>
          <a:cs typeface="+mn-cs"/>
        </a:defRPr>
      </a:lvl6pPr>
      <a:lvl7pPr marL="2400300" algn="l" defTabSz="800100" rtl="0" eaLnBrk="1" latinLnBrk="0" hangingPunct="1">
        <a:defRPr sz="1600" kern="1200">
          <a:solidFill>
            <a:schemeClr val="tx1"/>
          </a:solidFill>
          <a:latin typeface="+mn-lt"/>
          <a:ea typeface="+mn-ea"/>
          <a:cs typeface="+mn-cs"/>
        </a:defRPr>
      </a:lvl7pPr>
      <a:lvl8pPr marL="2800350" algn="l" defTabSz="800100" rtl="0" eaLnBrk="1" latinLnBrk="0" hangingPunct="1">
        <a:defRPr sz="1600" kern="1200">
          <a:solidFill>
            <a:schemeClr val="tx1"/>
          </a:solidFill>
          <a:latin typeface="+mn-lt"/>
          <a:ea typeface="+mn-ea"/>
          <a:cs typeface="+mn-cs"/>
        </a:defRPr>
      </a:lvl8pPr>
      <a:lvl9pPr marL="3200400" algn="l" defTabSz="800100" rtl="0" eaLnBrk="1" latinLnBrk="0" hangingPunct="1">
        <a:defRPr sz="1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609601" y="201600"/>
            <a:ext cx="10977033" cy="860400"/>
          </a:xfrm>
          <a:prstGeom prst="rect">
            <a:avLst/>
          </a:prstGeom>
        </p:spPr>
        <p:txBody>
          <a:bodyPr vert="horz" lIns="0" tIns="0" rIns="0" bIns="0" rtlCol="0" anchor="t" anchorCtr="0">
            <a:noAutofit/>
          </a:bodyPr>
          <a:lstStyle/>
          <a:p>
            <a:r>
              <a:rPr lang="en-US"/>
              <a:t>Click to edit Master title style</a:t>
            </a:r>
            <a:endParaRPr lang="en-GB" dirty="0"/>
          </a:p>
        </p:txBody>
      </p:sp>
      <p:sp>
        <p:nvSpPr>
          <p:cNvPr id="13" name="Text Placeholder 2"/>
          <p:cNvSpPr>
            <a:spLocks noGrp="1"/>
          </p:cNvSpPr>
          <p:nvPr>
            <p:ph type="body" idx="1"/>
          </p:nvPr>
        </p:nvSpPr>
        <p:spPr>
          <a:xfrm>
            <a:off x="609600" y="1425600"/>
            <a:ext cx="10972800" cy="4698976"/>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extBox 14"/>
          <p:cNvSpPr txBox="1"/>
          <p:nvPr/>
        </p:nvSpPr>
        <p:spPr>
          <a:xfrm>
            <a:off x="609600" y="6496184"/>
            <a:ext cx="963168" cy="201168"/>
          </a:xfrm>
          <a:prstGeom prst="rect">
            <a:avLst/>
          </a:prstGeom>
          <a:noFill/>
        </p:spPr>
        <p:txBody>
          <a:bodyPr vert="horz" wrap="square" lIns="0" tIns="0" rIns="0" bIns="0" rtlCol="0" anchor="t" anchorCtr="0">
            <a:noAutofit/>
          </a:bodyPr>
          <a:lstStyle/>
          <a:p>
            <a:r>
              <a:rPr lang="en-GB" sz="1100" dirty="0">
                <a:solidFill>
                  <a:srgbClr val="646464"/>
                </a:solidFill>
                <a:cs typeface="Arial" panose="020B0604020202020204" pitchFamily="34" charset="0"/>
              </a:rPr>
              <a:t>Page </a:t>
            </a:r>
            <a:fld id="{9AE4D82F-B047-469B-AC52-A46321747EAF}" type="slidenum">
              <a:rPr lang="en-GB" sz="1100" smtClean="0">
                <a:solidFill>
                  <a:srgbClr val="646464"/>
                </a:solidFill>
                <a:cs typeface="Arial" panose="020B0604020202020204" pitchFamily="34" charset="0"/>
              </a:rPr>
              <a:pPr/>
              <a:t>‹#›</a:t>
            </a:fld>
            <a:endParaRPr lang="en-GB" sz="1100" dirty="0">
              <a:solidFill>
                <a:srgbClr val="646464"/>
              </a:solidFill>
              <a:cs typeface="Arial" panose="020B0604020202020204" pitchFamily="34" charset="0"/>
            </a:endParaRPr>
          </a:p>
        </p:txBody>
      </p:sp>
      <p:pic>
        <p:nvPicPr>
          <p:cNvPr id="17" name="Picture 16"/>
          <p:cNvPicPr>
            <a:picLocks noChangeAspect="1"/>
          </p:cNvPicPr>
          <p:nvPr/>
        </p:nvPicPr>
        <p:blipFill>
          <a:blip r:embed="rId20" cstate="print">
            <a:extLst>
              <a:ext uri="{28A0092B-C50C-407E-A947-70E740481C1C}">
                <a14:useLocalDpi xmlns:a14="http://schemas.microsoft.com/office/drawing/2010/main" xmlns="" val="0"/>
              </a:ext>
            </a:extLst>
          </a:blip>
          <a:stretch>
            <a:fillRect/>
          </a:stretch>
        </p:blipFill>
        <p:spPr>
          <a:xfrm>
            <a:off x="11045953" y="6327648"/>
            <a:ext cx="533225" cy="408838"/>
          </a:xfrm>
          <a:prstGeom prst="rect">
            <a:avLst/>
          </a:prstGeom>
        </p:spPr>
      </p:pic>
      <p:sp>
        <p:nvSpPr>
          <p:cNvPr id="11" name="Date Placeholder 12"/>
          <p:cNvSpPr txBox="1"/>
          <p:nvPr userDrawn="1"/>
        </p:nvSpPr>
        <p:spPr>
          <a:xfrm>
            <a:off x="1623723" y="6496184"/>
            <a:ext cx="1584960" cy="201168"/>
          </a:xfrm>
          <a:prstGeom prst="rect">
            <a:avLst/>
          </a:prstGeom>
        </p:spPr>
        <p:txBody>
          <a:bodyPr vert="horz" wrap="none" lIns="0" tIns="0" rIns="0" bIns="0" rtlCol="0" anchor="t" anchorCtr="0">
            <a:noAutofit/>
          </a:bodyPr>
          <a:lstStyle>
            <a:defPPr>
              <a:defRPr lang="en-US"/>
            </a:defPPr>
            <a:lvl1pPr>
              <a:defRPr sz="1100">
                <a:solidFill>
                  <a:schemeClr val="bg1"/>
                </a:solidFill>
                <a:cs typeface="Arial" panose="020B0604020202020204" pitchFamily="34" charset="0"/>
              </a:defRPr>
            </a:lvl1pPr>
          </a:lstStyle>
          <a:p>
            <a:fld id="{F908784D-7D7C-4932-9E68-E2D40B5EE647}" type="datetime3">
              <a:rPr lang="en-US" sz="1100" smtClean="0">
                <a:solidFill>
                  <a:srgbClr val="646464"/>
                </a:solidFill>
              </a:rPr>
              <a:pPr/>
              <a:t>31 August 2024</a:t>
            </a:fld>
            <a:endParaRPr lang="en-US" sz="1100" dirty="0">
              <a:solidFill>
                <a:srgbClr val="646464"/>
              </a:solidFill>
            </a:endParaRPr>
          </a:p>
        </p:txBody>
      </p:sp>
      <p:sp>
        <p:nvSpPr>
          <p:cNvPr id="18" name="Footer Placeholder 13"/>
          <p:cNvSpPr txBox="1"/>
          <p:nvPr userDrawn="1"/>
        </p:nvSpPr>
        <p:spPr>
          <a:xfrm>
            <a:off x="3451200" y="6496184"/>
            <a:ext cx="4579200" cy="201168"/>
          </a:xfrm>
          <a:prstGeom prst="rect">
            <a:avLst/>
          </a:prstGeom>
        </p:spPr>
        <p:txBody>
          <a:bodyPr vert="horz" lIns="0" tIns="0" rIns="0" bIns="0" rtlCol="0" anchor="t" anchorCtr="0">
            <a:noAutofit/>
          </a:bodyPr>
          <a:lstStyle>
            <a:defPPr>
              <a:defRPr lang="en-US"/>
            </a:defPPr>
            <a:lvl1pPr>
              <a:defRPr sz="1100">
                <a:solidFill>
                  <a:schemeClr val="bg1"/>
                </a:solidFill>
                <a:cs typeface="Arial" panose="020B0604020202020204" pitchFamily="34" charset="0"/>
              </a:defRPr>
            </a:lvl1pPr>
          </a:lstStyle>
          <a:p>
            <a:r>
              <a:rPr lang="en-GB" sz="1100" dirty="0">
                <a:solidFill>
                  <a:srgbClr val="646464"/>
                </a:solidFill>
              </a:rPr>
              <a:t>Presentation title</a:t>
            </a:r>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Lst>
  <p:hf hdr="0"/>
  <p:txStyles>
    <p:titleStyle>
      <a:lvl1pPr algn="l" defTabSz="914400" rtl="0" eaLnBrk="1" latinLnBrk="0" hangingPunct="1">
        <a:lnSpc>
          <a:spcPct val="85000"/>
        </a:lnSpc>
        <a:spcBef>
          <a:spcPct val="0"/>
        </a:spcBef>
        <a:buNone/>
        <a:defRPr sz="3000" b="1" kern="1200">
          <a:solidFill>
            <a:schemeClr val="bg1"/>
          </a:solidFill>
          <a:latin typeface="+mn-lt"/>
          <a:ea typeface="+mj-ea"/>
          <a:cs typeface="Arial" panose="020B0604020202020204" pitchFamily="34" charset="0"/>
        </a:defRPr>
      </a:lvl1pPr>
    </p:titleStyle>
    <p:bodyStyle>
      <a:lvl1pPr marL="356870" indent="-356870" algn="l" defTabSz="914400" rtl="0" eaLnBrk="1" latinLnBrk="0" hangingPunct="1">
        <a:spcBef>
          <a:spcPct val="20000"/>
        </a:spcBef>
        <a:buClr>
          <a:schemeClr val="accent2"/>
        </a:buClr>
        <a:buSzPct val="70000"/>
        <a:buFont typeface="Arial" panose="020B0604020202020204" pitchFamily="34" charset="0"/>
        <a:buChar char="►"/>
        <a:defRPr sz="2400" kern="1200">
          <a:solidFill>
            <a:schemeClr val="bg1"/>
          </a:solidFill>
          <a:latin typeface="+mn-lt"/>
          <a:ea typeface="+mn-ea"/>
          <a:cs typeface="Arial" panose="020B0604020202020204" pitchFamily="34" charset="0"/>
        </a:defRPr>
      </a:lvl1pPr>
      <a:lvl2pPr marL="713105" indent="-356870" algn="l" defTabSz="914400" rtl="0" eaLnBrk="1" latinLnBrk="0" hangingPunct="1">
        <a:spcBef>
          <a:spcPct val="20000"/>
        </a:spcBef>
        <a:buClr>
          <a:schemeClr val="accent2"/>
        </a:buClr>
        <a:buSzPct val="70000"/>
        <a:buFont typeface="Arial" panose="020B0604020202020204" pitchFamily="34" charset="0"/>
        <a:buChar char="►"/>
        <a:defRPr sz="2000" kern="1200">
          <a:solidFill>
            <a:schemeClr val="bg1"/>
          </a:solidFill>
          <a:latin typeface="+mn-lt"/>
          <a:ea typeface="+mn-ea"/>
          <a:cs typeface="Arial" panose="020B0604020202020204" pitchFamily="34" charset="0"/>
        </a:defRPr>
      </a:lvl2pPr>
      <a:lvl3pPr marL="1069975" indent="-356870" algn="l" defTabSz="914400" rtl="0" eaLnBrk="1" latinLnBrk="0" hangingPunct="1">
        <a:spcBef>
          <a:spcPct val="20000"/>
        </a:spcBef>
        <a:buClr>
          <a:schemeClr val="accent2"/>
        </a:buClr>
        <a:buSzPct val="70000"/>
        <a:buFont typeface="Arial" panose="020B0604020202020204" pitchFamily="34" charset="0"/>
        <a:buChar char="►"/>
        <a:defRPr sz="1800" kern="1200">
          <a:solidFill>
            <a:schemeClr val="bg1"/>
          </a:solidFill>
          <a:latin typeface="+mn-lt"/>
          <a:ea typeface="+mn-ea"/>
          <a:cs typeface="Arial" panose="020B0604020202020204" pitchFamily="34" charset="0"/>
        </a:defRPr>
      </a:lvl3pPr>
      <a:lvl4pPr marL="1426210" indent="-356870" algn="l" defTabSz="914400" rtl="0" eaLnBrk="1" latinLnBrk="0" hangingPunct="1">
        <a:spcBef>
          <a:spcPct val="20000"/>
        </a:spcBef>
        <a:buClr>
          <a:schemeClr val="accent2"/>
        </a:buClr>
        <a:buSzPct val="70000"/>
        <a:buFont typeface="Arial" panose="020B0604020202020204" pitchFamily="34" charset="0"/>
        <a:buChar char="►"/>
        <a:defRPr sz="1600" kern="1200">
          <a:solidFill>
            <a:schemeClr val="bg1"/>
          </a:solidFill>
          <a:latin typeface="+mn-lt"/>
          <a:ea typeface="+mn-ea"/>
          <a:cs typeface="Arial" panose="020B0604020202020204" pitchFamily="34" charset="0"/>
        </a:defRPr>
      </a:lvl4pPr>
      <a:lvl5pPr marL="1783080" indent="-356870" algn="l" defTabSz="914400" rtl="0" eaLnBrk="1" latinLnBrk="0" hangingPunct="1">
        <a:spcBef>
          <a:spcPct val="20000"/>
        </a:spcBef>
        <a:buClr>
          <a:schemeClr val="accent2"/>
        </a:buClr>
        <a:buSzPct val="70000"/>
        <a:buFont typeface="Arial" panose="020B0604020202020204" pitchFamily="34" charset="0"/>
        <a:buChar char="►"/>
        <a:defRPr sz="1600" kern="1200">
          <a:solidFill>
            <a:schemeClr val="bg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3.png"/><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3.xml.rels><?xml version="1.0" encoding="UTF-8" standalone="yes"?>
<Relationships xmlns="http://schemas.openxmlformats.org/package/2006/relationships"><Relationship Id="rId8" Type="http://schemas.openxmlformats.org/officeDocument/2006/relationships/hyperlink" Target="https://www.iasplus.com/en/standards/ias/ias10" TargetMode="External"/><Relationship Id="rId13" Type="http://schemas.openxmlformats.org/officeDocument/2006/relationships/hyperlink" Target="https://www.iasplus.com/en/standards/ias/ias24" TargetMode="External"/><Relationship Id="rId18" Type="http://schemas.openxmlformats.org/officeDocument/2006/relationships/hyperlink" Target="https://www.iasplus.com/en/standards/ias/ias37" TargetMode="External"/><Relationship Id="rId3" Type="http://schemas.openxmlformats.org/officeDocument/2006/relationships/image" Target="../media/image14.png"/><Relationship Id="rId7" Type="http://schemas.openxmlformats.org/officeDocument/2006/relationships/hyperlink" Target="https://www.iasplus.com/en/standards/ias/ias8" TargetMode="External"/><Relationship Id="rId12" Type="http://schemas.openxmlformats.org/officeDocument/2006/relationships/hyperlink" Target="https://www.iasplus.com/en/standards/ias/ias21" TargetMode="External"/><Relationship Id="rId17" Type="http://schemas.openxmlformats.org/officeDocument/2006/relationships/hyperlink" Target="https://www.iasplus.com/en/standards/ias/ias36" TargetMode="External"/><Relationship Id="rId2" Type="http://schemas.openxmlformats.org/officeDocument/2006/relationships/image" Target="../media/image11.png"/><Relationship Id="rId16" Type="http://schemas.openxmlformats.org/officeDocument/2006/relationships/hyperlink" Target="https://www.iasplus.com/en/standards/ias/ias34" TargetMode="External"/><Relationship Id="rId1" Type="http://schemas.openxmlformats.org/officeDocument/2006/relationships/slideLayout" Target="../slideLayouts/slideLayout2.xml"/><Relationship Id="rId6" Type="http://schemas.openxmlformats.org/officeDocument/2006/relationships/hyperlink" Target="https://www.iasplus.com/en/standards/ias/ias7" TargetMode="External"/><Relationship Id="rId11" Type="http://schemas.openxmlformats.org/officeDocument/2006/relationships/hyperlink" Target="https://www.iasplus.com/en/standards/ias/ias19" TargetMode="External"/><Relationship Id="rId5" Type="http://schemas.openxmlformats.org/officeDocument/2006/relationships/hyperlink" Target="https://www.iasplus.com/en/standards/ias/ias1" TargetMode="External"/><Relationship Id="rId15" Type="http://schemas.openxmlformats.org/officeDocument/2006/relationships/hyperlink" Target="https://www.iasplus.com/en/standards/ias/ias33" TargetMode="External"/><Relationship Id="rId10" Type="http://schemas.openxmlformats.org/officeDocument/2006/relationships/hyperlink" Target="https://www.iasplus.com/en/standards/ias/ias16" TargetMode="External"/><Relationship Id="rId19" Type="http://schemas.openxmlformats.org/officeDocument/2006/relationships/hyperlink" Target="https://www.iasplus.com/en/standards/ias/ias38" TargetMode="External"/><Relationship Id="rId4" Type="http://schemas.openxmlformats.org/officeDocument/2006/relationships/image" Target="../media/image13.png"/><Relationship Id="rId9" Type="http://schemas.openxmlformats.org/officeDocument/2006/relationships/hyperlink" Target="https://www.iasplus.com/en/standards/ias/ias12" TargetMode="External"/><Relationship Id="rId14" Type="http://schemas.openxmlformats.org/officeDocument/2006/relationships/hyperlink" Target="https://www.iasplus.com/en/standards/ias/ias27" TargetMode="External"/></Relationships>
</file>

<file path=ppt/slides/_rels/slide44.xml.rels><?xml version="1.0" encoding="UTF-8" standalone="yes"?>
<Relationships xmlns="http://schemas.openxmlformats.org/package/2006/relationships"><Relationship Id="rId8" Type="http://schemas.openxmlformats.org/officeDocument/2006/relationships/hyperlink" Target="https://www.iasplus.com/en/standards/ifrs/ifrs5" TargetMode="External"/><Relationship Id="rId13" Type="http://schemas.openxmlformats.org/officeDocument/2006/relationships/hyperlink" Target="https://www.iasplus.com/en/standards/ifrs/ifrs13" TargetMode="External"/><Relationship Id="rId3" Type="http://schemas.openxmlformats.org/officeDocument/2006/relationships/image" Target="../media/image14.png"/><Relationship Id="rId7" Type="http://schemas.openxmlformats.org/officeDocument/2006/relationships/hyperlink" Target="https://www.iasplus.com/en/standards/ifrs/ifrs3" TargetMode="External"/><Relationship Id="rId12" Type="http://schemas.openxmlformats.org/officeDocument/2006/relationships/hyperlink" Target="https://www.iasplus.com/en/standards/ifrs/ifrs10" TargetMode="Externa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hyperlink" Target="https://www.iasplus.com/en/standards/ifrs/ifrs2" TargetMode="External"/><Relationship Id="rId11" Type="http://schemas.openxmlformats.org/officeDocument/2006/relationships/hyperlink" Target="https://www.iasplus.com/en/standards/ifrs/ifrs9" TargetMode="External"/><Relationship Id="rId5" Type="http://schemas.openxmlformats.org/officeDocument/2006/relationships/hyperlink" Target="https://www.iasplus.com/en/standards/ifrs/ifrs1" TargetMode="External"/><Relationship Id="rId15" Type="http://schemas.openxmlformats.org/officeDocument/2006/relationships/hyperlink" Target="https://www.iasplus.com/en/standards/ifrs/ifrs-16" TargetMode="External"/><Relationship Id="rId10" Type="http://schemas.openxmlformats.org/officeDocument/2006/relationships/hyperlink" Target="https://www.iasplus.com/en/standards/ifrs/ifrs8" TargetMode="External"/><Relationship Id="rId4" Type="http://schemas.openxmlformats.org/officeDocument/2006/relationships/image" Target="../media/image13.png"/><Relationship Id="rId9" Type="http://schemas.openxmlformats.org/officeDocument/2006/relationships/hyperlink" Target="https://www.iasplus.com/en/standards/ifrs/ifrs7" TargetMode="External"/><Relationship Id="rId14" Type="http://schemas.openxmlformats.org/officeDocument/2006/relationships/hyperlink" Target="https://www.iasplus.com/en/standards/ifrs/ifrs15"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3.png"/><Relationship Id="rId4" Type="http://schemas.openxmlformats.org/officeDocument/2006/relationships/image" Target="../media/image14.png"/></Relationships>
</file>

<file path=ppt/slides/_rels/slide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13.png"/><Relationship Id="rId4" Type="http://schemas.openxmlformats.org/officeDocument/2006/relationships/image" Target="../media/image14.png"/></Relationships>
</file>

<file path=ppt/slides/_rels/slide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ubtitle 2"/>
          <p:cNvSpPr txBox="1"/>
          <p:nvPr/>
        </p:nvSpPr>
        <p:spPr>
          <a:xfrm>
            <a:off x="1612831" y="807818"/>
            <a:ext cx="7595062" cy="32983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None/>
            </a:pPr>
            <a:r>
              <a:rPr lang="en-US" b="1" dirty="0" smtClean="0">
                <a:solidFill>
                  <a:srgbClr val="002060"/>
                </a:solidFill>
                <a:latin typeface="Cambria" panose="02040503050406030204" pitchFamily="18" charset="0"/>
                <a:ea typeface="Cambria" panose="02040503050406030204" pitchFamily="18" charset="0"/>
              </a:rPr>
              <a:t>Training Session</a:t>
            </a:r>
          </a:p>
          <a:p>
            <a:pPr marL="0" indent="0" algn="ctr">
              <a:lnSpc>
                <a:spcPct val="100000"/>
              </a:lnSpc>
              <a:buNone/>
            </a:pPr>
            <a:r>
              <a:rPr lang="en-US" b="1" dirty="0" smtClean="0">
                <a:solidFill>
                  <a:srgbClr val="002060"/>
                </a:solidFill>
                <a:latin typeface="Cambria" panose="02040503050406030204" pitchFamily="18" charset="0"/>
                <a:ea typeface="Cambria" panose="02040503050406030204" pitchFamily="18" charset="0"/>
              </a:rPr>
              <a:t>on </a:t>
            </a:r>
          </a:p>
          <a:p>
            <a:pPr marL="0" indent="0" algn="ctr">
              <a:lnSpc>
                <a:spcPct val="150000"/>
              </a:lnSpc>
              <a:buNone/>
            </a:pPr>
            <a:r>
              <a:rPr lang="en-US" b="1" dirty="0">
                <a:solidFill>
                  <a:srgbClr val="002060"/>
                </a:solidFill>
                <a:latin typeface="Cambria" panose="02040503050406030204" pitchFamily="18" charset="0"/>
                <a:ea typeface="Cambria" panose="02040503050406030204" pitchFamily="18" charset="0"/>
              </a:rPr>
              <a:t>H</a:t>
            </a:r>
            <a:r>
              <a:rPr lang="en-US" b="1" dirty="0" smtClean="0">
                <a:solidFill>
                  <a:srgbClr val="002060"/>
                </a:solidFill>
                <a:latin typeface="Cambria" panose="02040503050406030204" pitchFamily="18" charset="0"/>
                <a:ea typeface="Cambria" panose="02040503050406030204" pitchFamily="18" charset="0"/>
              </a:rPr>
              <a:t>ow to prepare and present the accounts and reports of a public sector Bank </a:t>
            </a:r>
            <a:r>
              <a:rPr lang="en-US" b="1" dirty="0">
                <a:solidFill>
                  <a:srgbClr val="002060"/>
                </a:solidFill>
                <a:latin typeface="Cambria" panose="02040503050406030204" pitchFamily="18" charset="0"/>
                <a:ea typeface="Cambria" panose="02040503050406030204" pitchFamily="18" charset="0"/>
              </a:rPr>
              <a:t>to qualify for BPA </a:t>
            </a:r>
            <a:r>
              <a:rPr lang="en-US" b="1" dirty="0" smtClean="0">
                <a:solidFill>
                  <a:srgbClr val="002060"/>
                </a:solidFill>
                <a:latin typeface="Cambria" panose="02040503050406030204" pitchFamily="18" charset="0"/>
                <a:ea typeface="Cambria" panose="02040503050406030204" pitchFamily="18" charset="0"/>
              </a:rPr>
              <a:t>Award &amp; Disclosure Requirements</a:t>
            </a:r>
            <a:endParaRPr lang="en-US" b="1" dirty="0">
              <a:solidFill>
                <a:srgbClr val="002060"/>
              </a:solidFill>
              <a:latin typeface="Cambria" panose="02040503050406030204" pitchFamily="18" charset="0"/>
              <a:ea typeface="Cambria" panose="02040503050406030204" pitchFamily="18"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4049278" y="4708230"/>
            <a:ext cx="3081554" cy="624066"/>
          </a:xfrm>
          <a:prstGeom prst="rect">
            <a:avLst/>
          </a:prstGeom>
          <a:noFill/>
          <a:ln>
            <a:noFill/>
          </a:ln>
        </p:spPr>
      </p:pic>
      <p:sp>
        <p:nvSpPr>
          <p:cNvPr id="14" name="Date Placeholder 13"/>
          <p:cNvSpPr>
            <a:spLocks noGrp="1"/>
          </p:cNvSpPr>
          <p:nvPr>
            <p:ph type="dt" sz="half" idx="10"/>
          </p:nvPr>
        </p:nvSpPr>
        <p:spPr>
          <a:xfrm>
            <a:off x="0" y="6561173"/>
            <a:ext cx="2743200" cy="365125"/>
          </a:xfrm>
        </p:spPr>
        <p:txBody>
          <a:bodyPr/>
          <a:lstStyle/>
          <a:p>
            <a:r>
              <a:rPr lang="en-US" b="1" dirty="0" smtClean="0">
                <a:solidFill>
                  <a:srgbClr val="0070C0"/>
                </a:solidFill>
              </a:rPr>
              <a:t>31 August 2024</a:t>
            </a:r>
            <a:endParaRPr lang="en-IN" b="1" dirty="0">
              <a:solidFill>
                <a:srgbClr val="0070C0"/>
              </a:solidFill>
            </a:endParaRPr>
          </a:p>
        </p:txBody>
      </p:sp>
      <p:pic>
        <p:nvPicPr>
          <p:cNvPr id="1038" name="Picture 1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 y="5345229"/>
            <a:ext cx="12192000" cy="1203011"/>
          </a:xfrm>
          <a:prstGeom prst="rect">
            <a:avLst/>
          </a:prstGeom>
          <a:ln>
            <a:noFill/>
          </a:ln>
          <a:effectLst>
            <a:outerShdw blurRad="292100" dist="139700" dir="2700000" algn="tl" rotWithShape="0">
              <a:srgbClr val="333333">
                <a:alpha val="65000"/>
              </a:srgbClr>
            </a:outerShdw>
          </a:effectLst>
        </p:spPr>
      </p:pic>
      <p:pic>
        <p:nvPicPr>
          <p:cNvPr id="15" name="Picture 14"/>
          <p:cNvPicPr>
            <a:picLocks noChangeAspect="1"/>
          </p:cNvPicPr>
          <p:nvPr/>
        </p:nvPicPr>
        <p:blipFill rotWithShape="1">
          <a:blip r:embed="rId5"/>
          <a:srcRect l="51286" t="305" r="519" b="961"/>
          <a:stretch>
            <a:fillRect/>
          </a:stretch>
        </p:blipFill>
        <p:spPr>
          <a:xfrm flipH="1">
            <a:off x="-1" y="1067633"/>
            <a:ext cx="2069666" cy="4670387"/>
          </a:xfrm>
          <a:prstGeom prst="rect">
            <a:avLst/>
          </a:prstGeom>
        </p:spPr>
      </p:pic>
      <p:pic>
        <p:nvPicPr>
          <p:cNvPr id="16" name="Picture 15"/>
          <p:cNvPicPr>
            <a:picLocks noChangeAspect="1"/>
          </p:cNvPicPr>
          <p:nvPr/>
        </p:nvPicPr>
        <p:blipFill>
          <a:blip r:embed="rId6"/>
          <a:stretch>
            <a:fillRect/>
          </a:stretch>
        </p:blipFill>
        <p:spPr>
          <a:xfrm flipV="1">
            <a:off x="-14315" y="-68442"/>
            <a:ext cx="12206314" cy="12348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1" name="Picture 20"/>
          <p:cNvPicPr>
            <a:picLocks noChangeAspect="1"/>
          </p:cNvPicPr>
          <p:nvPr/>
        </p:nvPicPr>
        <p:blipFill>
          <a:blip r:embed="rId7"/>
          <a:stretch>
            <a:fillRect/>
          </a:stretch>
        </p:blipFill>
        <p:spPr>
          <a:xfrm>
            <a:off x="150770" y="5861501"/>
            <a:ext cx="1462060" cy="199856"/>
          </a:xfrm>
          <a:prstGeom prst="rect">
            <a:avLst/>
          </a:prstGeom>
        </p:spPr>
      </p:pic>
      <p:pic>
        <p:nvPicPr>
          <p:cNvPr id="23" name="Picture 22"/>
          <p:cNvPicPr>
            <a:picLocks noChangeAspect="1"/>
          </p:cNvPicPr>
          <p:nvPr/>
        </p:nvPicPr>
        <p:blipFill>
          <a:blip r:embed="rId6"/>
          <a:stretch>
            <a:fillRect/>
          </a:stretch>
        </p:blipFill>
        <p:spPr>
          <a:xfrm flipV="1">
            <a:off x="0" y="6855753"/>
            <a:ext cx="12206314" cy="12348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Rectangle 2"/>
          <p:cNvSpPr/>
          <p:nvPr/>
        </p:nvSpPr>
        <p:spPr>
          <a:xfrm>
            <a:off x="368883" y="317830"/>
            <a:ext cx="3196438" cy="477054"/>
          </a:xfrm>
          <a:prstGeom prst="rect">
            <a:avLst/>
          </a:prstGeom>
        </p:spPr>
        <p:txBody>
          <a:bodyPr wrap="square">
            <a:spAutoFit/>
          </a:bodyPr>
          <a:lstStyle/>
          <a:p>
            <a:pPr defTabSz="371475">
              <a:lnSpc>
                <a:spcPts val="1248"/>
              </a:lnSpc>
              <a:spcAft>
                <a:spcPts val="600"/>
              </a:spcAft>
              <a:tabLst>
                <a:tab pos="185738" algn="l"/>
              </a:tabLst>
            </a:pPr>
            <a:endParaRPr lang="en-CA" altLang="en-US" sz="110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endParaRPr>
          </a:p>
          <a:p>
            <a:pPr defTabSz="371475">
              <a:lnSpc>
                <a:spcPts val="1248"/>
              </a:lnSpc>
              <a:spcAft>
                <a:spcPts val="600"/>
              </a:spcAft>
              <a:tabLst>
                <a:tab pos="185738" algn="l"/>
              </a:tabLst>
            </a:pPr>
            <a:r>
              <a:rPr lang="en-CA" altLang="en-US" sz="2400" b="1" dirty="0" err="1" smtClean="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Nexia</a:t>
            </a:r>
            <a:r>
              <a:rPr lang="en-CA" altLang="en-US" sz="2400" b="1" dirty="0" smtClean="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 </a:t>
            </a:r>
            <a:r>
              <a:rPr lang="en-CA" altLang="en-US" sz="2400" b="1"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Bangladesh</a:t>
            </a:r>
            <a:r>
              <a:rPr lang="en-CA" altLang="en-US" sz="2000"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 </a:t>
            </a:r>
            <a:endParaRPr lang="en-US" sz="2000" dirty="0"/>
          </a:p>
        </p:txBody>
      </p:sp>
      <p:pic>
        <p:nvPicPr>
          <p:cNvPr id="4" name="Picture 3"/>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9393264" y="394626"/>
            <a:ext cx="2314575" cy="1971675"/>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ADF23E10-7017-72AB-40F2-BCF23A142453}"/>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262824" y="68317"/>
            <a:ext cx="2309066" cy="401509"/>
          </a:xfrm>
          <a:prstGeom prst="rect">
            <a:avLst/>
          </a:prstGeom>
          <a:noFill/>
          <a:ln>
            <a:noFill/>
          </a:ln>
        </p:spPr>
      </p:pic>
      <p:pic>
        <p:nvPicPr>
          <p:cNvPr id="5" name="Picture 4"/>
          <p:cNvPicPr>
            <a:picLocks noChangeAspect="1"/>
          </p:cNvPicPr>
          <p:nvPr/>
        </p:nvPicPr>
        <p:blipFill>
          <a:blip r:embed="rId3"/>
          <a:stretch>
            <a:fillRect/>
          </a:stretch>
        </p:blipFill>
        <p:spPr>
          <a:xfrm flipV="1">
            <a:off x="638387" y="568867"/>
            <a:ext cx="10933504" cy="1106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Rectangle 5"/>
          <p:cNvSpPr/>
          <p:nvPr/>
        </p:nvSpPr>
        <p:spPr>
          <a:xfrm>
            <a:off x="536662" y="-29586"/>
            <a:ext cx="3120937" cy="477054"/>
          </a:xfrm>
          <a:prstGeom prst="rect">
            <a:avLst/>
          </a:prstGeom>
        </p:spPr>
        <p:txBody>
          <a:bodyPr wrap="square">
            <a:spAutoFit/>
          </a:bodyPr>
          <a:lstStyle/>
          <a:p>
            <a:pPr defTabSz="371475">
              <a:lnSpc>
                <a:spcPts val="1248"/>
              </a:lnSpc>
              <a:spcAft>
                <a:spcPts val="600"/>
              </a:spcAft>
              <a:tabLst>
                <a:tab pos="185738" algn="l"/>
              </a:tabLst>
            </a:pPr>
            <a:endParaRPr lang="en-CA" altLang="en-US" sz="105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endParaRPr>
          </a:p>
          <a:p>
            <a:pPr defTabSz="371475">
              <a:lnSpc>
                <a:spcPts val="1248"/>
              </a:lnSpc>
              <a:spcAft>
                <a:spcPts val="600"/>
              </a:spcAft>
              <a:tabLst>
                <a:tab pos="185738" algn="l"/>
              </a:tabLst>
            </a:pPr>
            <a:r>
              <a:rPr lang="en-CA" altLang="en-US" sz="2400" b="1"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Nexia </a:t>
            </a:r>
            <a:r>
              <a:rPr lang="en-CA" altLang="en-US" sz="1200" b="1"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in</a:t>
            </a:r>
            <a:r>
              <a:rPr lang="en-CA" altLang="en-US" sz="2400" b="1"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 Bangladesh</a:t>
            </a:r>
            <a:r>
              <a:rPr lang="en-CA" altLang="en-US" sz="2000"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 </a:t>
            </a:r>
            <a:endParaRPr lang="en-US" sz="2000" dirty="0"/>
          </a:p>
        </p:txBody>
      </p:sp>
      <p:pic>
        <p:nvPicPr>
          <p:cNvPr id="7" name="Picture 6">
            <a:extLst>
              <a:ext uri="{FF2B5EF4-FFF2-40B4-BE49-F238E27FC236}">
                <a16:creationId xmlns:a16="http://schemas.microsoft.com/office/drawing/2014/main" xmlns="" id="{237AB954-0DD2-0A51-A330-7CD26D0E7C4E}"/>
              </a:ext>
            </a:extLst>
          </p:cNvPr>
          <p:cNvPicPr>
            <a:picLocks noChangeAspect="1"/>
          </p:cNvPicPr>
          <p:nvPr/>
        </p:nvPicPr>
        <p:blipFill rotWithShape="1">
          <a:blip r:embed="rId4"/>
          <a:srcRect l="51286" t="305" r="519" b="961"/>
          <a:stretch>
            <a:fillRect/>
          </a:stretch>
        </p:blipFill>
        <p:spPr>
          <a:xfrm flipH="1">
            <a:off x="-1" y="909317"/>
            <a:ext cx="1937858" cy="5668919"/>
          </a:xfrm>
          <a:prstGeom prst="rect">
            <a:avLst/>
          </a:prstGeom>
        </p:spPr>
      </p:pic>
      <p:sp>
        <p:nvSpPr>
          <p:cNvPr id="2" name="Rectangle 1"/>
          <p:cNvSpPr/>
          <p:nvPr/>
        </p:nvSpPr>
        <p:spPr>
          <a:xfrm>
            <a:off x="1937858" y="2912779"/>
            <a:ext cx="8852700" cy="584775"/>
          </a:xfrm>
          <a:prstGeom prst="rect">
            <a:avLst/>
          </a:prstGeom>
        </p:spPr>
        <p:txBody>
          <a:bodyPr wrap="square">
            <a:spAutoFit/>
          </a:bodyPr>
          <a:lstStyle/>
          <a:p>
            <a:pPr algn="just"/>
            <a:r>
              <a:rPr lang="en-US" sz="3200" b="1" dirty="0" smtClean="0"/>
              <a:t>WINNERS OF THE LAST BPA AWARD GIVEN BY ICAB</a:t>
            </a:r>
            <a:endParaRPr lang="en-US" sz="3200" b="1" dirty="0"/>
          </a:p>
        </p:txBody>
      </p:sp>
    </p:spTree>
    <p:extLst>
      <p:ext uri="{BB962C8B-B14F-4D97-AF65-F5344CB8AC3E}">
        <p14:creationId xmlns:p14="http://schemas.microsoft.com/office/powerpoint/2010/main" xmlns="" val="761774825"/>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ADF23E10-7017-72AB-40F2-BCF23A142453}"/>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262824" y="68317"/>
            <a:ext cx="2309066" cy="401509"/>
          </a:xfrm>
          <a:prstGeom prst="rect">
            <a:avLst/>
          </a:prstGeom>
          <a:noFill/>
          <a:ln>
            <a:noFill/>
          </a:ln>
        </p:spPr>
      </p:pic>
      <p:pic>
        <p:nvPicPr>
          <p:cNvPr id="5" name="Picture 4"/>
          <p:cNvPicPr>
            <a:picLocks noChangeAspect="1"/>
          </p:cNvPicPr>
          <p:nvPr/>
        </p:nvPicPr>
        <p:blipFill>
          <a:blip r:embed="rId3"/>
          <a:stretch>
            <a:fillRect/>
          </a:stretch>
        </p:blipFill>
        <p:spPr>
          <a:xfrm flipV="1">
            <a:off x="638387" y="568867"/>
            <a:ext cx="10933504" cy="1106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Rectangle 5"/>
          <p:cNvSpPr/>
          <p:nvPr/>
        </p:nvSpPr>
        <p:spPr>
          <a:xfrm>
            <a:off x="536662" y="-29586"/>
            <a:ext cx="3120937" cy="477054"/>
          </a:xfrm>
          <a:prstGeom prst="rect">
            <a:avLst/>
          </a:prstGeom>
        </p:spPr>
        <p:txBody>
          <a:bodyPr wrap="square">
            <a:spAutoFit/>
          </a:bodyPr>
          <a:lstStyle/>
          <a:p>
            <a:pPr defTabSz="371475">
              <a:lnSpc>
                <a:spcPts val="1248"/>
              </a:lnSpc>
              <a:spcAft>
                <a:spcPts val="600"/>
              </a:spcAft>
              <a:tabLst>
                <a:tab pos="185738" algn="l"/>
              </a:tabLst>
            </a:pPr>
            <a:endParaRPr lang="en-CA" altLang="en-US" sz="105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endParaRPr>
          </a:p>
          <a:p>
            <a:pPr defTabSz="371475">
              <a:lnSpc>
                <a:spcPts val="1248"/>
              </a:lnSpc>
              <a:spcAft>
                <a:spcPts val="600"/>
              </a:spcAft>
              <a:tabLst>
                <a:tab pos="185738" algn="l"/>
              </a:tabLst>
            </a:pPr>
            <a:r>
              <a:rPr lang="en-CA" altLang="en-US" sz="2400" b="1"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Nexia </a:t>
            </a:r>
            <a:r>
              <a:rPr lang="en-CA" altLang="en-US" sz="1200" b="1"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in</a:t>
            </a:r>
            <a:r>
              <a:rPr lang="en-CA" altLang="en-US" sz="2400" b="1"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 Bangladesh</a:t>
            </a:r>
            <a:r>
              <a:rPr lang="en-CA" altLang="en-US" sz="2000"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 </a:t>
            </a:r>
            <a:endParaRPr lang="en-US" sz="2000" dirty="0"/>
          </a:p>
        </p:txBody>
      </p:sp>
      <p:pic>
        <p:nvPicPr>
          <p:cNvPr id="7" name="Picture 6">
            <a:extLst>
              <a:ext uri="{FF2B5EF4-FFF2-40B4-BE49-F238E27FC236}">
                <a16:creationId xmlns:a16="http://schemas.microsoft.com/office/drawing/2014/main" xmlns="" id="{237AB954-0DD2-0A51-A330-7CD26D0E7C4E}"/>
              </a:ext>
            </a:extLst>
          </p:cNvPr>
          <p:cNvPicPr>
            <a:picLocks noChangeAspect="1"/>
          </p:cNvPicPr>
          <p:nvPr/>
        </p:nvPicPr>
        <p:blipFill rotWithShape="1">
          <a:blip r:embed="rId4"/>
          <a:srcRect l="51286" t="305" r="519" b="961"/>
          <a:stretch>
            <a:fillRect/>
          </a:stretch>
        </p:blipFill>
        <p:spPr>
          <a:xfrm flipH="1">
            <a:off x="-1" y="909317"/>
            <a:ext cx="1937858" cy="5668919"/>
          </a:xfrm>
          <a:prstGeom prst="rect">
            <a:avLst/>
          </a:prstGeom>
        </p:spPr>
      </p:pic>
      <p:sp>
        <p:nvSpPr>
          <p:cNvPr id="11" name="Rectangle 10"/>
          <p:cNvSpPr/>
          <p:nvPr/>
        </p:nvSpPr>
        <p:spPr>
          <a:xfrm>
            <a:off x="10790557" y="6578236"/>
            <a:ext cx="863763" cy="246221"/>
          </a:xfrm>
          <a:prstGeom prst="rect">
            <a:avLst/>
          </a:prstGeom>
        </p:spPr>
        <p:txBody>
          <a:bodyPr wrap="none">
            <a:spAutoFit/>
          </a:bodyPr>
          <a:lstStyle/>
          <a:p>
            <a:pPr algn="ctr" defTabSz="371475">
              <a:lnSpc>
                <a:spcPts val="1248"/>
              </a:lnSpc>
              <a:spcAft>
                <a:spcPts val="600"/>
              </a:spcAft>
              <a:tabLst>
                <a:tab pos="185738" algn="l"/>
              </a:tabLst>
            </a:pPr>
            <a:r>
              <a:rPr lang="en-CA" altLang="en-US" sz="1200" b="1" dirty="0" smtClean="0">
                <a:ln w="0"/>
                <a:solidFill>
                  <a:schemeClr val="accent3">
                    <a:lumMod val="75000"/>
                  </a:schemeClr>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Arial Bold" pitchFamily="34" charset="0"/>
              </a:rPr>
              <a:t>Page # 09</a:t>
            </a:r>
            <a:endParaRPr lang="en-CA" altLang="en-US" sz="1200" b="1" dirty="0">
              <a:ln w="0"/>
              <a:solidFill>
                <a:schemeClr val="accent3">
                  <a:lumMod val="75000"/>
                </a:schemeClr>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Arial Bold" pitchFamily="34" charset="0"/>
            </a:endParaRPr>
          </a:p>
        </p:txBody>
      </p:sp>
      <p:pic>
        <p:nvPicPr>
          <p:cNvPr id="3" name="Picture 2"/>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2075633" y="1101766"/>
            <a:ext cx="9496257" cy="5382924"/>
          </a:xfrm>
          <a:prstGeom prst="rect">
            <a:avLst/>
          </a:prstGeom>
        </p:spPr>
      </p:pic>
    </p:spTree>
    <p:extLst>
      <p:ext uri="{BB962C8B-B14F-4D97-AF65-F5344CB8AC3E}">
        <p14:creationId xmlns:p14="http://schemas.microsoft.com/office/powerpoint/2010/main" xmlns="" val="3626076503"/>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ADF23E10-7017-72AB-40F2-BCF23A142453}"/>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262824" y="68317"/>
            <a:ext cx="2309066" cy="401509"/>
          </a:xfrm>
          <a:prstGeom prst="rect">
            <a:avLst/>
          </a:prstGeom>
          <a:noFill/>
          <a:ln>
            <a:noFill/>
          </a:ln>
        </p:spPr>
      </p:pic>
      <p:pic>
        <p:nvPicPr>
          <p:cNvPr id="5" name="Picture 4"/>
          <p:cNvPicPr>
            <a:picLocks noChangeAspect="1"/>
          </p:cNvPicPr>
          <p:nvPr/>
        </p:nvPicPr>
        <p:blipFill>
          <a:blip r:embed="rId3"/>
          <a:stretch>
            <a:fillRect/>
          </a:stretch>
        </p:blipFill>
        <p:spPr>
          <a:xfrm flipV="1">
            <a:off x="638387" y="568867"/>
            <a:ext cx="10933504" cy="1106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Rectangle 5"/>
          <p:cNvSpPr/>
          <p:nvPr/>
        </p:nvSpPr>
        <p:spPr>
          <a:xfrm>
            <a:off x="536662" y="-29586"/>
            <a:ext cx="3120937" cy="477054"/>
          </a:xfrm>
          <a:prstGeom prst="rect">
            <a:avLst/>
          </a:prstGeom>
        </p:spPr>
        <p:txBody>
          <a:bodyPr wrap="square">
            <a:spAutoFit/>
          </a:bodyPr>
          <a:lstStyle/>
          <a:p>
            <a:pPr defTabSz="371475">
              <a:lnSpc>
                <a:spcPts val="1248"/>
              </a:lnSpc>
              <a:spcAft>
                <a:spcPts val="600"/>
              </a:spcAft>
              <a:tabLst>
                <a:tab pos="185738" algn="l"/>
              </a:tabLst>
            </a:pPr>
            <a:endParaRPr lang="en-CA" altLang="en-US" sz="105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endParaRPr>
          </a:p>
          <a:p>
            <a:pPr defTabSz="371475">
              <a:lnSpc>
                <a:spcPts val="1248"/>
              </a:lnSpc>
              <a:spcAft>
                <a:spcPts val="600"/>
              </a:spcAft>
              <a:tabLst>
                <a:tab pos="185738" algn="l"/>
              </a:tabLst>
            </a:pPr>
            <a:r>
              <a:rPr lang="en-CA" altLang="en-US" sz="2400" b="1"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Nexia </a:t>
            </a:r>
            <a:r>
              <a:rPr lang="en-CA" altLang="en-US" sz="1200" b="1"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in</a:t>
            </a:r>
            <a:r>
              <a:rPr lang="en-CA" altLang="en-US" sz="2400" b="1"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 Bangladesh</a:t>
            </a:r>
            <a:r>
              <a:rPr lang="en-CA" altLang="en-US" sz="2000"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 </a:t>
            </a:r>
            <a:endParaRPr lang="en-US" sz="2000" dirty="0"/>
          </a:p>
        </p:txBody>
      </p:sp>
      <p:pic>
        <p:nvPicPr>
          <p:cNvPr id="7" name="Picture 6">
            <a:extLst>
              <a:ext uri="{FF2B5EF4-FFF2-40B4-BE49-F238E27FC236}">
                <a16:creationId xmlns:a16="http://schemas.microsoft.com/office/drawing/2014/main" xmlns="" id="{237AB954-0DD2-0A51-A330-7CD26D0E7C4E}"/>
              </a:ext>
            </a:extLst>
          </p:cNvPr>
          <p:cNvPicPr>
            <a:picLocks noChangeAspect="1"/>
          </p:cNvPicPr>
          <p:nvPr/>
        </p:nvPicPr>
        <p:blipFill rotWithShape="1">
          <a:blip r:embed="rId4"/>
          <a:srcRect l="51286" t="305" r="519" b="961"/>
          <a:stretch>
            <a:fillRect/>
          </a:stretch>
        </p:blipFill>
        <p:spPr>
          <a:xfrm flipH="1">
            <a:off x="-1" y="909317"/>
            <a:ext cx="1359018" cy="5668919"/>
          </a:xfrm>
          <a:prstGeom prst="rect">
            <a:avLst/>
          </a:prstGeom>
        </p:spPr>
      </p:pic>
      <p:sp>
        <p:nvSpPr>
          <p:cNvPr id="12" name="Rectangle 11"/>
          <p:cNvSpPr/>
          <p:nvPr/>
        </p:nvSpPr>
        <p:spPr>
          <a:xfrm>
            <a:off x="10790557" y="6578236"/>
            <a:ext cx="863763" cy="246221"/>
          </a:xfrm>
          <a:prstGeom prst="rect">
            <a:avLst/>
          </a:prstGeom>
        </p:spPr>
        <p:txBody>
          <a:bodyPr wrap="none">
            <a:spAutoFit/>
          </a:bodyPr>
          <a:lstStyle/>
          <a:p>
            <a:pPr algn="ctr" defTabSz="371475">
              <a:lnSpc>
                <a:spcPts val="1248"/>
              </a:lnSpc>
              <a:spcAft>
                <a:spcPts val="600"/>
              </a:spcAft>
              <a:tabLst>
                <a:tab pos="185738" algn="l"/>
              </a:tabLst>
            </a:pPr>
            <a:r>
              <a:rPr lang="en-CA" altLang="en-US" sz="1200" b="1" dirty="0" smtClean="0">
                <a:ln w="0"/>
                <a:solidFill>
                  <a:schemeClr val="accent3">
                    <a:lumMod val="75000"/>
                  </a:schemeClr>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Arial Bold" pitchFamily="34" charset="0"/>
              </a:rPr>
              <a:t>Page # 10</a:t>
            </a:r>
            <a:endParaRPr lang="en-CA" altLang="en-US" sz="1200" b="1" dirty="0">
              <a:ln w="0"/>
              <a:solidFill>
                <a:schemeClr val="accent3">
                  <a:lumMod val="75000"/>
                </a:schemeClr>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Arial Bold" pitchFamily="34" charset="0"/>
            </a:endParaRPr>
          </a:p>
        </p:txBody>
      </p:sp>
      <p:sp>
        <p:nvSpPr>
          <p:cNvPr id="8" name="Rectangle 7"/>
          <p:cNvSpPr/>
          <p:nvPr/>
        </p:nvSpPr>
        <p:spPr>
          <a:xfrm>
            <a:off x="1501631" y="800871"/>
            <a:ext cx="10212872" cy="461665"/>
          </a:xfrm>
          <a:prstGeom prst="rect">
            <a:avLst/>
          </a:prstGeom>
        </p:spPr>
        <p:txBody>
          <a:bodyPr wrap="square">
            <a:spAutoFit/>
          </a:bodyPr>
          <a:lstStyle/>
          <a:p>
            <a:pPr lvl="0" algn="just"/>
            <a:r>
              <a:rPr lang="en-US" sz="2400" b="1" dirty="0" smtClean="0"/>
              <a:t>Allocation of Marks for the Best Presented Accounts and Reports</a:t>
            </a:r>
            <a:endParaRPr lang="en-US" sz="2400" b="1" dirty="0"/>
          </a:p>
        </p:txBody>
      </p:sp>
      <p:graphicFrame>
        <p:nvGraphicFramePr>
          <p:cNvPr id="3" name="Table 2"/>
          <p:cNvGraphicFramePr>
            <a:graphicFrameLocks noGrp="1"/>
          </p:cNvGraphicFramePr>
          <p:nvPr>
            <p:extLst>
              <p:ext uri="{D42A27DB-BD31-4B8C-83A1-F6EECF244321}">
                <p14:modId xmlns:p14="http://schemas.microsoft.com/office/powerpoint/2010/main" xmlns="" val="652066286"/>
              </p:ext>
            </p:extLst>
          </p:nvPr>
        </p:nvGraphicFramePr>
        <p:xfrm>
          <a:off x="1604407" y="1337229"/>
          <a:ext cx="9967483" cy="5094041"/>
        </p:xfrm>
        <a:graphic>
          <a:graphicData uri="http://schemas.openxmlformats.org/drawingml/2006/table">
            <a:tbl>
              <a:tblPr>
                <a:tableStyleId>{5C22544A-7EE6-4342-B048-85BDC9FD1C3A}</a:tableStyleId>
              </a:tblPr>
              <a:tblGrid>
                <a:gridCol w="7960455">
                  <a:extLst>
                    <a:ext uri="{9D8B030D-6E8A-4147-A177-3AD203B41FA5}">
                      <a16:colId xmlns:a16="http://schemas.microsoft.com/office/drawing/2014/main" xmlns="" val="20000"/>
                    </a:ext>
                  </a:extLst>
                </a:gridCol>
                <a:gridCol w="2007028">
                  <a:extLst>
                    <a:ext uri="{9D8B030D-6E8A-4147-A177-3AD203B41FA5}">
                      <a16:colId xmlns:a16="http://schemas.microsoft.com/office/drawing/2014/main" xmlns="" val="20001"/>
                    </a:ext>
                  </a:extLst>
                </a:gridCol>
              </a:tblGrid>
              <a:tr h="261832">
                <a:tc>
                  <a:txBody>
                    <a:bodyPr/>
                    <a:lstStyle/>
                    <a:p>
                      <a:pPr algn="l" fontAlgn="t"/>
                      <a:r>
                        <a:rPr lang="en-US" sz="1800" b="1" u="none" strike="noStrike" kern="1200" dirty="0">
                          <a:solidFill>
                            <a:srgbClr val="002060"/>
                          </a:solidFill>
                          <a:effectLst/>
                          <a:latin typeface="+mn-lt"/>
                          <a:ea typeface="+mn-ea"/>
                          <a:cs typeface="+mn-cs"/>
                        </a:rPr>
                        <a:t>Corporate Objectives, Values &amp; Structure</a:t>
                      </a:r>
                    </a:p>
                  </a:txBody>
                  <a:tcPr marL="3547" marR="3547" marT="3547" marB="0">
                    <a:solidFill>
                      <a:schemeClr val="bg1"/>
                    </a:solidFill>
                  </a:tcPr>
                </a:tc>
                <a:tc>
                  <a:txBody>
                    <a:bodyPr/>
                    <a:lstStyle/>
                    <a:p>
                      <a:pPr algn="ctr" fontAlgn="t"/>
                      <a:r>
                        <a:rPr lang="en-US" sz="1800" b="1" u="none" strike="noStrike" kern="1200">
                          <a:solidFill>
                            <a:srgbClr val="002060"/>
                          </a:solidFill>
                          <a:effectLst/>
                          <a:latin typeface="+mn-lt"/>
                          <a:ea typeface="+mn-ea"/>
                          <a:cs typeface="+mn-cs"/>
                        </a:rPr>
                        <a:t>5.00</a:t>
                      </a:r>
                    </a:p>
                  </a:txBody>
                  <a:tcPr marL="3547" marR="3547" marT="3547" marB="0"/>
                </a:tc>
                <a:extLst>
                  <a:ext uri="{0D108BD9-81ED-4DB2-BD59-A6C34878D82A}">
                    <a16:rowId xmlns:a16="http://schemas.microsoft.com/office/drawing/2014/main" xmlns="" val="10000"/>
                  </a:ext>
                </a:extLst>
              </a:tr>
              <a:tr h="520322">
                <a:tc>
                  <a:txBody>
                    <a:bodyPr/>
                    <a:lstStyle/>
                    <a:p>
                      <a:pPr algn="l" fontAlgn="t"/>
                      <a:r>
                        <a:rPr lang="en-US" sz="1800" b="1" u="none" strike="noStrike" kern="1200" dirty="0">
                          <a:solidFill>
                            <a:srgbClr val="002060"/>
                          </a:solidFill>
                          <a:effectLst/>
                          <a:latin typeface="+mn-lt"/>
                          <a:ea typeface="+mn-ea"/>
                          <a:cs typeface="+mn-cs"/>
                        </a:rPr>
                        <a:t>Management Report/ Commentary and Analysis including Director’s Report/ Chairman’s Review/CEO’s Review etc.</a:t>
                      </a:r>
                    </a:p>
                  </a:txBody>
                  <a:tcPr marL="3547" marR="3547" marT="3547" marB="0">
                    <a:solidFill>
                      <a:schemeClr val="bg1"/>
                    </a:solidFill>
                  </a:tcPr>
                </a:tc>
                <a:tc>
                  <a:txBody>
                    <a:bodyPr/>
                    <a:lstStyle/>
                    <a:p>
                      <a:pPr algn="ctr" fontAlgn="t"/>
                      <a:r>
                        <a:rPr lang="en-US" sz="1800" b="1" u="none" strike="noStrike" kern="1200">
                          <a:solidFill>
                            <a:srgbClr val="002060"/>
                          </a:solidFill>
                          <a:effectLst/>
                          <a:latin typeface="+mn-lt"/>
                          <a:ea typeface="+mn-ea"/>
                          <a:cs typeface="+mn-cs"/>
                        </a:rPr>
                        <a:t>11.00</a:t>
                      </a:r>
                    </a:p>
                  </a:txBody>
                  <a:tcPr marL="3547" marR="3547" marT="3547" marB="0"/>
                </a:tc>
                <a:extLst>
                  <a:ext uri="{0D108BD9-81ED-4DB2-BD59-A6C34878D82A}">
                    <a16:rowId xmlns:a16="http://schemas.microsoft.com/office/drawing/2014/main" xmlns="" val="10001"/>
                  </a:ext>
                </a:extLst>
              </a:tr>
              <a:tr h="261832">
                <a:tc>
                  <a:txBody>
                    <a:bodyPr/>
                    <a:lstStyle/>
                    <a:p>
                      <a:pPr algn="l" fontAlgn="t"/>
                      <a:r>
                        <a:rPr lang="en-US" sz="1800" b="1" u="none" strike="noStrike" kern="1200" dirty="0">
                          <a:solidFill>
                            <a:srgbClr val="002060"/>
                          </a:solidFill>
                          <a:effectLst/>
                          <a:latin typeface="+mn-lt"/>
                          <a:ea typeface="+mn-ea"/>
                          <a:cs typeface="+mn-cs"/>
                        </a:rPr>
                        <a:t>Sustainability Reporting</a:t>
                      </a:r>
                    </a:p>
                  </a:txBody>
                  <a:tcPr marL="3547" marR="3547" marT="3547" marB="0">
                    <a:solidFill>
                      <a:schemeClr val="bg1"/>
                    </a:solidFill>
                  </a:tcPr>
                </a:tc>
                <a:tc>
                  <a:txBody>
                    <a:bodyPr/>
                    <a:lstStyle/>
                    <a:p>
                      <a:pPr algn="ctr" fontAlgn="t"/>
                      <a:r>
                        <a:rPr lang="en-US" sz="1800" b="1" u="none" strike="noStrike" kern="1200" dirty="0">
                          <a:solidFill>
                            <a:srgbClr val="002060"/>
                          </a:solidFill>
                          <a:effectLst/>
                          <a:latin typeface="+mn-lt"/>
                          <a:ea typeface="+mn-ea"/>
                          <a:cs typeface="+mn-cs"/>
                        </a:rPr>
                        <a:t>13.00</a:t>
                      </a:r>
                    </a:p>
                  </a:txBody>
                  <a:tcPr marL="3547" marR="3547" marT="3547" marB="0"/>
                </a:tc>
                <a:extLst>
                  <a:ext uri="{0D108BD9-81ED-4DB2-BD59-A6C34878D82A}">
                    <a16:rowId xmlns:a16="http://schemas.microsoft.com/office/drawing/2014/main" xmlns="" val="10002"/>
                  </a:ext>
                </a:extLst>
              </a:tr>
              <a:tr h="368923">
                <a:tc>
                  <a:txBody>
                    <a:bodyPr/>
                    <a:lstStyle/>
                    <a:p>
                      <a:pPr algn="l" fontAlgn="t"/>
                      <a:r>
                        <a:rPr lang="en-US" sz="1800" b="1" u="none" strike="noStrike" kern="1200" dirty="0">
                          <a:solidFill>
                            <a:srgbClr val="002060"/>
                          </a:solidFill>
                          <a:effectLst/>
                          <a:latin typeface="+mn-lt"/>
                          <a:ea typeface="+mn-ea"/>
                          <a:cs typeface="+mn-cs"/>
                        </a:rPr>
                        <a:t>Appropriateness of Disclosure of Accounting Policies and General Disclosure</a:t>
                      </a:r>
                    </a:p>
                  </a:txBody>
                  <a:tcPr marL="3547" marR="3547" marT="3547" marB="0">
                    <a:solidFill>
                      <a:schemeClr val="bg1"/>
                    </a:solidFill>
                  </a:tcPr>
                </a:tc>
                <a:tc>
                  <a:txBody>
                    <a:bodyPr/>
                    <a:lstStyle/>
                    <a:p>
                      <a:pPr algn="ctr" fontAlgn="t"/>
                      <a:r>
                        <a:rPr lang="en-US" sz="1800" b="1" u="none" strike="noStrike" kern="1200" dirty="0">
                          <a:solidFill>
                            <a:srgbClr val="002060"/>
                          </a:solidFill>
                          <a:effectLst/>
                          <a:latin typeface="+mn-lt"/>
                          <a:ea typeface="+mn-ea"/>
                          <a:cs typeface="+mn-cs"/>
                        </a:rPr>
                        <a:t>11.00</a:t>
                      </a:r>
                    </a:p>
                  </a:txBody>
                  <a:tcPr marL="3547" marR="3547" marT="3547" marB="0"/>
                </a:tc>
                <a:extLst>
                  <a:ext uri="{0D108BD9-81ED-4DB2-BD59-A6C34878D82A}">
                    <a16:rowId xmlns:a16="http://schemas.microsoft.com/office/drawing/2014/main" xmlns="" val="10003"/>
                  </a:ext>
                </a:extLst>
              </a:tr>
              <a:tr h="261832">
                <a:tc>
                  <a:txBody>
                    <a:bodyPr/>
                    <a:lstStyle/>
                    <a:p>
                      <a:pPr algn="l" fontAlgn="t"/>
                      <a:r>
                        <a:rPr lang="en-US" sz="1800" b="1" u="none" strike="noStrike" kern="1200" dirty="0">
                          <a:solidFill>
                            <a:srgbClr val="002060"/>
                          </a:solidFill>
                          <a:effectLst/>
                          <a:latin typeface="+mn-lt"/>
                          <a:ea typeface="+mn-ea"/>
                          <a:cs typeface="+mn-cs"/>
                        </a:rPr>
                        <a:t>Financial Statements (Including Formats)</a:t>
                      </a:r>
                    </a:p>
                  </a:txBody>
                  <a:tcPr marL="3547" marR="3547" marT="3547" marB="0">
                    <a:solidFill>
                      <a:schemeClr val="bg1"/>
                    </a:solidFill>
                  </a:tcPr>
                </a:tc>
                <a:tc>
                  <a:txBody>
                    <a:bodyPr/>
                    <a:lstStyle/>
                    <a:p>
                      <a:pPr algn="ctr" fontAlgn="t"/>
                      <a:r>
                        <a:rPr lang="en-US" sz="1800" b="1" u="none" strike="noStrike" kern="1200" dirty="0">
                          <a:solidFill>
                            <a:srgbClr val="002060"/>
                          </a:solidFill>
                          <a:effectLst/>
                          <a:latin typeface="+mn-lt"/>
                          <a:ea typeface="+mn-ea"/>
                          <a:cs typeface="+mn-cs"/>
                        </a:rPr>
                        <a:t>18.00</a:t>
                      </a:r>
                    </a:p>
                  </a:txBody>
                  <a:tcPr marL="3547" marR="3547" marT="3547" marB="0"/>
                </a:tc>
                <a:extLst>
                  <a:ext uri="{0D108BD9-81ED-4DB2-BD59-A6C34878D82A}">
                    <a16:rowId xmlns:a16="http://schemas.microsoft.com/office/drawing/2014/main" xmlns="" val="10004"/>
                  </a:ext>
                </a:extLst>
              </a:tr>
              <a:tr h="261832">
                <a:tc>
                  <a:txBody>
                    <a:bodyPr/>
                    <a:lstStyle/>
                    <a:p>
                      <a:pPr algn="l" fontAlgn="t"/>
                      <a:r>
                        <a:rPr lang="en-US" sz="1800" b="1" u="none" strike="noStrike" kern="1200" dirty="0">
                          <a:solidFill>
                            <a:srgbClr val="002060"/>
                          </a:solidFill>
                          <a:effectLst/>
                          <a:latin typeface="+mn-lt"/>
                          <a:ea typeface="+mn-ea"/>
                          <a:cs typeface="+mn-cs"/>
                        </a:rPr>
                        <a:t>Information about Corporate Governance</a:t>
                      </a:r>
                    </a:p>
                  </a:txBody>
                  <a:tcPr marL="3547" marR="3547" marT="3547" marB="0">
                    <a:solidFill>
                      <a:schemeClr val="bg1"/>
                    </a:solidFill>
                  </a:tcPr>
                </a:tc>
                <a:tc>
                  <a:txBody>
                    <a:bodyPr/>
                    <a:lstStyle/>
                    <a:p>
                      <a:pPr algn="ctr" fontAlgn="t"/>
                      <a:r>
                        <a:rPr lang="en-US" sz="1800" b="1" u="none" strike="noStrike" kern="1200">
                          <a:solidFill>
                            <a:srgbClr val="002060"/>
                          </a:solidFill>
                          <a:effectLst/>
                          <a:latin typeface="+mn-lt"/>
                          <a:ea typeface="+mn-ea"/>
                          <a:cs typeface="+mn-cs"/>
                        </a:rPr>
                        <a:t>11.00</a:t>
                      </a:r>
                    </a:p>
                  </a:txBody>
                  <a:tcPr marL="3547" marR="3547" marT="3547" marB="0"/>
                </a:tc>
                <a:extLst>
                  <a:ext uri="{0D108BD9-81ED-4DB2-BD59-A6C34878D82A}">
                    <a16:rowId xmlns:a16="http://schemas.microsoft.com/office/drawing/2014/main" xmlns="" val="10005"/>
                  </a:ext>
                </a:extLst>
              </a:tr>
              <a:tr h="261832">
                <a:tc>
                  <a:txBody>
                    <a:bodyPr/>
                    <a:lstStyle/>
                    <a:p>
                      <a:pPr algn="l" fontAlgn="t"/>
                      <a:r>
                        <a:rPr lang="en-US" sz="1800" b="1" u="none" strike="noStrike" kern="1200" dirty="0">
                          <a:solidFill>
                            <a:srgbClr val="002060"/>
                          </a:solidFill>
                          <a:effectLst/>
                          <a:latin typeface="+mn-lt"/>
                          <a:ea typeface="+mn-ea"/>
                          <a:cs typeface="+mn-cs"/>
                        </a:rPr>
                        <a:t>Risk Management &amp; Control Environment</a:t>
                      </a:r>
                    </a:p>
                  </a:txBody>
                  <a:tcPr marL="3547" marR="3547" marT="3547" marB="0">
                    <a:solidFill>
                      <a:schemeClr val="bg1"/>
                    </a:solidFill>
                  </a:tcPr>
                </a:tc>
                <a:tc>
                  <a:txBody>
                    <a:bodyPr/>
                    <a:lstStyle/>
                    <a:p>
                      <a:pPr algn="ctr" fontAlgn="t"/>
                      <a:r>
                        <a:rPr lang="en-US" sz="1800" b="1" u="none" strike="noStrike" kern="1200" dirty="0">
                          <a:solidFill>
                            <a:srgbClr val="002060"/>
                          </a:solidFill>
                          <a:effectLst/>
                          <a:latin typeface="+mn-lt"/>
                          <a:ea typeface="+mn-ea"/>
                          <a:cs typeface="+mn-cs"/>
                        </a:rPr>
                        <a:t>11.00</a:t>
                      </a:r>
                    </a:p>
                  </a:txBody>
                  <a:tcPr marL="3547" marR="3547" marT="3547" marB="0"/>
                </a:tc>
                <a:extLst>
                  <a:ext uri="{0D108BD9-81ED-4DB2-BD59-A6C34878D82A}">
                    <a16:rowId xmlns:a16="http://schemas.microsoft.com/office/drawing/2014/main" xmlns="" val="10006"/>
                  </a:ext>
                </a:extLst>
              </a:tr>
              <a:tr h="261832">
                <a:tc>
                  <a:txBody>
                    <a:bodyPr/>
                    <a:lstStyle/>
                    <a:p>
                      <a:pPr algn="l" fontAlgn="t"/>
                      <a:r>
                        <a:rPr lang="en-US" sz="1800" b="1" u="none" strike="noStrike" kern="1200" dirty="0">
                          <a:solidFill>
                            <a:srgbClr val="002060"/>
                          </a:solidFill>
                          <a:effectLst/>
                          <a:latin typeface="+mn-lt"/>
                          <a:ea typeface="+mn-ea"/>
                          <a:cs typeface="+mn-cs"/>
                        </a:rPr>
                        <a:t>Stakeholders Information</a:t>
                      </a:r>
                    </a:p>
                  </a:txBody>
                  <a:tcPr marL="3547" marR="3547" marT="3547" marB="0">
                    <a:solidFill>
                      <a:schemeClr val="bg1"/>
                    </a:solidFill>
                  </a:tcPr>
                </a:tc>
                <a:tc>
                  <a:txBody>
                    <a:bodyPr/>
                    <a:lstStyle/>
                    <a:p>
                      <a:pPr algn="ctr" fontAlgn="t"/>
                      <a:r>
                        <a:rPr lang="en-US" sz="1800" b="1" u="none" strike="noStrike" kern="1200" dirty="0">
                          <a:solidFill>
                            <a:srgbClr val="002060"/>
                          </a:solidFill>
                          <a:effectLst/>
                          <a:latin typeface="+mn-lt"/>
                          <a:ea typeface="+mn-ea"/>
                          <a:cs typeface="+mn-cs"/>
                        </a:rPr>
                        <a:t>3.00</a:t>
                      </a:r>
                    </a:p>
                  </a:txBody>
                  <a:tcPr marL="3547" marR="3547" marT="3547" marB="0"/>
                </a:tc>
                <a:extLst>
                  <a:ext uri="{0D108BD9-81ED-4DB2-BD59-A6C34878D82A}">
                    <a16:rowId xmlns:a16="http://schemas.microsoft.com/office/drawing/2014/main" xmlns="" val="10007"/>
                  </a:ext>
                </a:extLst>
              </a:tr>
              <a:tr h="261832">
                <a:tc>
                  <a:txBody>
                    <a:bodyPr/>
                    <a:lstStyle/>
                    <a:p>
                      <a:pPr algn="l" fontAlgn="t"/>
                      <a:r>
                        <a:rPr lang="en-US" sz="1800" b="1" u="none" strike="noStrike" kern="1200" dirty="0">
                          <a:solidFill>
                            <a:srgbClr val="002060"/>
                          </a:solidFill>
                          <a:effectLst/>
                          <a:latin typeface="+mn-lt"/>
                          <a:ea typeface="+mn-ea"/>
                          <a:cs typeface="+mn-cs"/>
                        </a:rPr>
                        <a:t>Graphical / Pictorial </a:t>
                      </a:r>
                      <a:r>
                        <a:rPr lang="en-US" sz="1800" b="1" u="none" strike="noStrike" kern="1200" dirty="0" smtClean="0">
                          <a:solidFill>
                            <a:srgbClr val="002060"/>
                          </a:solidFill>
                          <a:effectLst/>
                          <a:latin typeface="+mn-lt"/>
                          <a:ea typeface="+mn-ea"/>
                          <a:cs typeface="+mn-cs"/>
                        </a:rPr>
                        <a:t>Data</a:t>
                      </a:r>
                      <a:endParaRPr lang="en-US" sz="1800" b="1" u="none" strike="noStrike" kern="1200" dirty="0">
                        <a:solidFill>
                          <a:srgbClr val="002060"/>
                        </a:solidFill>
                        <a:effectLst/>
                        <a:latin typeface="+mn-lt"/>
                        <a:ea typeface="+mn-ea"/>
                        <a:cs typeface="+mn-cs"/>
                      </a:endParaRPr>
                    </a:p>
                  </a:txBody>
                  <a:tcPr marL="3547" marR="3547" marT="3547" marB="0">
                    <a:solidFill>
                      <a:schemeClr val="bg1"/>
                    </a:solidFill>
                  </a:tcPr>
                </a:tc>
                <a:tc>
                  <a:txBody>
                    <a:bodyPr/>
                    <a:lstStyle/>
                    <a:p>
                      <a:pPr algn="ctr" fontAlgn="t"/>
                      <a:r>
                        <a:rPr lang="en-US" sz="1800" b="1" u="none" strike="noStrike" kern="1200">
                          <a:solidFill>
                            <a:srgbClr val="002060"/>
                          </a:solidFill>
                          <a:effectLst/>
                          <a:latin typeface="+mn-lt"/>
                          <a:ea typeface="+mn-ea"/>
                          <a:cs typeface="+mn-cs"/>
                        </a:rPr>
                        <a:t>2.50</a:t>
                      </a:r>
                    </a:p>
                  </a:txBody>
                  <a:tcPr marL="3547" marR="3547" marT="3547" marB="0"/>
                </a:tc>
                <a:extLst>
                  <a:ext uri="{0D108BD9-81ED-4DB2-BD59-A6C34878D82A}">
                    <a16:rowId xmlns:a16="http://schemas.microsoft.com/office/drawing/2014/main" xmlns="" val="10008"/>
                  </a:ext>
                </a:extLst>
              </a:tr>
              <a:tr h="261832">
                <a:tc>
                  <a:txBody>
                    <a:bodyPr/>
                    <a:lstStyle/>
                    <a:p>
                      <a:pPr algn="l" fontAlgn="t"/>
                      <a:r>
                        <a:rPr lang="en-US" sz="1800" b="1" u="none" strike="noStrike" kern="1200" dirty="0">
                          <a:solidFill>
                            <a:srgbClr val="002060"/>
                          </a:solidFill>
                          <a:effectLst/>
                          <a:latin typeface="+mn-lt"/>
                          <a:ea typeface="+mn-ea"/>
                          <a:cs typeface="+mn-cs"/>
                        </a:rPr>
                        <a:t>Horizontal/ Vertical Analysis</a:t>
                      </a:r>
                    </a:p>
                  </a:txBody>
                  <a:tcPr marL="3547" marR="3547" marT="3547" marB="0">
                    <a:solidFill>
                      <a:schemeClr val="bg1"/>
                    </a:solidFill>
                  </a:tcPr>
                </a:tc>
                <a:tc>
                  <a:txBody>
                    <a:bodyPr/>
                    <a:lstStyle/>
                    <a:p>
                      <a:pPr algn="ctr" fontAlgn="t"/>
                      <a:r>
                        <a:rPr lang="en-US" sz="1800" b="1" u="none" strike="noStrike" kern="1200">
                          <a:solidFill>
                            <a:srgbClr val="002060"/>
                          </a:solidFill>
                          <a:effectLst/>
                          <a:latin typeface="+mn-lt"/>
                          <a:ea typeface="+mn-ea"/>
                          <a:cs typeface="+mn-cs"/>
                        </a:rPr>
                        <a:t>5.00</a:t>
                      </a:r>
                    </a:p>
                  </a:txBody>
                  <a:tcPr marL="3547" marR="3547" marT="3547" marB="0"/>
                </a:tc>
                <a:extLst>
                  <a:ext uri="{0D108BD9-81ED-4DB2-BD59-A6C34878D82A}">
                    <a16:rowId xmlns:a16="http://schemas.microsoft.com/office/drawing/2014/main" xmlns="" val="10009"/>
                  </a:ext>
                </a:extLst>
              </a:tr>
              <a:tr h="261832">
                <a:tc>
                  <a:txBody>
                    <a:bodyPr/>
                    <a:lstStyle/>
                    <a:p>
                      <a:pPr algn="l" fontAlgn="t"/>
                      <a:r>
                        <a:rPr lang="en-US" sz="1800" b="1" u="none" strike="noStrike" kern="1200" dirty="0">
                          <a:solidFill>
                            <a:srgbClr val="002060"/>
                          </a:solidFill>
                          <a:effectLst/>
                          <a:latin typeface="+mn-lt"/>
                          <a:ea typeface="+mn-ea"/>
                          <a:cs typeface="+mn-cs"/>
                        </a:rPr>
                        <a:t>Profitability/Dividends/ Performance and Liquidity Ratios</a:t>
                      </a:r>
                    </a:p>
                  </a:txBody>
                  <a:tcPr marL="3547" marR="3547" marT="3547" marB="0">
                    <a:solidFill>
                      <a:schemeClr val="bg1"/>
                    </a:solidFill>
                  </a:tcPr>
                </a:tc>
                <a:tc>
                  <a:txBody>
                    <a:bodyPr/>
                    <a:lstStyle/>
                    <a:p>
                      <a:pPr algn="ctr" fontAlgn="t"/>
                      <a:r>
                        <a:rPr lang="en-US" sz="1800" b="1" u="none" strike="noStrike" kern="1200">
                          <a:solidFill>
                            <a:srgbClr val="002060"/>
                          </a:solidFill>
                          <a:effectLst/>
                          <a:latin typeface="+mn-lt"/>
                          <a:ea typeface="+mn-ea"/>
                          <a:cs typeface="+mn-cs"/>
                        </a:rPr>
                        <a:t>5.00</a:t>
                      </a:r>
                    </a:p>
                  </a:txBody>
                  <a:tcPr marL="3547" marR="3547" marT="3547" marB="0"/>
                </a:tc>
                <a:extLst>
                  <a:ext uri="{0D108BD9-81ED-4DB2-BD59-A6C34878D82A}">
                    <a16:rowId xmlns:a16="http://schemas.microsoft.com/office/drawing/2014/main" xmlns="" val="10010"/>
                  </a:ext>
                </a:extLst>
              </a:tr>
              <a:tr h="261832">
                <a:tc>
                  <a:txBody>
                    <a:bodyPr/>
                    <a:lstStyle/>
                    <a:p>
                      <a:pPr algn="l" fontAlgn="t"/>
                      <a:r>
                        <a:rPr lang="en-US" sz="1800" b="1" u="none" strike="noStrike" kern="1200" dirty="0">
                          <a:solidFill>
                            <a:srgbClr val="002060"/>
                          </a:solidFill>
                          <a:effectLst/>
                          <a:latin typeface="+mn-lt"/>
                          <a:ea typeface="+mn-ea"/>
                          <a:cs typeface="+mn-cs"/>
                        </a:rPr>
                        <a:t>Statement of Value Added and its Distribution</a:t>
                      </a:r>
                    </a:p>
                  </a:txBody>
                  <a:tcPr marL="3547" marR="3547" marT="3547" marB="0">
                    <a:solidFill>
                      <a:schemeClr val="bg1"/>
                    </a:solidFill>
                  </a:tcPr>
                </a:tc>
                <a:tc>
                  <a:txBody>
                    <a:bodyPr/>
                    <a:lstStyle/>
                    <a:p>
                      <a:pPr algn="ctr" fontAlgn="t"/>
                      <a:r>
                        <a:rPr lang="en-US" sz="1800" b="1" u="none" strike="noStrike" kern="1200">
                          <a:solidFill>
                            <a:srgbClr val="002060"/>
                          </a:solidFill>
                          <a:effectLst/>
                          <a:latin typeface="+mn-lt"/>
                          <a:ea typeface="+mn-ea"/>
                          <a:cs typeface="+mn-cs"/>
                        </a:rPr>
                        <a:t>5.00</a:t>
                      </a:r>
                    </a:p>
                  </a:txBody>
                  <a:tcPr marL="3547" marR="3547" marT="3547" marB="0"/>
                </a:tc>
                <a:extLst>
                  <a:ext uri="{0D108BD9-81ED-4DB2-BD59-A6C34878D82A}">
                    <a16:rowId xmlns:a16="http://schemas.microsoft.com/office/drawing/2014/main" xmlns="" val="10011"/>
                  </a:ext>
                </a:extLst>
              </a:tr>
              <a:tr h="261832">
                <a:tc>
                  <a:txBody>
                    <a:bodyPr/>
                    <a:lstStyle/>
                    <a:p>
                      <a:pPr algn="l" fontAlgn="t"/>
                      <a:r>
                        <a:rPr lang="en-US" sz="1800" b="1" u="none" strike="noStrike" kern="1200" dirty="0">
                          <a:solidFill>
                            <a:srgbClr val="002060"/>
                          </a:solidFill>
                          <a:effectLst/>
                          <a:latin typeface="+mn-lt"/>
                          <a:ea typeface="+mn-ea"/>
                          <a:cs typeface="+mn-cs"/>
                        </a:rPr>
                        <a:t>Presentation of Financial Statements</a:t>
                      </a:r>
                    </a:p>
                  </a:txBody>
                  <a:tcPr marL="3547" marR="3547" marT="3547" marB="0">
                    <a:solidFill>
                      <a:schemeClr val="bg1"/>
                    </a:solidFill>
                  </a:tcPr>
                </a:tc>
                <a:tc>
                  <a:txBody>
                    <a:bodyPr/>
                    <a:lstStyle/>
                    <a:p>
                      <a:pPr algn="ctr" fontAlgn="t"/>
                      <a:r>
                        <a:rPr lang="en-US" sz="1800" b="1" u="none" strike="noStrike" kern="1200">
                          <a:solidFill>
                            <a:srgbClr val="002060"/>
                          </a:solidFill>
                          <a:effectLst/>
                          <a:latin typeface="+mn-lt"/>
                          <a:ea typeface="+mn-ea"/>
                          <a:cs typeface="+mn-cs"/>
                        </a:rPr>
                        <a:t>5.00</a:t>
                      </a:r>
                    </a:p>
                  </a:txBody>
                  <a:tcPr marL="3547" marR="3547" marT="3547" marB="0"/>
                </a:tc>
                <a:extLst>
                  <a:ext uri="{0D108BD9-81ED-4DB2-BD59-A6C34878D82A}">
                    <a16:rowId xmlns:a16="http://schemas.microsoft.com/office/drawing/2014/main" xmlns="" val="10012"/>
                  </a:ext>
                </a:extLst>
              </a:tr>
              <a:tr h="261832">
                <a:tc>
                  <a:txBody>
                    <a:bodyPr/>
                    <a:lstStyle/>
                    <a:p>
                      <a:pPr algn="l" fontAlgn="t"/>
                      <a:r>
                        <a:rPr lang="en-US" sz="1800" b="1" u="none" strike="noStrike" kern="1200" dirty="0">
                          <a:solidFill>
                            <a:srgbClr val="002060"/>
                          </a:solidFill>
                          <a:effectLst/>
                          <a:latin typeface="+mn-lt"/>
                          <a:ea typeface="+mn-ea"/>
                          <a:cs typeface="+mn-cs"/>
                        </a:rPr>
                        <a:t>Timeliness in issuing Financial </a:t>
                      </a:r>
                      <a:r>
                        <a:rPr lang="en-US" sz="1800" b="1" u="none" strike="noStrike" kern="1200" dirty="0" smtClean="0">
                          <a:solidFill>
                            <a:srgbClr val="002060"/>
                          </a:solidFill>
                          <a:effectLst/>
                          <a:latin typeface="+mn-lt"/>
                          <a:ea typeface="+mn-ea"/>
                          <a:cs typeface="+mn-cs"/>
                        </a:rPr>
                        <a:t>Statements </a:t>
                      </a:r>
                      <a:r>
                        <a:rPr lang="en-US" sz="1800" b="1" u="none" strike="noStrike" kern="1200" dirty="0">
                          <a:solidFill>
                            <a:srgbClr val="002060"/>
                          </a:solidFill>
                          <a:effectLst/>
                          <a:latin typeface="+mn-lt"/>
                          <a:ea typeface="+mn-ea"/>
                          <a:cs typeface="+mn-cs"/>
                        </a:rPr>
                        <a:t>and holding AGM</a:t>
                      </a:r>
                    </a:p>
                  </a:txBody>
                  <a:tcPr marL="3547" marR="3547" marT="3547" marB="0">
                    <a:solidFill>
                      <a:schemeClr val="bg1"/>
                    </a:solidFill>
                  </a:tcPr>
                </a:tc>
                <a:tc>
                  <a:txBody>
                    <a:bodyPr/>
                    <a:lstStyle/>
                    <a:p>
                      <a:pPr algn="ctr" fontAlgn="t"/>
                      <a:r>
                        <a:rPr lang="en-US" sz="1800" b="1" u="none" strike="noStrike" kern="1200" dirty="0">
                          <a:solidFill>
                            <a:srgbClr val="002060"/>
                          </a:solidFill>
                          <a:effectLst/>
                          <a:latin typeface="+mn-lt"/>
                          <a:ea typeface="+mn-ea"/>
                          <a:cs typeface="+mn-cs"/>
                        </a:rPr>
                        <a:t>10.00</a:t>
                      </a:r>
                    </a:p>
                  </a:txBody>
                  <a:tcPr marL="3547" marR="3547" marT="3547" marB="0"/>
                </a:tc>
                <a:extLst>
                  <a:ext uri="{0D108BD9-81ED-4DB2-BD59-A6C34878D82A}">
                    <a16:rowId xmlns:a16="http://schemas.microsoft.com/office/drawing/2014/main" xmlns="" val="10013"/>
                  </a:ext>
                </a:extLst>
              </a:tr>
              <a:tr h="261832">
                <a:tc>
                  <a:txBody>
                    <a:bodyPr/>
                    <a:lstStyle/>
                    <a:p>
                      <a:pPr algn="l" fontAlgn="t"/>
                      <a:r>
                        <a:rPr lang="en-US" sz="1800" b="1" u="none" strike="noStrike" kern="1200" dirty="0">
                          <a:solidFill>
                            <a:srgbClr val="002060"/>
                          </a:solidFill>
                          <a:effectLst/>
                          <a:latin typeface="+mn-lt"/>
                          <a:ea typeface="+mn-ea"/>
                          <a:cs typeface="+mn-cs"/>
                        </a:rPr>
                        <a:t>Additional Disclosures</a:t>
                      </a:r>
                    </a:p>
                  </a:txBody>
                  <a:tcPr marL="3547" marR="3547" marT="3547" marB="0">
                    <a:solidFill>
                      <a:schemeClr val="bg1"/>
                    </a:solidFill>
                  </a:tcPr>
                </a:tc>
                <a:tc>
                  <a:txBody>
                    <a:bodyPr/>
                    <a:lstStyle/>
                    <a:p>
                      <a:pPr algn="ctr" fontAlgn="t"/>
                      <a:r>
                        <a:rPr lang="en-US" sz="1800" b="1" u="none" strike="noStrike" kern="1200">
                          <a:solidFill>
                            <a:srgbClr val="002060"/>
                          </a:solidFill>
                          <a:effectLst/>
                          <a:latin typeface="+mn-lt"/>
                          <a:ea typeface="+mn-ea"/>
                          <a:cs typeface="+mn-cs"/>
                        </a:rPr>
                        <a:t>4.50</a:t>
                      </a:r>
                    </a:p>
                  </a:txBody>
                  <a:tcPr marL="3547" marR="3547" marT="3547" marB="0"/>
                </a:tc>
                <a:extLst>
                  <a:ext uri="{0D108BD9-81ED-4DB2-BD59-A6C34878D82A}">
                    <a16:rowId xmlns:a16="http://schemas.microsoft.com/office/drawing/2014/main" xmlns="" val="10014"/>
                  </a:ext>
                </a:extLst>
              </a:tr>
              <a:tr h="261832">
                <a:tc>
                  <a:txBody>
                    <a:bodyPr/>
                    <a:lstStyle/>
                    <a:p>
                      <a:pPr algn="l" fontAlgn="t"/>
                      <a:r>
                        <a:rPr lang="en-US" sz="1800" b="1" u="none" strike="noStrike" kern="1200" dirty="0">
                          <a:solidFill>
                            <a:srgbClr val="002060"/>
                          </a:solidFill>
                          <a:effectLst/>
                          <a:latin typeface="+mn-lt"/>
                          <a:ea typeface="+mn-ea"/>
                          <a:cs typeface="+mn-cs"/>
                        </a:rPr>
                        <a:t>Specific Areas for Banking Sector</a:t>
                      </a:r>
                    </a:p>
                  </a:txBody>
                  <a:tcPr marL="3547" marR="3547" marT="3547" marB="0">
                    <a:solidFill>
                      <a:schemeClr val="bg1"/>
                    </a:solidFill>
                  </a:tcPr>
                </a:tc>
                <a:tc>
                  <a:txBody>
                    <a:bodyPr/>
                    <a:lstStyle/>
                    <a:p>
                      <a:pPr algn="ctr" fontAlgn="t"/>
                      <a:r>
                        <a:rPr lang="en-US" sz="1800" b="1" u="none" strike="noStrike" kern="1200" dirty="0">
                          <a:solidFill>
                            <a:srgbClr val="002060"/>
                          </a:solidFill>
                          <a:effectLst/>
                          <a:latin typeface="+mn-lt"/>
                          <a:ea typeface="+mn-ea"/>
                          <a:cs typeface="+mn-cs"/>
                        </a:rPr>
                        <a:t>20.00</a:t>
                      </a:r>
                    </a:p>
                  </a:txBody>
                  <a:tcPr marL="3547" marR="3547" marT="3547" marB="0"/>
                </a:tc>
                <a:extLst>
                  <a:ext uri="{0D108BD9-81ED-4DB2-BD59-A6C34878D82A}">
                    <a16:rowId xmlns:a16="http://schemas.microsoft.com/office/drawing/2014/main" xmlns="" val="10015"/>
                  </a:ext>
                </a:extLst>
              </a:tr>
              <a:tr h="282793">
                <a:tc>
                  <a:txBody>
                    <a:bodyPr/>
                    <a:lstStyle/>
                    <a:p>
                      <a:pPr algn="ctr" fontAlgn="t"/>
                      <a:r>
                        <a:rPr lang="en-US" sz="1800" b="1" u="none" strike="noStrike" dirty="0">
                          <a:effectLst/>
                        </a:rPr>
                        <a:t>Total</a:t>
                      </a:r>
                      <a:endParaRPr lang="en-US" sz="1800" b="1" i="0" u="none" strike="noStrike" dirty="0">
                        <a:solidFill>
                          <a:srgbClr val="000000"/>
                        </a:solidFill>
                        <a:effectLst/>
                        <a:latin typeface="Arial" panose="020B0604020202020204" pitchFamily="34" charset="0"/>
                      </a:endParaRPr>
                    </a:p>
                  </a:txBody>
                  <a:tcPr marL="3547" marR="3547" marT="3547" marB="0">
                    <a:solidFill>
                      <a:schemeClr val="bg1"/>
                    </a:solidFill>
                  </a:tcPr>
                </a:tc>
                <a:tc>
                  <a:txBody>
                    <a:bodyPr/>
                    <a:lstStyle/>
                    <a:p>
                      <a:pPr algn="ctr" fontAlgn="t"/>
                      <a:r>
                        <a:rPr lang="en-US" sz="1800" b="1" u="none" strike="noStrike" dirty="0">
                          <a:effectLst/>
                        </a:rPr>
                        <a:t>140.0</a:t>
                      </a:r>
                      <a:endParaRPr lang="en-US" sz="1800" b="1" i="0" u="none" strike="noStrike" dirty="0">
                        <a:solidFill>
                          <a:srgbClr val="000000"/>
                        </a:solidFill>
                        <a:effectLst/>
                        <a:latin typeface="Arial" panose="020B0604020202020204" pitchFamily="34" charset="0"/>
                      </a:endParaRPr>
                    </a:p>
                  </a:txBody>
                  <a:tcPr marL="3547" marR="3547" marT="3547" marB="0"/>
                </a:tc>
                <a:extLst>
                  <a:ext uri="{0D108BD9-81ED-4DB2-BD59-A6C34878D82A}">
                    <a16:rowId xmlns:a16="http://schemas.microsoft.com/office/drawing/2014/main" xmlns="" val="10016"/>
                  </a:ext>
                </a:extLst>
              </a:tr>
            </a:tbl>
          </a:graphicData>
        </a:graphic>
      </p:graphicFrame>
    </p:spTree>
    <p:extLst>
      <p:ext uri="{BB962C8B-B14F-4D97-AF65-F5344CB8AC3E}">
        <p14:creationId xmlns:p14="http://schemas.microsoft.com/office/powerpoint/2010/main" xmlns="" val="2014498158"/>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ADF23E10-7017-72AB-40F2-BCF23A142453}"/>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262824" y="68317"/>
            <a:ext cx="2309066" cy="401509"/>
          </a:xfrm>
          <a:prstGeom prst="rect">
            <a:avLst/>
          </a:prstGeom>
          <a:noFill/>
          <a:ln>
            <a:noFill/>
          </a:ln>
        </p:spPr>
      </p:pic>
      <p:pic>
        <p:nvPicPr>
          <p:cNvPr id="5" name="Picture 4"/>
          <p:cNvPicPr>
            <a:picLocks noChangeAspect="1"/>
          </p:cNvPicPr>
          <p:nvPr/>
        </p:nvPicPr>
        <p:blipFill>
          <a:blip r:embed="rId3"/>
          <a:stretch>
            <a:fillRect/>
          </a:stretch>
        </p:blipFill>
        <p:spPr>
          <a:xfrm flipV="1">
            <a:off x="638387" y="568867"/>
            <a:ext cx="10933504" cy="1106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Rectangle 5"/>
          <p:cNvSpPr/>
          <p:nvPr/>
        </p:nvSpPr>
        <p:spPr>
          <a:xfrm>
            <a:off x="536662" y="-29586"/>
            <a:ext cx="3120937" cy="477054"/>
          </a:xfrm>
          <a:prstGeom prst="rect">
            <a:avLst/>
          </a:prstGeom>
        </p:spPr>
        <p:txBody>
          <a:bodyPr wrap="square">
            <a:spAutoFit/>
          </a:bodyPr>
          <a:lstStyle/>
          <a:p>
            <a:pPr defTabSz="371475">
              <a:lnSpc>
                <a:spcPts val="1248"/>
              </a:lnSpc>
              <a:spcAft>
                <a:spcPts val="600"/>
              </a:spcAft>
              <a:tabLst>
                <a:tab pos="185738" algn="l"/>
              </a:tabLst>
            </a:pPr>
            <a:endParaRPr lang="en-CA" altLang="en-US" sz="105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endParaRPr>
          </a:p>
          <a:p>
            <a:pPr defTabSz="371475">
              <a:lnSpc>
                <a:spcPts val="1248"/>
              </a:lnSpc>
              <a:spcAft>
                <a:spcPts val="600"/>
              </a:spcAft>
              <a:tabLst>
                <a:tab pos="185738" algn="l"/>
              </a:tabLst>
            </a:pPr>
            <a:r>
              <a:rPr lang="en-CA" altLang="en-US" sz="2400" b="1"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Nexia </a:t>
            </a:r>
            <a:r>
              <a:rPr lang="en-CA" altLang="en-US" sz="1200" b="1"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in</a:t>
            </a:r>
            <a:r>
              <a:rPr lang="en-CA" altLang="en-US" sz="2400" b="1"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 Bangladesh</a:t>
            </a:r>
            <a:r>
              <a:rPr lang="en-CA" altLang="en-US" sz="2000"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 </a:t>
            </a:r>
            <a:endParaRPr lang="en-US" sz="2000" dirty="0"/>
          </a:p>
        </p:txBody>
      </p:sp>
      <p:pic>
        <p:nvPicPr>
          <p:cNvPr id="7" name="Picture 6">
            <a:extLst>
              <a:ext uri="{FF2B5EF4-FFF2-40B4-BE49-F238E27FC236}">
                <a16:creationId xmlns:a16="http://schemas.microsoft.com/office/drawing/2014/main" xmlns="" id="{237AB954-0DD2-0A51-A330-7CD26D0E7C4E}"/>
              </a:ext>
            </a:extLst>
          </p:cNvPr>
          <p:cNvPicPr>
            <a:picLocks noChangeAspect="1"/>
          </p:cNvPicPr>
          <p:nvPr/>
        </p:nvPicPr>
        <p:blipFill rotWithShape="1">
          <a:blip r:embed="rId4"/>
          <a:srcRect l="51286" t="305" r="519" b="961"/>
          <a:stretch>
            <a:fillRect/>
          </a:stretch>
        </p:blipFill>
        <p:spPr>
          <a:xfrm flipH="1">
            <a:off x="-1" y="909317"/>
            <a:ext cx="1359018" cy="5668919"/>
          </a:xfrm>
          <a:prstGeom prst="rect">
            <a:avLst/>
          </a:prstGeom>
        </p:spPr>
      </p:pic>
      <p:sp>
        <p:nvSpPr>
          <p:cNvPr id="8" name="Rectangle 7"/>
          <p:cNvSpPr/>
          <p:nvPr/>
        </p:nvSpPr>
        <p:spPr>
          <a:xfrm>
            <a:off x="1770077" y="768461"/>
            <a:ext cx="8917497" cy="461665"/>
          </a:xfrm>
          <a:prstGeom prst="rect">
            <a:avLst/>
          </a:prstGeom>
        </p:spPr>
        <p:txBody>
          <a:bodyPr wrap="square">
            <a:spAutoFit/>
          </a:bodyPr>
          <a:lstStyle/>
          <a:p>
            <a:pPr lvl="0" algn="just"/>
            <a:r>
              <a:rPr lang="en-US" sz="2400" b="1" dirty="0" smtClean="0"/>
              <a:t>Weaknesses identified in the Existing Report of </a:t>
            </a:r>
            <a:r>
              <a:rPr lang="en-US" sz="2400" b="1" dirty="0" err="1" smtClean="0"/>
              <a:t>Ruplai</a:t>
            </a:r>
            <a:r>
              <a:rPr lang="en-US" sz="2400" b="1" dirty="0" smtClean="0"/>
              <a:t> Bank PLC</a:t>
            </a:r>
            <a:endParaRPr lang="en-US" sz="2400" b="1" dirty="0"/>
          </a:p>
        </p:txBody>
      </p:sp>
      <p:graphicFrame>
        <p:nvGraphicFramePr>
          <p:cNvPr id="2" name="Table 1"/>
          <p:cNvGraphicFramePr>
            <a:graphicFrameLocks noGrp="1"/>
          </p:cNvGraphicFramePr>
          <p:nvPr>
            <p:extLst>
              <p:ext uri="{D42A27DB-BD31-4B8C-83A1-F6EECF244321}">
                <p14:modId xmlns:p14="http://schemas.microsoft.com/office/powerpoint/2010/main" xmlns="" val="2699744905"/>
              </p:ext>
            </p:extLst>
          </p:nvPr>
        </p:nvGraphicFramePr>
        <p:xfrm>
          <a:off x="1921078" y="1349615"/>
          <a:ext cx="9487949" cy="5339894"/>
        </p:xfrm>
        <a:graphic>
          <a:graphicData uri="http://schemas.openxmlformats.org/drawingml/2006/table">
            <a:tbl>
              <a:tblPr>
                <a:tableStyleId>{5C22544A-7EE6-4342-B048-85BDC9FD1C3A}</a:tableStyleId>
              </a:tblPr>
              <a:tblGrid>
                <a:gridCol w="4687331">
                  <a:extLst>
                    <a:ext uri="{9D8B030D-6E8A-4147-A177-3AD203B41FA5}">
                      <a16:colId xmlns:a16="http://schemas.microsoft.com/office/drawing/2014/main" xmlns="" val="20000"/>
                    </a:ext>
                  </a:extLst>
                </a:gridCol>
                <a:gridCol w="1176574">
                  <a:extLst>
                    <a:ext uri="{9D8B030D-6E8A-4147-A177-3AD203B41FA5}">
                      <a16:colId xmlns:a16="http://schemas.microsoft.com/office/drawing/2014/main" xmlns="" val="20001"/>
                    </a:ext>
                  </a:extLst>
                </a:gridCol>
                <a:gridCol w="3624044">
                  <a:extLst>
                    <a:ext uri="{9D8B030D-6E8A-4147-A177-3AD203B41FA5}">
                      <a16:colId xmlns:a16="http://schemas.microsoft.com/office/drawing/2014/main" xmlns="" val="20002"/>
                    </a:ext>
                  </a:extLst>
                </a:gridCol>
              </a:tblGrid>
              <a:tr h="223293">
                <a:tc gridSpan="2">
                  <a:txBody>
                    <a:bodyPr/>
                    <a:lstStyle/>
                    <a:p>
                      <a:pPr algn="l" fontAlgn="t"/>
                      <a:r>
                        <a:rPr lang="en-US" sz="1600" b="1" u="none" strike="noStrike" dirty="0">
                          <a:effectLst/>
                        </a:rPr>
                        <a:t>Corporate Objectives, Values &amp; </a:t>
                      </a:r>
                      <a:r>
                        <a:rPr lang="en-US" sz="1600" b="1" u="none" strike="noStrike" dirty="0" smtClean="0">
                          <a:effectLst/>
                        </a:rPr>
                        <a:t>Structure</a:t>
                      </a:r>
                      <a:endParaRPr lang="en-US" sz="1600" b="1" i="0" u="none" strike="noStrike" dirty="0">
                        <a:solidFill>
                          <a:srgbClr val="000000"/>
                        </a:solidFill>
                        <a:effectLst/>
                        <a:latin typeface="Arial MT"/>
                      </a:endParaRPr>
                    </a:p>
                  </a:txBody>
                  <a:tcPr marL="3547" marR="3547" marT="3547" marB="0">
                    <a:solidFill>
                      <a:schemeClr val="bg1"/>
                    </a:solidFill>
                  </a:tcPr>
                </a:tc>
                <a:tc hMerge="1">
                  <a:txBody>
                    <a:bodyPr/>
                    <a:lstStyle/>
                    <a:p>
                      <a:pPr algn="ctr" fontAlgn="t"/>
                      <a:endParaRPr lang="en-US" sz="1600" b="0" i="0" u="none" strike="noStrike" dirty="0">
                        <a:solidFill>
                          <a:srgbClr val="000000"/>
                        </a:solidFill>
                        <a:effectLst/>
                        <a:latin typeface="Arial MT"/>
                      </a:endParaRPr>
                    </a:p>
                  </a:txBody>
                  <a:tcPr marL="3547" marR="3547" marT="3547" marB="0"/>
                </a:tc>
                <a:tc>
                  <a:txBody>
                    <a:bodyPr/>
                    <a:lstStyle/>
                    <a:p>
                      <a:pPr algn="l" fontAlgn="t"/>
                      <a:r>
                        <a:rPr lang="en-US" sz="1600" b="1" i="0" u="none" strike="noStrike" dirty="0" smtClean="0">
                          <a:solidFill>
                            <a:srgbClr val="000000"/>
                          </a:solidFill>
                          <a:effectLst/>
                          <a:latin typeface="Arial MT"/>
                        </a:rPr>
                        <a:t>15% improvement</a:t>
                      </a:r>
                      <a:r>
                        <a:rPr lang="en-US" sz="1600" b="1" i="0" u="none" strike="noStrike" baseline="0" dirty="0" smtClean="0">
                          <a:solidFill>
                            <a:srgbClr val="000000"/>
                          </a:solidFill>
                          <a:effectLst/>
                          <a:latin typeface="Arial MT"/>
                        </a:rPr>
                        <a:t> is required</a:t>
                      </a:r>
                      <a:endParaRPr lang="en-US" sz="1600" b="1" i="0" u="none" strike="noStrike" dirty="0">
                        <a:solidFill>
                          <a:srgbClr val="000000"/>
                        </a:solidFill>
                        <a:effectLst/>
                        <a:latin typeface="Arial MT"/>
                      </a:endParaRPr>
                    </a:p>
                  </a:txBody>
                  <a:tcPr marL="3547" marR="3547" marT="3547" marB="0">
                    <a:solidFill>
                      <a:schemeClr val="bg1"/>
                    </a:solidFill>
                  </a:tcPr>
                </a:tc>
                <a:extLst>
                  <a:ext uri="{0D108BD9-81ED-4DB2-BD59-A6C34878D82A}">
                    <a16:rowId xmlns:a16="http://schemas.microsoft.com/office/drawing/2014/main" xmlns="" val="10000"/>
                  </a:ext>
                </a:extLst>
              </a:tr>
              <a:tr h="663475">
                <a:tc gridSpan="2">
                  <a:txBody>
                    <a:bodyPr/>
                    <a:lstStyle/>
                    <a:p>
                      <a:pPr algn="l" fontAlgn="t"/>
                      <a:r>
                        <a:rPr lang="en-US" sz="1600" b="1" u="none" strike="noStrike" dirty="0">
                          <a:effectLst/>
                        </a:rPr>
                        <a:t>Management Report/ Commentary and Analysis including Director’s Report/ Chairman’s Review/CEO’s Review etc.</a:t>
                      </a:r>
                      <a:endParaRPr lang="en-US" sz="1600" b="1" i="0" u="none" strike="noStrike" dirty="0">
                        <a:solidFill>
                          <a:srgbClr val="000000"/>
                        </a:solidFill>
                        <a:effectLst/>
                        <a:latin typeface="Arial MT"/>
                      </a:endParaRPr>
                    </a:p>
                  </a:txBody>
                  <a:tcPr marL="3547" marR="3547" marT="3547" marB="0">
                    <a:solidFill>
                      <a:schemeClr val="bg1"/>
                    </a:solidFill>
                  </a:tcPr>
                </a:tc>
                <a:tc hMerge="1">
                  <a:txBody>
                    <a:bodyPr/>
                    <a:lstStyle/>
                    <a:p>
                      <a:pPr algn="ctr" fontAlgn="t"/>
                      <a:endParaRPr lang="en-US" sz="1600" b="0" i="0" u="none" strike="noStrike" dirty="0">
                        <a:solidFill>
                          <a:srgbClr val="000000"/>
                        </a:solidFill>
                        <a:effectLst/>
                        <a:latin typeface="Arial MT"/>
                      </a:endParaRPr>
                    </a:p>
                  </a:txBody>
                  <a:tcPr marL="3547" marR="3547" marT="3547" marB="0"/>
                </a:tc>
                <a:tc>
                  <a:txBody>
                    <a:bodyPr/>
                    <a:lstStyle/>
                    <a:p>
                      <a:pPr algn="l" fontAlgn="t"/>
                      <a:endParaRPr lang="en-US" sz="1000" b="1" i="0" u="none" strike="noStrike" dirty="0" smtClean="0">
                        <a:solidFill>
                          <a:srgbClr val="000000"/>
                        </a:solidFill>
                        <a:effectLst/>
                        <a:latin typeface="Arial MT"/>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US" sz="1600" b="1" i="0" u="none" strike="noStrike" dirty="0" smtClean="0">
                          <a:solidFill>
                            <a:srgbClr val="000000"/>
                          </a:solidFill>
                          <a:effectLst/>
                          <a:latin typeface="Arial MT"/>
                        </a:rPr>
                        <a:t>20-25%</a:t>
                      </a:r>
                      <a:r>
                        <a:rPr lang="en-US" sz="1600" b="1" i="0" u="none" strike="noStrike" baseline="0" dirty="0" smtClean="0">
                          <a:solidFill>
                            <a:srgbClr val="000000"/>
                          </a:solidFill>
                          <a:effectLst/>
                          <a:latin typeface="Arial MT"/>
                        </a:rPr>
                        <a:t> </a:t>
                      </a:r>
                      <a:r>
                        <a:rPr lang="en-US" sz="1600" b="1" i="0" u="none" strike="noStrike" dirty="0" smtClean="0">
                          <a:solidFill>
                            <a:srgbClr val="000000"/>
                          </a:solidFill>
                          <a:effectLst/>
                          <a:latin typeface="Arial MT"/>
                        </a:rPr>
                        <a:t>improvement</a:t>
                      </a:r>
                      <a:r>
                        <a:rPr lang="en-US" sz="1600" b="1" i="0" u="none" strike="noStrike" baseline="0" dirty="0" smtClean="0">
                          <a:solidFill>
                            <a:srgbClr val="000000"/>
                          </a:solidFill>
                          <a:effectLst/>
                          <a:latin typeface="Arial MT"/>
                        </a:rPr>
                        <a:t> is required</a:t>
                      </a:r>
                      <a:endParaRPr lang="en-US" sz="1600" b="1" i="0" u="none" strike="noStrike" dirty="0" smtClean="0">
                        <a:solidFill>
                          <a:srgbClr val="000000"/>
                        </a:solidFill>
                        <a:effectLst/>
                        <a:latin typeface="Arial MT"/>
                      </a:endParaRPr>
                    </a:p>
                  </a:txBody>
                  <a:tcPr marL="3547" marR="3547" marT="3547" marB="0">
                    <a:solidFill>
                      <a:schemeClr val="bg1"/>
                    </a:solidFill>
                  </a:tcPr>
                </a:tc>
                <a:extLst>
                  <a:ext uri="{0D108BD9-81ED-4DB2-BD59-A6C34878D82A}">
                    <a16:rowId xmlns:a16="http://schemas.microsoft.com/office/drawing/2014/main" xmlns="" val="10001"/>
                  </a:ext>
                </a:extLst>
              </a:tr>
              <a:tr h="223293">
                <a:tc gridSpan="2">
                  <a:txBody>
                    <a:bodyPr/>
                    <a:lstStyle/>
                    <a:p>
                      <a:pPr algn="l" fontAlgn="t"/>
                      <a:r>
                        <a:rPr lang="en-US" sz="1600" b="1" u="none" strike="noStrike" dirty="0">
                          <a:effectLst/>
                        </a:rPr>
                        <a:t>Sustainability Reporting</a:t>
                      </a:r>
                      <a:endParaRPr lang="en-US" sz="1600" b="1" i="0" u="none" strike="noStrike" dirty="0">
                        <a:solidFill>
                          <a:srgbClr val="000000"/>
                        </a:solidFill>
                        <a:effectLst/>
                        <a:latin typeface="Arial MT"/>
                      </a:endParaRPr>
                    </a:p>
                  </a:txBody>
                  <a:tcPr marL="3547" marR="3547" marT="3547" marB="0">
                    <a:solidFill>
                      <a:schemeClr val="bg1"/>
                    </a:solidFill>
                  </a:tcPr>
                </a:tc>
                <a:tc hMerge="1">
                  <a:txBody>
                    <a:bodyPr/>
                    <a:lstStyle/>
                    <a:p>
                      <a:pPr algn="ctr" fontAlgn="t"/>
                      <a:endParaRPr lang="en-US" sz="1600" b="0" i="0" u="none" strike="noStrike" dirty="0">
                        <a:solidFill>
                          <a:srgbClr val="000000"/>
                        </a:solidFill>
                        <a:effectLst/>
                        <a:latin typeface="Arial MT"/>
                      </a:endParaRPr>
                    </a:p>
                  </a:txBody>
                  <a:tcPr marL="3547" marR="3547" marT="3547"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600" b="1" i="0" u="none" strike="noStrike" dirty="0" smtClean="0">
                          <a:solidFill>
                            <a:srgbClr val="000000"/>
                          </a:solidFill>
                          <a:effectLst/>
                          <a:latin typeface="Arial MT"/>
                        </a:rPr>
                        <a:t>30%</a:t>
                      </a:r>
                      <a:r>
                        <a:rPr lang="en-US" sz="1600" b="1" i="0" u="none" strike="noStrike" baseline="0" dirty="0" smtClean="0">
                          <a:solidFill>
                            <a:srgbClr val="000000"/>
                          </a:solidFill>
                          <a:effectLst/>
                          <a:latin typeface="Arial MT"/>
                        </a:rPr>
                        <a:t> </a:t>
                      </a:r>
                      <a:r>
                        <a:rPr lang="en-US" sz="1600" b="1" i="0" u="none" strike="noStrike" dirty="0" smtClean="0">
                          <a:solidFill>
                            <a:srgbClr val="000000"/>
                          </a:solidFill>
                          <a:effectLst/>
                          <a:latin typeface="Arial MT"/>
                        </a:rPr>
                        <a:t>improvement</a:t>
                      </a:r>
                      <a:r>
                        <a:rPr lang="en-US" sz="1600" b="1" i="0" u="none" strike="noStrike" baseline="0" dirty="0" smtClean="0">
                          <a:solidFill>
                            <a:srgbClr val="000000"/>
                          </a:solidFill>
                          <a:effectLst/>
                          <a:latin typeface="Arial MT"/>
                        </a:rPr>
                        <a:t> is required</a:t>
                      </a:r>
                    </a:p>
                    <a:p>
                      <a:pPr marL="0" marR="0" lvl="0" indent="0" algn="l" defTabSz="914400" rtl="0" eaLnBrk="1" fontAlgn="t" latinLnBrk="0" hangingPunct="1">
                        <a:lnSpc>
                          <a:spcPct val="100000"/>
                        </a:lnSpc>
                        <a:spcBef>
                          <a:spcPts val="0"/>
                        </a:spcBef>
                        <a:spcAft>
                          <a:spcPts val="0"/>
                        </a:spcAft>
                        <a:buClrTx/>
                        <a:buSzTx/>
                        <a:buFontTx/>
                        <a:buNone/>
                        <a:tabLst/>
                        <a:defRPr/>
                      </a:pPr>
                      <a:endParaRPr lang="en-US" sz="1400" b="1" i="0" u="none" strike="noStrike" dirty="0" smtClean="0">
                        <a:solidFill>
                          <a:srgbClr val="000000"/>
                        </a:solidFill>
                        <a:effectLst/>
                        <a:latin typeface="Arial MT"/>
                      </a:endParaRPr>
                    </a:p>
                  </a:txBody>
                  <a:tcPr marL="3547" marR="3547" marT="3547" marB="0">
                    <a:solidFill>
                      <a:schemeClr val="bg1"/>
                    </a:solidFill>
                  </a:tcPr>
                </a:tc>
                <a:extLst>
                  <a:ext uri="{0D108BD9-81ED-4DB2-BD59-A6C34878D82A}">
                    <a16:rowId xmlns:a16="http://schemas.microsoft.com/office/drawing/2014/main" xmlns="" val="10002"/>
                  </a:ext>
                </a:extLst>
              </a:tr>
              <a:tr h="443384">
                <a:tc gridSpan="2">
                  <a:txBody>
                    <a:bodyPr/>
                    <a:lstStyle/>
                    <a:p>
                      <a:pPr algn="l" fontAlgn="t"/>
                      <a:r>
                        <a:rPr lang="en-US" sz="1600" b="1" u="none" strike="noStrike" dirty="0">
                          <a:effectLst/>
                        </a:rPr>
                        <a:t>Appropriateness of Disclosure of Accounting Policies and General Disclosure</a:t>
                      </a:r>
                      <a:endParaRPr lang="en-US" sz="1600" b="1" i="0" u="none" strike="noStrike" dirty="0">
                        <a:solidFill>
                          <a:srgbClr val="000000"/>
                        </a:solidFill>
                        <a:effectLst/>
                        <a:latin typeface="Arial MT"/>
                      </a:endParaRPr>
                    </a:p>
                  </a:txBody>
                  <a:tcPr marL="3547" marR="3547" marT="3547" marB="0">
                    <a:solidFill>
                      <a:schemeClr val="bg1"/>
                    </a:solidFill>
                  </a:tcPr>
                </a:tc>
                <a:tc hMerge="1">
                  <a:txBody>
                    <a:bodyPr/>
                    <a:lstStyle/>
                    <a:p>
                      <a:pPr algn="ctr" fontAlgn="t"/>
                      <a:endParaRPr lang="en-US" sz="1600" b="0" i="0" u="none" strike="noStrike" dirty="0">
                        <a:solidFill>
                          <a:srgbClr val="000000"/>
                        </a:solidFill>
                        <a:effectLst/>
                        <a:latin typeface="Arial MT"/>
                      </a:endParaRPr>
                    </a:p>
                  </a:txBody>
                  <a:tcPr marL="3547" marR="3547" marT="3547"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600" b="1" i="0" u="none" strike="noStrike" dirty="0" smtClean="0">
                          <a:solidFill>
                            <a:srgbClr val="000000"/>
                          </a:solidFill>
                          <a:effectLst/>
                          <a:latin typeface="Arial MT"/>
                        </a:rPr>
                        <a:t>3-5%improvement</a:t>
                      </a:r>
                      <a:r>
                        <a:rPr lang="en-US" sz="1600" b="1" i="0" u="none" strike="noStrike" baseline="0" dirty="0" smtClean="0">
                          <a:solidFill>
                            <a:srgbClr val="000000"/>
                          </a:solidFill>
                          <a:effectLst/>
                          <a:latin typeface="Arial MT"/>
                        </a:rPr>
                        <a:t> is required</a:t>
                      </a:r>
                      <a:endParaRPr lang="en-US" sz="1600" b="1" i="0" u="none" strike="noStrike" dirty="0" smtClean="0">
                        <a:solidFill>
                          <a:srgbClr val="000000"/>
                        </a:solidFill>
                        <a:effectLst/>
                        <a:latin typeface="Arial MT"/>
                      </a:endParaRPr>
                    </a:p>
                  </a:txBody>
                  <a:tcPr marL="3547" marR="3547" marT="3547" marB="0">
                    <a:solidFill>
                      <a:schemeClr val="bg1"/>
                    </a:solidFill>
                  </a:tcPr>
                </a:tc>
                <a:extLst>
                  <a:ext uri="{0D108BD9-81ED-4DB2-BD59-A6C34878D82A}">
                    <a16:rowId xmlns:a16="http://schemas.microsoft.com/office/drawing/2014/main" xmlns="" val="10003"/>
                  </a:ext>
                </a:extLst>
              </a:tr>
              <a:tr h="223293">
                <a:tc gridSpan="2">
                  <a:txBody>
                    <a:bodyPr/>
                    <a:lstStyle/>
                    <a:p>
                      <a:pPr algn="l" fontAlgn="t"/>
                      <a:r>
                        <a:rPr lang="en-US" sz="1600" b="1" u="none" strike="noStrike" dirty="0">
                          <a:effectLst/>
                        </a:rPr>
                        <a:t>Financial Statements (Including Formats)</a:t>
                      </a:r>
                      <a:endParaRPr lang="en-US" sz="1600" b="1" i="0" u="none" strike="noStrike" dirty="0">
                        <a:solidFill>
                          <a:srgbClr val="000000"/>
                        </a:solidFill>
                        <a:effectLst/>
                        <a:latin typeface="Arial MT"/>
                      </a:endParaRPr>
                    </a:p>
                  </a:txBody>
                  <a:tcPr marL="3547" marR="3547" marT="3547" marB="0">
                    <a:solidFill>
                      <a:schemeClr val="bg1"/>
                    </a:solidFill>
                  </a:tcPr>
                </a:tc>
                <a:tc hMerge="1">
                  <a:txBody>
                    <a:bodyPr/>
                    <a:lstStyle/>
                    <a:p>
                      <a:pPr algn="ctr" fontAlgn="t"/>
                      <a:endParaRPr lang="en-US" sz="1600" b="0" i="0" u="none" strike="noStrike" dirty="0">
                        <a:solidFill>
                          <a:srgbClr val="000000"/>
                        </a:solidFill>
                        <a:effectLst/>
                        <a:latin typeface="Arial MT"/>
                      </a:endParaRPr>
                    </a:p>
                  </a:txBody>
                  <a:tcPr marL="3547" marR="3547" marT="3547"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600" b="1" i="0" u="none" strike="noStrike" dirty="0" smtClean="0">
                          <a:solidFill>
                            <a:srgbClr val="000000"/>
                          </a:solidFill>
                          <a:effectLst/>
                          <a:latin typeface="Arial MT"/>
                        </a:rPr>
                        <a:t>5%</a:t>
                      </a:r>
                      <a:r>
                        <a:rPr lang="en-US" sz="1600" b="1" i="0" u="none" strike="noStrike" baseline="0" dirty="0" smtClean="0">
                          <a:solidFill>
                            <a:srgbClr val="000000"/>
                          </a:solidFill>
                          <a:effectLst/>
                          <a:latin typeface="Arial MT"/>
                        </a:rPr>
                        <a:t> </a:t>
                      </a:r>
                      <a:r>
                        <a:rPr lang="en-US" sz="1600" b="1" i="0" u="none" strike="noStrike" dirty="0" smtClean="0">
                          <a:solidFill>
                            <a:srgbClr val="000000"/>
                          </a:solidFill>
                          <a:effectLst/>
                          <a:latin typeface="Arial MT"/>
                        </a:rPr>
                        <a:t>improvement</a:t>
                      </a:r>
                      <a:r>
                        <a:rPr lang="en-US" sz="1600" b="1" i="0" u="none" strike="noStrike" baseline="0" dirty="0" smtClean="0">
                          <a:solidFill>
                            <a:srgbClr val="000000"/>
                          </a:solidFill>
                          <a:effectLst/>
                          <a:latin typeface="Arial MT"/>
                        </a:rPr>
                        <a:t> is required</a:t>
                      </a:r>
                      <a:endParaRPr lang="en-US" sz="1600" b="1" i="0" u="none" strike="noStrike" dirty="0" smtClean="0">
                        <a:solidFill>
                          <a:srgbClr val="000000"/>
                        </a:solidFill>
                        <a:effectLst/>
                        <a:latin typeface="Arial MT"/>
                      </a:endParaRPr>
                    </a:p>
                  </a:txBody>
                  <a:tcPr marL="3547" marR="3547" marT="3547" marB="0">
                    <a:solidFill>
                      <a:schemeClr val="bg1"/>
                    </a:solidFill>
                  </a:tcPr>
                </a:tc>
                <a:extLst>
                  <a:ext uri="{0D108BD9-81ED-4DB2-BD59-A6C34878D82A}">
                    <a16:rowId xmlns:a16="http://schemas.microsoft.com/office/drawing/2014/main" xmlns="" val="10004"/>
                  </a:ext>
                </a:extLst>
              </a:tr>
              <a:tr h="223293">
                <a:tc gridSpan="2">
                  <a:txBody>
                    <a:bodyPr/>
                    <a:lstStyle/>
                    <a:p>
                      <a:pPr algn="l" fontAlgn="t"/>
                      <a:r>
                        <a:rPr lang="en-US" sz="1600" b="1" u="none" strike="noStrike" dirty="0">
                          <a:effectLst/>
                        </a:rPr>
                        <a:t>Information about Corporate Governance</a:t>
                      </a:r>
                      <a:endParaRPr lang="en-US" sz="1600" b="1" i="0" u="none" strike="noStrike" dirty="0">
                        <a:solidFill>
                          <a:srgbClr val="000000"/>
                        </a:solidFill>
                        <a:effectLst/>
                        <a:latin typeface="Arial MT"/>
                      </a:endParaRPr>
                    </a:p>
                  </a:txBody>
                  <a:tcPr marL="3547" marR="3547" marT="3547" marB="0">
                    <a:solidFill>
                      <a:schemeClr val="bg1"/>
                    </a:solidFill>
                  </a:tcPr>
                </a:tc>
                <a:tc hMerge="1">
                  <a:txBody>
                    <a:bodyPr/>
                    <a:lstStyle/>
                    <a:p>
                      <a:pPr algn="ctr" fontAlgn="t"/>
                      <a:endParaRPr lang="en-US" sz="1600" b="0" i="0" u="none" strike="noStrike" dirty="0">
                        <a:solidFill>
                          <a:srgbClr val="000000"/>
                        </a:solidFill>
                        <a:effectLst/>
                        <a:latin typeface="Arial MT"/>
                      </a:endParaRPr>
                    </a:p>
                  </a:txBody>
                  <a:tcPr marL="3547" marR="3547" marT="3547"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600" b="1" i="0" u="none" strike="noStrike" dirty="0" smtClean="0">
                          <a:solidFill>
                            <a:srgbClr val="000000"/>
                          </a:solidFill>
                          <a:effectLst/>
                          <a:latin typeface="Arial MT"/>
                        </a:rPr>
                        <a:t>13-15%improvement</a:t>
                      </a:r>
                      <a:r>
                        <a:rPr lang="en-US" sz="1600" b="1" i="0" u="none" strike="noStrike" baseline="0" dirty="0" smtClean="0">
                          <a:solidFill>
                            <a:srgbClr val="000000"/>
                          </a:solidFill>
                          <a:effectLst/>
                          <a:latin typeface="Arial MT"/>
                        </a:rPr>
                        <a:t> is required</a:t>
                      </a:r>
                      <a:endParaRPr lang="en-US" sz="1600" b="1" i="0" u="none" strike="noStrike" dirty="0" smtClean="0">
                        <a:solidFill>
                          <a:srgbClr val="000000"/>
                        </a:solidFill>
                        <a:effectLst/>
                        <a:latin typeface="Arial MT"/>
                      </a:endParaRPr>
                    </a:p>
                  </a:txBody>
                  <a:tcPr marL="3547" marR="3547" marT="3547" marB="0">
                    <a:solidFill>
                      <a:schemeClr val="bg1"/>
                    </a:solidFill>
                  </a:tcPr>
                </a:tc>
                <a:extLst>
                  <a:ext uri="{0D108BD9-81ED-4DB2-BD59-A6C34878D82A}">
                    <a16:rowId xmlns:a16="http://schemas.microsoft.com/office/drawing/2014/main" xmlns="" val="10005"/>
                  </a:ext>
                </a:extLst>
              </a:tr>
              <a:tr h="223293">
                <a:tc gridSpan="2">
                  <a:txBody>
                    <a:bodyPr/>
                    <a:lstStyle/>
                    <a:p>
                      <a:pPr algn="l" fontAlgn="t"/>
                      <a:r>
                        <a:rPr lang="en-US" sz="1600" b="1" u="none" strike="noStrike" dirty="0">
                          <a:effectLst/>
                        </a:rPr>
                        <a:t>Risk Management &amp; Control Environment</a:t>
                      </a:r>
                      <a:endParaRPr lang="en-US" sz="1600" b="1" i="0" u="none" strike="noStrike" dirty="0">
                        <a:solidFill>
                          <a:srgbClr val="000000"/>
                        </a:solidFill>
                        <a:effectLst/>
                        <a:latin typeface="Arial MT"/>
                      </a:endParaRPr>
                    </a:p>
                  </a:txBody>
                  <a:tcPr marL="3547" marR="3547" marT="3547" marB="0">
                    <a:solidFill>
                      <a:schemeClr val="bg1"/>
                    </a:solidFill>
                  </a:tcPr>
                </a:tc>
                <a:tc hMerge="1">
                  <a:txBody>
                    <a:bodyPr/>
                    <a:lstStyle/>
                    <a:p>
                      <a:pPr algn="ctr" fontAlgn="t"/>
                      <a:endParaRPr lang="en-US" sz="1600" b="0" i="0" u="none" strike="noStrike" dirty="0">
                        <a:solidFill>
                          <a:srgbClr val="000000"/>
                        </a:solidFill>
                        <a:effectLst/>
                        <a:latin typeface="Arial MT"/>
                      </a:endParaRPr>
                    </a:p>
                  </a:txBody>
                  <a:tcPr marL="3547" marR="3547" marT="3547"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600" b="1" i="0" u="none" strike="noStrike" dirty="0" smtClean="0">
                          <a:solidFill>
                            <a:srgbClr val="000000"/>
                          </a:solidFill>
                          <a:effectLst/>
                          <a:latin typeface="Arial MT"/>
                        </a:rPr>
                        <a:t>15-20%improvement</a:t>
                      </a:r>
                      <a:r>
                        <a:rPr lang="en-US" sz="1600" b="1" i="0" u="none" strike="noStrike" baseline="0" dirty="0" smtClean="0">
                          <a:solidFill>
                            <a:srgbClr val="000000"/>
                          </a:solidFill>
                          <a:effectLst/>
                          <a:latin typeface="Arial MT"/>
                        </a:rPr>
                        <a:t> is required</a:t>
                      </a:r>
                      <a:endParaRPr lang="en-US" sz="1600" b="1" i="0" u="none" strike="noStrike" dirty="0" smtClean="0">
                        <a:solidFill>
                          <a:srgbClr val="000000"/>
                        </a:solidFill>
                        <a:effectLst/>
                        <a:latin typeface="Arial MT"/>
                      </a:endParaRPr>
                    </a:p>
                    <a:p>
                      <a:pPr algn="l" fontAlgn="t"/>
                      <a:endParaRPr lang="en-US" sz="1600" b="1" i="0" u="none" strike="noStrike" dirty="0">
                        <a:solidFill>
                          <a:srgbClr val="000000"/>
                        </a:solidFill>
                        <a:effectLst/>
                        <a:latin typeface="Arial MT"/>
                      </a:endParaRPr>
                    </a:p>
                  </a:txBody>
                  <a:tcPr marL="3547" marR="3547" marT="3547" marB="0">
                    <a:solidFill>
                      <a:schemeClr val="bg1"/>
                    </a:solidFill>
                  </a:tcPr>
                </a:tc>
                <a:extLst>
                  <a:ext uri="{0D108BD9-81ED-4DB2-BD59-A6C34878D82A}">
                    <a16:rowId xmlns:a16="http://schemas.microsoft.com/office/drawing/2014/main" xmlns="" val="10006"/>
                  </a:ext>
                </a:extLst>
              </a:tr>
              <a:tr h="223293">
                <a:tc gridSpan="2">
                  <a:txBody>
                    <a:bodyPr/>
                    <a:lstStyle/>
                    <a:p>
                      <a:pPr algn="l" fontAlgn="t"/>
                      <a:r>
                        <a:rPr lang="en-US" sz="1600" b="1" u="none" strike="noStrike" dirty="0">
                          <a:effectLst/>
                        </a:rPr>
                        <a:t>Stakeholders Information</a:t>
                      </a:r>
                      <a:endParaRPr lang="en-US" sz="1600" b="1" i="0" u="none" strike="noStrike" dirty="0">
                        <a:solidFill>
                          <a:srgbClr val="000000"/>
                        </a:solidFill>
                        <a:effectLst/>
                        <a:latin typeface="Arial MT"/>
                      </a:endParaRPr>
                    </a:p>
                  </a:txBody>
                  <a:tcPr marL="3547" marR="3547" marT="3547" marB="0">
                    <a:solidFill>
                      <a:schemeClr val="bg1"/>
                    </a:solidFill>
                  </a:tcPr>
                </a:tc>
                <a:tc hMerge="1">
                  <a:txBody>
                    <a:bodyPr/>
                    <a:lstStyle/>
                    <a:p>
                      <a:pPr algn="ctr" fontAlgn="t"/>
                      <a:endParaRPr lang="en-US" sz="1600" b="0" i="0" u="none" strike="noStrike" dirty="0">
                        <a:solidFill>
                          <a:srgbClr val="000000"/>
                        </a:solidFill>
                        <a:effectLst/>
                        <a:latin typeface="Arial MT"/>
                      </a:endParaRPr>
                    </a:p>
                  </a:txBody>
                  <a:tcPr marL="3547" marR="3547" marT="3547" marB="0"/>
                </a:tc>
                <a:tc rowSpan="4">
                  <a:txBody>
                    <a:bodyPr/>
                    <a:lstStyle/>
                    <a:p>
                      <a:pPr marL="0" marR="0" lvl="0" indent="0" algn="l" defTabSz="914400" rtl="0" eaLnBrk="1" fontAlgn="t" latinLnBrk="0" hangingPunct="1">
                        <a:lnSpc>
                          <a:spcPct val="100000"/>
                        </a:lnSpc>
                        <a:spcBef>
                          <a:spcPts val="0"/>
                        </a:spcBef>
                        <a:spcAft>
                          <a:spcPts val="0"/>
                        </a:spcAft>
                        <a:buClrTx/>
                        <a:buSzTx/>
                        <a:buFontTx/>
                        <a:buNone/>
                        <a:tabLst/>
                        <a:defRPr/>
                      </a:pPr>
                      <a:endParaRPr lang="en-US" sz="1600" b="1" i="0" u="none" strike="noStrike" dirty="0" smtClean="0">
                        <a:solidFill>
                          <a:srgbClr val="000000"/>
                        </a:solidFill>
                        <a:effectLst/>
                        <a:latin typeface="Arial MT"/>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en-US" sz="1600" b="1" i="0" u="none" strike="noStrike" dirty="0" smtClean="0">
                        <a:solidFill>
                          <a:srgbClr val="000000"/>
                        </a:solidFill>
                        <a:effectLst/>
                        <a:latin typeface="Arial MT"/>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US" sz="1600" b="1" i="0" u="none" strike="noStrike" dirty="0" smtClean="0">
                          <a:solidFill>
                            <a:srgbClr val="000000"/>
                          </a:solidFill>
                          <a:effectLst/>
                          <a:latin typeface="Arial MT"/>
                        </a:rPr>
                        <a:t>0% improvement</a:t>
                      </a:r>
                      <a:r>
                        <a:rPr lang="en-US" sz="1600" b="1" i="0" u="none" strike="noStrike" baseline="0" dirty="0" smtClean="0">
                          <a:solidFill>
                            <a:srgbClr val="000000"/>
                          </a:solidFill>
                          <a:effectLst/>
                          <a:latin typeface="Arial MT"/>
                        </a:rPr>
                        <a:t> is required</a:t>
                      </a:r>
                      <a:endParaRPr lang="en-US" sz="1600" b="1" i="0" u="none" strike="noStrike" dirty="0" smtClean="0">
                        <a:solidFill>
                          <a:srgbClr val="000000"/>
                        </a:solidFill>
                        <a:effectLst/>
                        <a:latin typeface="Arial MT"/>
                      </a:endParaRPr>
                    </a:p>
                  </a:txBody>
                  <a:tcPr marL="3547" marR="3547" marT="3547" marB="0">
                    <a:solidFill>
                      <a:schemeClr val="bg1"/>
                    </a:solidFill>
                  </a:tcPr>
                </a:tc>
                <a:extLst>
                  <a:ext uri="{0D108BD9-81ED-4DB2-BD59-A6C34878D82A}">
                    <a16:rowId xmlns:a16="http://schemas.microsoft.com/office/drawing/2014/main" xmlns="" val="10007"/>
                  </a:ext>
                </a:extLst>
              </a:tr>
              <a:tr h="223293">
                <a:tc gridSpan="2">
                  <a:txBody>
                    <a:bodyPr/>
                    <a:lstStyle/>
                    <a:p>
                      <a:pPr algn="l" fontAlgn="t"/>
                      <a:r>
                        <a:rPr lang="en-US" sz="1600" b="1" u="none" strike="noStrike" dirty="0">
                          <a:effectLst/>
                        </a:rPr>
                        <a:t>Graphical / Pictorial Data:</a:t>
                      </a:r>
                      <a:endParaRPr lang="en-US" sz="1600" b="1" i="0" u="none" strike="noStrike" dirty="0">
                        <a:solidFill>
                          <a:srgbClr val="000000"/>
                        </a:solidFill>
                        <a:effectLst/>
                        <a:latin typeface="Arial MT"/>
                      </a:endParaRPr>
                    </a:p>
                  </a:txBody>
                  <a:tcPr marL="3547" marR="3547" marT="3547" marB="0">
                    <a:solidFill>
                      <a:schemeClr val="bg1"/>
                    </a:solidFill>
                  </a:tcPr>
                </a:tc>
                <a:tc hMerge="1">
                  <a:txBody>
                    <a:bodyPr/>
                    <a:lstStyle/>
                    <a:p>
                      <a:pPr algn="ctr" fontAlgn="t"/>
                      <a:endParaRPr lang="en-US" sz="1600" b="0" i="0" u="none" strike="noStrike" dirty="0">
                        <a:solidFill>
                          <a:srgbClr val="000000"/>
                        </a:solidFill>
                        <a:effectLst/>
                        <a:latin typeface="Arial MT"/>
                      </a:endParaRPr>
                    </a:p>
                  </a:txBody>
                  <a:tcPr marL="3547" marR="3547" marT="3547" marB="0"/>
                </a:tc>
                <a:tc vMerge="1">
                  <a:txBody>
                    <a:bodyPr/>
                    <a:lstStyle/>
                    <a:p>
                      <a:pPr algn="ctr" fontAlgn="t"/>
                      <a:endParaRPr lang="en-US" sz="1600" b="0" i="0" u="none" strike="noStrike" dirty="0">
                        <a:solidFill>
                          <a:srgbClr val="000000"/>
                        </a:solidFill>
                        <a:effectLst/>
                        <a:latin typeface="Arial MT"/>
                      </a:endParaRPr>
                    </a:p>
                  </a:txBody>
                  <a:tcPr marL="3547" marR="3547" marT="3547" marB="0"/>
                </a:tc>
                <a:extLst>
                  <a:ext uri="{0D108BD9-81ED-4DB2-BD59-A6C34878D82A}">
                    <a16:rowId xmlns:a16="http://schemas.microsoft.com/office/drawing/2014/main" xmlns="" val="10008"/>
                  </a:ext>
                </a:extLst>
              </a:tr>
              <a:tr h="223293">
                <a:tc>
                  <a:txBody>
                    <a:bodyPr/>
                    <a:lstStyle/>
                    <a:p>
                      <a:pPr algn="l" fontAlgn="t"/>
                      <a:r>
                        <a:rPr lang="en-US" sz="1600" b="1" u="none" strike="noStrike" dirty="0">
                          <a:effectLst/>
                        </a:rPr>
                        <a:t>Horizontal/ Vertical Analysis</a:t>
                      </a:r>
                      <a:endParaRPr lang="en-US" sz="1600" b="1" i="0" u="none" strike="noStrike" dirty="0">
                        <a:solidFill>
                          <a:srgbClr val="000000"/>
                        </a:solidFill>
                        <a:effectLst/>
                        <a:latin typeface="Arial MT"/>
                      </a:endParaRPr>
                    </a:p>
                  </a:txBody>
                  <a:tcPr marL="3547" marR="3547" marT="3547" marB="0">
                    <a:solidFill>
                      <a:schemeClr val="bg1"/>
                    </a:solidFill>
                  </a:tcPr>
                </a:tc>
                <a:tc>
                  <a:txBody>
                    <a:bodyPr/>
                    <a:lstStyle/>
                    <a:p>
                      <a:pPr algn="ctr" fontAlgn="t"/>
                      <a:endParaRPr lang="en-US" sz="1600" b="0" i="0" u="none" strike="noStrike" dirty="0">
                        <a:solidFill>
                          <a:srgbClr val="000000"/>
                        </a:solidFill>
                        <a:effectLst/>
                        <a:latin typeface="Arial MT"/>
                      </a:endParaRPr>
                    </a:p>
                  </a:txBody>
                  <a:tcPr marL="3547" marR="3547" marT="3547" marB="0">
                    <a:solidFill>
                      <a:schemeClr val="bg1"/>
                    </a:solidFill>
                  </a:tcPr>
                </a:tc>
                <a:tc vMerge="1">
                  <a:txBody>
                    <a:bodyPr/>
                    <a:lstStyle/>
                    <a:p>
                      <a:pPr algn="ctr" fontAlgn="t"/>
                      <a:endParaRPr lang="en-US" sz="1600" b="0" i="0" u="none" strike="noStrike" dirty="0">
                        <a:solidFill>
                          <a:srgbClr val="000000"/>
                        </a:solidFill>
                        <a:effectLst/>
                        <a:latin typeface="Arial MT"/>
                      </a:endParaRPr>
                    </a:p>
                  </a:txBody>
                  <a:tcPr marL="3547" marR="3547" marT="3547" marB="0"/>
                </a:tc>
                <a:extLst>
                  <a:ext uri="{0D108BD9-81ED-4DB2-BD59-A6C34878D82A}">
                    <a16:rowId xmlns:a16="http://schemas.microsoft.com/office/drawing/2014/main" xmlns="" val="10009"/>
                  </a:ext>
                </a:extLst>
              </a:tr>
              <a:tr h="315964">
                <a:tc gridSpan="2">
                  <a:txBody>
                    <a:bodyPr/>
                    <a:lstStyle/>
                    <a:p>
                      <a:pPr algn="l" fontAlgn="t"/>
                      <a:r>
                        <a:rPr lang="en-US" sz="1600" b="1" u="none" strike="noStrike" dirty="0">
                          <a:effectLst/>
                        </a:rPr>
                        <a:t>Profitability/Dividends/ Performance and Liquidity Ratios</a:t>
                      </a:r>
                      <a:endParaRPr lang="en-US" sz="1600" b="1" i="0" u="none" strike="noStrike" dirty="0">
                        <a:solidFill>
                          <a:srgbClr val="000000"/>
                        </a:solidFill>
                        <a:effectLst/>
                        <a:latin typeface="Arial MT"/>
                      </a:endParaRPr>
                    </a:p>
                  </a:txBody>
                  <a:tcPr marL="3547" marR="3547" marT="3547" marB="0">
                    <a:solidFill>
                      <a:schemeClr val="bg1"/>
                    </a:solidFill>
                  </a:tcPr>
                </a:tc>
                <a:tc hMerge="1">
                  <a:txBody>
                    <a:bodyPr/>
                    <a:lstStyle/>
                    <a:p>
                      <a:pPr algn="ctr" fontAlgn="t"/>
                      <a:endParaRPr lang="en-US" sz="1600" b="0" i="0" u="none" strike="noStrike" dirty="0">
                        <a:solidFill>
                          <a:srgbClr val="000000"/>
                        </a:solidFill>
                        <a:effectLst/>
                        <a:latin typeface="Arial MT"/>
                      </a:endParaRPr>
                    </a:p>
                  </a:txBody>
                  <a:tcPr marL="3547" marR="3547" marT="3547" marB="0"/>
                </a:tc>
                <a:tc vMerge="1">
                  <a:txBody>
                    <a:bodyPr/>
                    <a:lstStyle/>
                    <a:p>
                      <a:pPr algn="ctr" fontAlgn="t"/>
                      <a:endParaRPr lang="en-US" sz="1600" b="0" i="0" u="none" strike="noStrike" dirty="0">
                        <a:solidFill>
                          <a:srgbClr val="000000"/>
                        </a:solidFill>
                        <a:effectLst/>
                        <a:latin typeface="Arial MT"/>
                      </a:endParaRPr>
                    </a:p>
                  </a:txBody>
                  <a:tcPr marL="3547" marR="3547" marT="3547" marB="0"/>
                </a:tc>
                <a:extLst>
                  <a:ext uri="{0D108BD9-81ED-4DB2-BD59-A6C34878D82A}">
                    <a16:rowId xmlns:a16="http://schemas.microsoft.com/office/drawing/2014/main" xmlns="" val="10010"/>
                  </a:ext>
                </a:extLst>
              </a:tr>
              <a:tr h="223293">
                <a:tc gridSpan="2">
                  <a:txBody>
                    <a:bodyPr/>
                    <a:lstStyle/>
                    <a:p>
                      <a:pPr algn="l" fontAlgn="t"/>
                      <a:r>
                        <a:rPr lang="en-US" sz="1600" b="1" u="none" strike="noStrike" dirty="0">
                          <a:effectLst/>
                        </a:rPr>
                        <a:t>Statement of Value Added and its Distribution</a:t>
                      </a:r>
                      <a:endParaRPr lang="en-US" sz="1600" b="1" i="0" u="none" strike="noStrike" dirty="0">
                        <a:solidFill>
                          <a:srgbClr val="000000"/>
                        </a:solidFill>
                        <a:effectLst/>
                        <a:latin typeface="Arial MT"/>
                      </a:endParaRPr>
                    </a:p>
                  </a:txBody>
                  <a:tcPr marL="3547" marR="3547" marT="3547" marB="0">
                    <a:solidFill>
                      <a:schemeClr val="bg1"/>
                    </a:solidFill>
                  </a:tcPr>
                </a:tc>
                <a:tc hMerge="1">
                  <a:txBody>
                    <a:bodyPr/>
                    <a:lstStyle/>
                    <a:p>
                      <a:pPr algn="ctr" fontAlgn="t"/>
                      <a:endParaRPr lang="en-US" sz="1600" b="0" i="0" u="none" strike="noStrike" dirty="0">
                        <a:solidFill>
                          <a:srgbClr val="000000"/>
                        </a:solidFill>
                        <a:effectLst/>
                        <a:latin typeface="Arial MT"/>
                      </a:endParaRPr>
                    </a:p>
                  </a:txBody>
                  <a:tcPr marL="3547" marR="3547" marT="3547"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600" b="1" i="0" u="none" strike="noStrike" dirty="0" smtClean="0">
                          <a:solidFill>
                            <a:srgbClr val="000000"/>
                          </a:solidFill>
                          <a:effectLst/>
                          <a:latin typeface="Arial MT"/>
                        </a:rPr>
                        <a:t>2%</a:t>
                      </a:r>
                      <a:r>
                        <a:rPr lang="en-US" sz="1600" b="1" i="0" u="none" strike="noStrike" baseline="0" dirty="0" smtClean="0">
                          <a:solidFill>
                            <a:srgbClr val="000000"/>
                          </a:solidFill>
                          <a:effectLst/>
                          <a:latin typeface="Arial MT"/>
                        </a:rPr>
                        <a:t> </a:t>
                      </a:r>
                      <a:r>
                        <a:rPr lang="en-US" sz="1600" b="1" i="0" u="none" strike="noStrike" dirty="0" smtClean="0">
                          <a:solidFill>
                            <a:srgbClr val="000000"/>
                          </a:solidFill>
                          <a:effectLst/>
                          <a:latin typeface="Arial MT"/>
                        </a:rPr>
                        <a:t>improvement</a:t>
                      </a:r>
                      <a:r>
                        <a:rPr lang="en-US" sz="1600" b="1" i="0" u="none" strike="noStrike" baseline="0" dirty="0" smtClean="0">
                          <a:solidFill>
                            <a:srgbClr val="000000"/>
                          </a:solidFill>
                          <a:effectLst/>
                          <a:latin typeface="Arial MT"/>
                        </a:rPr>
                        <a:t> is required</a:t>
                      </a:r>
                    </a:p>
                  </a:txBody>
                  <a:tcPr marL="3547" marR="3547" marT="3547" marB="0">
                    <a:solidFill>
                      <a:schemeClr val="bg1"/>
                    </a:solidFill>
                  </a:tcPr>
                </a:tc>
                <a:extLst>
                  <a:ext uri="{0D108BD9-81ED-4DB2-BD59-A6C34878D82A}">
                    <a16:rowId xmlns:a16="http://schemas.microsoft.com/office/drawing/2014/main" xmlns="" val="10011"/>
                  </a:ext>
                </a:extLst>
              </a:tr>
              <a:tr h="223293">
                <a:tc gridSpan="2">
                  <a:txBody>
                    <a:bodyPr/>
                    <a:lstStyle/>
                    <a:p>
                      <a:pPr algn="l" fontAlgn="t"/>
                      <a:r>
                        <a:rPr lang="en-US" sz="1600" b="1" u="none" strike="noStrike" dirty="0">
                          <a:effectLst/>
                        </a:rPr>
                        <a:t>Presentation of Financial Statements</a:t>
                      </a:r>
                      <a:endParaRPr lang="en-US" sz="1600" b="1" i="0" u="none" strike="noStrike" dirty="0">
                        <a:solidFill>
                          <a:srgbClr val="000000"/>
                        </a:solidFill>
                        <a:effectLst/>
                        <a:latin typeface="Arial MT"/>
                      </a:endParaRPr>
                    </a:p>
                  </a:txBody>
                  <a:tcPr marL="3547" marR="3547" marT="3547" marB="0">
                    <a:solidFill>
                      <a:schemeClr val="bg1"/>
                    </a:solidFill>
                  </a:tcPr>
                </a:tc>
                <a:tc hMerge="1">
                  <a:txBody>
                    <a:bodyPr/>
                    <a:lstStyle/>
                    <a:p>
                      <a:pPr algn="ctr" fontAlgn="t"/>
                      <a:endParaRPr lang="en-US" sz="1600" b="0" i="0" u="none" strike="noStrike" dirty="0">
                        <a:solidFill>
                          <a:srgbClr val="000000"/>
                        </a:solidFill>
                        <a:effectLst/>
                        <a:latin typeface="Arial MT"/>
                      </a:endParaRPr>
                    </a:p>
                  </a:txBody>
                  <a:tcPr marL="3547" marR="3547" marT="3547"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600" b="1" i="0" u="none" strike="noStrike" dirty="0" smtClean="0">
                          <a:solidFill>
                            <a:srgbClr val="000000"/>
                          </a:solidFill>
                          <a:effectLst/>
                          <a:latin typeface="Arial MT"/>
                        </a:rPr>
                        <a:t>30%</a:t>
                      </a:r>
                      <a:r>
                        <a:rPr lang="en-US" sz="1600" b="1" i="0" u="none" strike="noStrike" baseline="0" dirty="0" smtClean="0">
                          <a:solidFill>
                            <a:srgbClr val="000000"/>
                          </a:solidFill>
                          <a:effectLst/>
                          <a:latin typeface="Arial MT"/>
                        </a:rPr>
                        <a:t> </a:t>
                      </a:r>
                      <a:r>
                        <a:rPr lang="en-US" sz="1600" b="1" i="0" u="none" strike="noStrike" dirty="0" smtClean="0">
                          <a:solidFill>
                            <a:srgbClr val="000000"/>
                          </a:solidFill>
                          <a:effectLst/>
                          <a:latin typeface="Arial MT"/>
                        </a:rPr>
                        <a:t>improvement</a:t>
                      </a:r>
                      <a:r>
                        <a:rPr lang="en-US" sz="1600" b="1" i="0" u="none" strike="noStrike" baseline="0" dirty="0" smtClean="0">
                          <a:solidFill>
                            <a:srgbClr val="000000"/>
                          </a:solidFill>
                          <a:effectLst/>
                          <a:latin typeface="Arial MT"/>
                        </a:rPr>
                        <a:t> is required</a:t>
                      </a:r>
                      <a:endParaRPr lang="en-US" sz="1600" b="1" i="0" u="none" strike="noStrike" dirty="0" smtClean="0">
                        <a:solidFill>
                          <a:srgbClr val="000000"/>
                        </a:solidFill>
                        <a:effectLst/>
                        <a:latin typeface="Arial MT"/>
                      </a:endParaRPr>
                    </a:p>
                  </a:txBody>
                  <a:tcPr marL="3547" marR="3547" marT="3547" marB="0">
                    <a:solidFill>
                      <a:schemeClr val="bg1"/>
                    </a:solidFill>
                  </a:tcPr>
                </a:tc>
                <a:extLst>
                  <a:ext uri="{0D108BD9-81ED-4DB2-BD59-A6C34878D82A}">
                    <a16:rowId xmlns:a16="http://schemas.microsoft.com/office/drawing/2014/main" xmlns="" val="10012"/>
                  </a:ext>
                </a:extLst>
              </a:tr>
              <a:tr h="443384">
                <a:tc gridSpan="2">
                  <a:txBody>
                    <a:bodyPr/>
                    <a:lstStyle/>
                    <a:p>
                      <a:pPr algn="l" fontAlgn="t"/>
                      <a:r>
                        <a:rPr lang="en-US" sz="1600" b="1" u="none" strike="noStrike" dirty="0">
                          <a:effectLst/>
                        </a:rPr>
                        <a:t>Timeliness in issuing Financial </a:t>
                      </a:r>
                      <a:r>
                        <a:rPr lang="en-US" sz="1600" b="1" u="none" strike="noStrike" dirty="0" smtClean="0">
                          <a:effectLst/>
                        </a:rPr>
                        <a:t>Statements </a:t>
                      </a:r>
                      <a:r>
                        <a:rPr lang="en-US" sz="1600" b="1" u="none" strike="noStrike" dirty="0">
                          <a:effectLst/>
                        </a:rPr>
                        <a:t>and holding AGM</a:t>
                      </a:r>
                      <a:endParaRPr lang="en-US" sz="1600" b="1" i="0" u="none" strike="noStrike" dirty="0">
                        <a:solidFill>
                          <a:srgbClr val="000000"/>
                        </a:solidFill>
                        <a:effectLst/>
                        <a:latin typeface="Arial MT"/>
                      </a:endParaRPr>
                    </a:p>
                  </a:txBody>
                  <a:tcPr marL="3547" marR="3547" marT="3547" marB="0">
                    <a:solidFill>
                      <a:schemeClr val="bg1"/>
                    </a:solidFill>
                  </a:tcPr>
                </a:tc>
                <a:tc hMerge="1">
                  <a:txBody>
                    <a:bodyPr/>
                    <a:lstStyle/>
                    <a:p>
                      <a:pPr algn="ctr" fontAlgn="t"/>
                      <a:endParaRPr lang="en-US" sz="1600" b="0" i="0" u="none" strike="noStrike" dirty="0">
                        <a:solidFill>
                          <a:srgbClr val="000000"/>
                        </a:solidFill>
                        <a:effectLst/>
                        <a:latin typeface="Arial MT"/>
                      </a:endParaRPr>
                    </a:p>
                  </a:txBody>
                  <a:tcPr marL="3547" marR="3547" marT="3547"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600" b="1" i="0" u="none" strike="noStrike" dirty="0" smtClean="0">
                          <a:solidFill>
                            <a:srgbClr val="000000"/>
                          </a:solidFill>
                          <a:effectLst/>
                          <a:latin typeface="Arial MT"/>
                        </a:rPr>
                        <a:t>100%</a:t>
                      </a:r>
                      <a:r>
                        <a:rPr lang="en-US" sz="1600" b="1" i="0" u="none" strike="noStrike" baseline="0" dirty="0" smtClean="0">
                          <a:solidFill>
                            <a:srgbClr val="000000"/>
                          </a:solidFill>
                          <a:effectLst/>
                          <a:latin typeface="Arial MT"/>
                        </a:rPr>
                        <a:t> </a:t>
                      </a:r>
                      <a:r>
                        <a:rPr lang="en-US" sz="1600" b="1" i="0" u="none" strike="noStrike" dirty="0" smtClean="0">
                          <a:solidFill>
                            <a:srgbClr val="000000"/>
                          </a:solidFill>
                          <a:effectLst/>
                          <a:latin typeface="Arial MT"/>
                        </a:rPr>
                        <a:t>improvement</a:t>
                      </a:r>
                      <a:r>
                        <a:rPr lang="en-US" sz="1600" b="1" i="0" u="none" strike="noStrike" baseline="0" dirty="0" smtClean="0">
                          <a:solidFill>
                            <a:srgbClr val="000000"/>
                          </a:solidFill>
                          <a:effectLst/>
                          <a:latin typeface="Arial MT"/>
                        </a:rPr>
                        <a:t> is required</a:t>
                      </a:r>
                      <a:endParaRPr lang="en-US" sz="1600" b="1" i="0" u="none" strike="noStrike" dirty="0" smtClean="0">
                        <a:solidFill>
                          <a:srgbClr val="000000"/>
                        </a:solidFill>
                        <a:effectLst/>
                        <a:latin typeface="Arial MT"/>
                      </a:endParaRPr>
                    </a:p>
                  </a:txBody>
                  <a:tcPr marL="3547" marR="3547" marT="3547" marB="0">
                    <a:solidFill>
                      <a:schemeClr val="bg1"/>
                    </a:solidFill>
                  </a:tcPr>
                </a:tc>
                <a:extLst>
                  <a:ext uri="{0D108BD9-81ED-4DB2-BD59-A6C34878D82A}">
                    <a16:rowId xmlns:a16="http://schemas.microsoft.com/office/drawing/2014/main" xmlns="" val="10013"/>
                  </a:ext>
                </a:extLst>
              </a:tr>
              <a:tr h="223293">
                <a:tc gridSpan="2">
                  <a:txBody>
                    <a:bodyPr/>
                    <a:lstStyle/>
                    <a:p>
                      <a:pPr algn="l" fontAlgn="t"/>
                      <a:r>
                        <a:rPr lang="en-US" sz="1600" b="1" u="none" strike="noStrike" dirty="0">
                          <a:effectLst/>
                        </a:rPr>
                        <a:t>Additional Disclosures</a:t>
                      </a:r>
                      <a:endParaRPr lang="en-US" sz="1600" b="1" i="0" u="none" strike="noStrike" dirty="0">
                        <a:solidFill>
                          <a:srgbClr val="000000"/>
                        </a:solidFill>
                        <a:effectLst/>
                        <a:latin typeface="Arial MT"/>
                      </a:endParaRPr>
                    </a:p>
                  </a:txBody>
                  <a:tcPr marL="3547" marR="3547" marT="3547" marB="0">
                    <a:solidFill>
                      <a:schemeClr val="bg1"/>
                    </a:solidFill>
                  </a:tcPr>
                </a:tc>
                <a:tc hMerge="1">
                  <a:txBody>
                    <a:bodyPr/>
                    <a:lstStyle/>
                    <a:p>
                      <a:pPr algn="ctr" fontAlgn="t"/>
                      <a:endParaRPr lang="en-US" sz="1600" b="0" i="0" u="none" strike="noStrike" dirty="0">
                        <a:solidFill>
                          <a:srgbClr val="000000"/>
                        </a:solidFill>
                        <a:effectLst/>
                        <a:latin typeface="Arial MT"/>
                      </a:endParaRPr>
                    </a:p>
                  </a:txBody>
                  <a:tcPr marL="3547" marR="3547" marT="3547"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600" b="1" i="0" u="none" strike="noStrike" dirty="0" smtClean="0">
                          <a:solidFill>
                            <a:srgbClr val="000000"/>
                          </a:solidFill>
                          <a:effectLst/>
                          <a:latin typeface="Arial MT"/>
                        </a:rPr>
                        <a:t>45%</a:t>
                      </a:r>
                      <a:r>
                        <a:rPr lang="en-US" sz="1600" b="1" i="0" u="none" strike="noStrike" baseline="0" dirty="0" smtClean="0">
                          <a:solidFill>
                            <a:srgbClr val="000000"/>
                          </a:solidFill>
                          <a:effectLst/>
                          <a:latin typeface="Arial MT"/>
                        </a:rPr>
                        <a:t> </a:t>
                      </a:r>
                      <a:r>
                        <a:rPr lang="en-US" sz="1600" b="1" i="0" u="none" strike="noStrike" dirty="0" smtClean="0">
                          <a:solidFill>
                            <a:srgbClr val="000000"/>
                          </a:solidFill>
                          <a:effectLst/>
                          <a:latin typeface="Arial MT"/>
                        </a:rPr>
                        <a:t>improvement</a:t>
                      </a:r>
                      <a:r>
                        <a:rPr lang="en-US" sz="1600" b="1" i="0" u="none" strike="noStrike" baseline="0" dirty="0" smtClean="0">
                          <a:solidFill>
                            <a:srgbClr val="000000"/>
                          </a:solidFill>
                          <a:effectLst/>
                          <a:latin typeface="Arial MT"/>
                        </a:rPr>
                        <a:t> is required</a:t>
                      </a:r>
                      <a:endParaRPr lang="en-US" sz="1600" b="1" i="0" u="none" strike="noStrike" dirty="0" smtClean="0">
                        <a:solidFill>
                          <a:srgbClr val="000000"/>
                        </a:solidFill>
                        <a:effectLst/>
                        <a:latin typeface="Arial MT"/>
                      </a:endParaRPr>
                    </a:p>
                  </a:txBody>
                  <a:tcPr marL="3547" marR="3547" marT="3547" marB="0">
                    <a:solidFill>
                      <a:schemeClr val="bg1"/>
                    </a:solidFill>
                  </a:tcPr>
                </a:tc>
                <a:extLst>
                  <a:ext uri="{0D108BD9-81ED-4DB2-BD59-A6C34878D82A}">
                    <a16:rowId xmlns:a16="http://schemas.microsoft.com/office/drawing/2014/main" xmlns="" val="10014"/>
                  </a:ext>
                </a:extLst>
              </a:tr>
              <a:tr h="231219">
                <a:tc gridSpan="2">
                  <a:txBody>
                    <a:bodyPr/>
                    <a:lstStyle/>
                    <a:p>
                      <a:pPr algn="l" fontAlgn="t"/>
                      <a:r>
                        <a:rPr lang="en-US" sz="1600" b="1" u="none" strike="noStrike" dirty="0">
                          <a:effectLst/>
                        </a:rPr>
                        <a:t>Specific Areas for Banking Sector</a:t>
                      </a:r>
                      <a:endParaRPr lang="en-US" sz="1600" b="1" i="0" u="none" strike="noStrike" dirty="0">
                        <a:solidFill>
                          <a:srgbClr val="000000"/>
                        </a:solidFill>
                        <a:effectLst/>
                        <a:latin typeface="Arial MT"/>
                      </a:endParaRPr>
                    </a:p>
                  </a:txBody>
                  <a:tcPr marL="3547" marR="3547" marT="3547" marB="0">
                    <a:solidFill>
                      <a:schemeClr val="bg1"/>
                    </a:solidFill>
                  </a:tcPr>
                </a:tc>
                <a:tc hMerge="1">
                  <a:txBody>
                    <a:bodyPr/>
                    <a:lstStyle/>
                    <a:p>
                      <a:pPr algn="ctr" fontAlgn="t"/>
                      <a:endParaRPr lang="en-US" sz="1600" b="0" i="0" u="none" strike="noStrike" dirty="0">
                        <a:solidFill>
                          <a:srgbClr val="000000"/>
                        </a:solidFill>
                        <a:effectLst/>
                        <a:latin typeface="Arial MT"/>
                      </a:endParaRPr>
                    </a:p>
                  </a:txBody>
                  <a:tcPr marL="3547" marR="3547" marT="3547"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600" b="1" i="0" u="none" strike="noStrike" dirty="0" smtClean="0">
                          <a:solidFill>
                            <a:srgbClr val="000000"/>
                          </a:solidFill>
                          <a:effectLst/>
                          <a:latin typeface="Arial MT"/>
                        </a:rPr>
                        <a:t>15%</a:t>
                      </a:r>
                      <a:r>
                        <a:rPr lang="en-US" sz="1600" b="1" i="0" u="none" strike="noStrike" baseline="0" dirty="0" smtClean="0">
                          <a:solidFill>
                            <a:srgbClr val="000000"/>
                          </a:solidFill>
                          <a:effectLst/>
                          <a:latin typeface="Arial MT"/>
                        </a:rPr>
                        <a:t> </a:t>
                      </a:r>
                      <a:r>
                        <a:rPr lang="en-US" sz="1600" b="1" i="0" u="none" strike="noStrike" dirty="0" smtClean="0">
                          <a:solidFill>
                            <a:srgbClr val="000000"/>
                          </a:solidFill>
                          <a:effectLst/>
                          <a:latin typeface="Arial MT"/>
                        </a:rPr>
                        <a:t>improvement</a:t>
                      </a:r>
                      <a:r>
                        <a:rPr lang="en-US" sz="1600" b="1" i="0" u="none" strike="noStrike" baseline="0" dirty="0" smtClean="0">
                          <a:solidFill>
                            <a:srgbClr val="000000"/>
                          </a:solidFill>
                          <a:effectLst/>
                          <a:latin typeface="Arial MT"/>
                        </a:rPr>
                        <a:t> is required</a:t>
                      </a:r>
                      <a:endParaRPr lang="en-US" sz="1600" b="1" i="0" u="none" strike="noStrike" dirty="0" smtClean="0">
                        <a:solidFill>
                          <a:srgbClr val="000000"/>
                        </a:solidFill>
                        <a:effectLst/>
                        <a:latin typeface="Arial MT"/>
                      </a:endParaRPr>
                    </a:p>
                  </a:txBody>
                  <a:tcPr marL="3547" marR="3547" marT="3547" marB="0">
                    <a:solidFill>
                      <a:schemeClr val="bg1"/>
                    </a:solidFill>
                  </a:tcPr>
                </a:tc>
                <a:extLst>
                  <a:ext uri="{0D108BD9-81ED-4DB2-BD59-A6C34878D82A}">
                    <a16:rowId xmlns:a16="http://schemas.microsoft.com/office/drawing/2014/main" xmlns="" val="10015"/>
                  </a:ext>
                </a:extLst>
              </a:tr>
            </a:tbl>
          </a:graphicData>
        </a:graphic>
      </p:graphicFrame>
      <p:sp>
        <p:nvSpPr>
          <p:cNvPr id="9" name="Rectangle 8"/>
          <p:cNvSpPr/>
          <p:nvPr/>
        </p:nvSpPr>
        <p:spPr>
          <a:xfrm>
            <a:off x="10790556" y="6578236"/>
            <a:ext cx="863763" cy="246221"/>
          </a:xfrm>
          <a:prstGeom prst="rect">
            <a:avLst/>
          </a:prstGeom>
        </p:spPr>
        <p:txBody>
          <a:bodyPr wrap="none">
            <a:spAutoFit/>
          </a:bodyPr>
          <a:lstStyle/>
          <a:p>
            <a:pPr algn="ctr" defTabSz="371475">
              <a:lnSpc>
                <a:spcPts val="1248"/>
              </a:lnSpc>
              <a:spcAft>
                <a:spcPts val="600"/>
              </a:spcAft>
              <a:tabLst>
                <a:tab pos="185738" algn="l"/>
              </a:tabLst>
            </a:pPr>
            <a:r>
              <a:rPr lang="en-CA" altLang="en-US" sz="1200" b="1" dirty="0" smtClean="0">
                <a:ln w="0"/>
                <a:solidFill>
                  <a:schemeClr val="accent3">
                    <a:lumMod val="75000"/>
                  </a:schemeClr>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Arial Bold" pitchFamily="34" charset="0"/>
              </a:rPr>
              <a:t>Page # 34</a:t>
            </a:r>
            <a:endParaRPr lang="en-CA" altLang="en-US" sz="1200" b="1" dirty="0">
              <a:ln w="0"/>
              <a:solidFill>
                <a:schemeClr val="accent3">
                  <a:lumMod val="75000"/>
                </a:schemeClr>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Arial Bold" pitchFamily="34" charset="0"/>
            </a:endParaRPr>
          </a:p>
        </p:txBody>
      </p:sp>
    </p:spTree>
    <p:extLst>
      <p:ext uri="{BB962C8B-B14F-4D97-AF65-F5344CB8AC3E}">
        <p14:creationId xmlns:p14="http://schemas.microsoft.com/office/powerpoint/2010/main" xmlns="" val="67881753"/>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ADF23E10-7017-72AB-40F2-BCF23A142453}"/>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262824" y="68317"/>
            <a:ext cx="2309066" cy="401509"/>
          </a:xfrm>
          <a:prstGeom prst="rect">
            <a:avLst/>
          </a:prstGeom>
          <a:noFill/>
          <a:ln>
            <a:noFill/>
          </a:ln>
        </p:spPr>
      </p:pic>
      <p:pic>
        <p:nvPicPr>
          <p:cNvPr id="8" name="Picture 7">
            <a:extLst>
              <a:ext uri="{FF2B5EF4-FFF2-40B4-BE49-F238E27FC236}">
                <a16:creationId xmlns:a16="http://schemas.microsoft.com/office/drawing/2014/main" xmlns="" id="{237AB954-0DD2-0A51-A330-7CD26D0E7C4E}"/>
              </a:ext>
            </a:extLst>
          </p:cNvPr>
          <p:cNvPicPr>
            <a:picLocks noChangeAspect="1"/>
          </p:cNvPicPr>
          <p:nvPr/>
        </p:nvPicPr>
        <p:blipFill rotWithShape="1">
          <a:blip r:embed="rId3"/>
          <a:srcRect l="51286" t="305" r="519" b="961"/>
          <a:stretch>
            <a:fillRect/>
          </a:stretch>
        </p:blipFill>
        <p:spPr>
          <a:xfrm flipH="1">
            <a:off x="-1" y="909317"/>
            <a:ext cx="1359018" cy="5668919"/>
          </a:xfrm>
          <a:prstGeom prst="rect">
            <a:avLst/>
          </a:prstGeom>
        </p:spPr>
      </p:pic>
      <p:sp>
        <p:nvSpPr>
          <p:cNvPr id="5" name="Rectangle 4"/>
          <p:cNvSpPr/>
          <p:nvPr/>
        </p:nvSpPr>
        <p:spPr>
          <a:xfrm>
            <a:off x="1558893" y="2366970"/>
            <a:ext cx="9531353" cy="1261884"/>
          </a:xfrm>
          <a:prstGeom prst="rect">
            <a:avLst/>
          </a:prstGeom>
        </p:spPr>
        <p:txBody>
          <a:bodyPr wrap="square">
            <a:spAutoFit/>
          </a:bodyPr>
          <a:lstStyle/>
          <a:p>
            <a:pPr lvl="0" algn="just"/>
            <a:r>
              <a:rPr lang="en-US" sz="3600" b="1" dirty="0" smtClean="0"/>
              <a:t>WHY PRESENTATION OF THE FINANCIAL STATEMENTS IS MOST IMPORTANT FOR A BANK</a:t>
            </a:r>
            <a:r>
              <a:rPr lang="en-US" sz="4000" b="1" dirty="0" smtClean="0"/>
              <a:t>?</a:t>
            </a:r>
            <a:endParaRPr lang="en-US" sz="4000" b="1" dirty="0"/>
          </a:p>
        </p:txBody>
      </p:sp>
      <p:pic>
        <p:nvPicPr>
          <p:cNvPr id="7" name="Picture 6"/>
          <p:cNvPicPr>
            <a:picLocks noChangeAspect="1"/>
          </p:cNvPicPr>
          <p:nvPr/>
        </p:nvPicPr>
        <p:blipFill>
          <a:blip r:embed="rId4"/>
          <a:stretch>
            <a:fillRect/>
          </a:stretch>
        </p:blipFill>
        <p:spPr>
          <a:xfrm flipV="1">
            <a:off x="638387" y="568867"/>
            <a:ext cx="10933504" cy="1106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Rectangle 8"/>
          <p:cNvSpPr/>
          <p:nvPr/>
        </p:nvSpPr>
        <p:spPr>
          <a:xfrm>
            <a:off x="536662" y="-29586"/>
            <a:ext cx="3120937" cy="477054"/>
          </a:xfrm>
          <a:prstGeom prst="rect">
            <a:avLst/>
          </a:prstGeom>
        </p:spPr>
        <p:txBody>
          <a:bodyPr wrap="square">
            <a:spAutoFit/>
          </a:bodyPr>
          <a:lstStyle/>
          <a:p>
            <a:pPr defTabSz="371475">
              <a:lnSpc>
                <a:spcPts val="1248"/>
              </a:lnSpc>
              <a:spcAft>
                <a:spcPts val="600"/>
              </a:spcAft>
              <a:tabLst>
                <a:tab pos="185738" algn="l"/>
              </a:tabLst>
            </a:pPr>
            <a:endParaRPr lang="en-CA" altLang="en-US" sz="105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endParaRPr>
          </a:p>
          <a:p>
            <a:pPr defTabSz="371475">
              <a:lnSpc>
                <a:spcPts val="1248"/>
              </a:lnSpc>
              <a:spcAft>
                <a:spcPts val="600"/>
              </a:spcAft>
              <a:tabLst>
                <a:tab pos="185738" algn="l"/>
              </a:tabLst>
            </a:pPr>
            <a:r>
              <a:rPr lang="en-CA" altLang="en-US" sz="2400" b="1"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Nexia </a:t>
            </a:r>
            <a:r>
              <a:rPr lang="en-CA" altLang="en-US" sz="1200" b="1"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in</a:t>
            </a:r>
            <a:r>
              <a:rPr lang="en-CA" altLang="en-US" sz="2400" b="1"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 Bangladesh</a:t>
            </a:r>
            <a:r>
              <a:rPr lang="en-CA" altLang="en-US" sz="2000"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 </a:t>
            </a:r>
            <a:endParaRPr lang="en-US" sz="2000" dirty="0"/>
          </a:p>
        </p:txBody>
      </p:sp>
    </p:spTree>
    <p:extLst>
      <p:ext uri="{BB962C8B-B14F-4D97-AF65-F5344CB8AC3E}">
        <p14:creationId xmlns:p14="http://schemas.microsoft.com/office/powerpoint/2010/main" xmlns="" val="3375163768"/>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ADF23E10-7017-72AB-40F2-BCF23A142453}"/>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262824" y="68317"/>
            <a:ext cx="2309066" cy="401509"/>
          </a:xfrm>
          <a:prstGeom prst="rect">
            <a:avLst/>
          </a:prstGeom>
          <a:noFill/>
          <a:ln>
            <a:noFill/>
          </a:ln>
        </p:spPr>
      </p:pic>
      <p:pic>
        <p:nvPicPr>
          <p:cNvPr id="8" name="Picture 7">
            <a:extLst>
              <a:ext uri="{FF2B5EF4-FFF2-40B4-BE49-F238E27FC236}">
                <a16:creationId xmlns:a16="http://schemas.microsoft.com/office/drawing/2014/main" xmlns="" id="{237AB954-0DD2-0A51-A330-7CD26D0E7C4E}"/>
              </a:ext>
            </a:extLst>
          </p:cNvPr>
          <p:cNvPicPr>
            <a:picLocks noChangeAspect="1"/>
          </p:cNvPicPr>
          <p:nvPr/>
        </p:nvPicPr>
        <p:blipFill rotWithShape="1">
          <a:blip r:embed="rId3"/>
          <a:srcRect l="51286" t="305" r="519" b="961"/>
          <a:stretch>
            <a:fillRect/>
          </a:stretch>
        </p:blipFill>
        <p:spPr>
          <a:xfrm flipH="1">
            <a:off x="-1" y="909317"/>
            <a:ext cx="1359018" cy="5668919"/>
          </a:xfrm>
          <a:prstGeom prst="rect">
            <a:avLst/>
          </a:prstGeom>
        </p:spPr>
      </p:pic>
      <p:sp>
        <p:nvSpPr>
          <p:cNvPr id="3" name="Rectangle 2"/>
          <p:cNvSpPr/>
          <p:nvPr/>
        </p:nvSpPr>
        <p:spPr>
          <a:xfrm>
            <a:off x="1362487" y="1312341"/>
            <a:ext cx="10251345" cy="5139869"/>
          </a:xfrm>
          <a:prstGeom prst="rect">
            <a:avLst/>
          </a:prstGeom>
        </p:spPr>
        <p:txBody>
          <a:bodyPr wrap="square">
            <a:spAutoFit/>
          </a:bodyPr>
          <a:lstStyle/>
          <a:p>
            <a:pPr algn="just"/>
            <a:r>
              <a:rPr lang="en-US" dirty="0" smtClean="0"/>
              <a:t>The </a:t>
            </a:r>
            <a:r>
              <a:rPr lang="en-US" dirty="0"/>
              <a:t>presentation of accounts and reports is </a:t>
            </a:r>
            <a:r>
              <a:rPr lang="en-US" b="1" dirty="0"/>
              <a:t>crucial for a banking </a:t>
            </a:r>
            <a:r>
              <a:rPr lang="en-US" dirty="0"/>
              <a:t>company because it provides </a:t>
            </a:r>
            <a:r>
              <a:rPr lang="en-US" b="1" dirty="0"/>
              <a:t>transparency and clarity </a:t>
            </a:r>
            <a:r>
              <a:rPr lang="en-US" dirty="0"/>
              <a:t>about its financial health. Stakeholders, including </a:t>
            </a:r>
            <a:r>
              <a:rPr lang="en-US" b="1" dirty="0"/>
              <a:t>investors and regulatory bodies, </a:t>
            </a:r>
            <a:r>
              <a:rPr lang="en-US" dirty="0"/>
              <a:t>rely on these documents </a:t>
            </a:r>
            <a:r>
              <a:rPr lang="en-US" b="1" dirty="0"/>
              <a:t>to assess the </a:t>
            </a:r>
            <a:r>
              <a:rPr lang="en-US" b="1" dirty="0" smtClean="0"/>
              <a:t>bank's </a:t>
            </a:r>
            <a:r>
              <a:rPr lang="en-US" b="1" dirty="0"/>
              <a:t>performance, risk management, and compliance with regulations</a:t>
            </a:r>
            <a:r>
              <a:rPr lang="en-US" dirty="0"/>
              <a:t>. Accurate and well-presented financial information fosters trust, helps in decision-making, and ensures the stability of the banking sector</a:t>
            </a:r>
            <a:r>
              <a:rPr lang="en-US" dirty="0" smtClean="0"/>
              <a:t>.</a:t>
            </a:r>
          </a:p>
          <a:p>
            <a:pPr algn="just"/>
            <a:endParaRPr lang="en-US" sz="1100" b="1" dirty="0"/>
          </a:p>
          <a:p>
            <a:pPr marL="688975" indent="-285750" algn="just">
              <a:buFont typeface="Arial" panose="020B0604020202020204" pitchFamily="34" charset="0"/>
              <a:buChar char="•"/>
            </a:pPr>
            <a:r>
              <a:rPr lang="en-US" b="1" dirty="0" smtClean="0"/>
              <a:t>Investor </a:t>
            </a:r>
            <a:r>
              <a:rPr lang="en-US" b="1" dirty="0"/>
              <a:t>Confidence</a:t>
            </a:r>
            <a:r>
              <a:rPr lang="en-US" dirty="0" smtClean="0"/>
              <a:t>: </a:t>
            </a:r>
            <a:r>
              <a:rPr lang="en-US" dirty="0"/>
              <a:t>Clear and comprehensive financial reports instill confidence in investors. They can assess the bank's profitability, asset quality, and overall financial stability, influencing their decisions to invest or divest.</a:t>
            </a:r>
          </a:p>
          <a:p>
            <a:pPr marL="688975" indent="-285750" algn="just">
              <a:buFont typeface="Arial" panose="020B0604020202020204" pitchFamily="34" charset="0"/>
              <a:buChar char="•"/>
            </a:pPr>
            <a:endParaRPr lang="en-US" sz="1100" dirty="0"/>
          </a:p>
          <a:p>
            <a:pPr marL="688975" indent="-285750" algn="just">
              <a:buFont typeface="Arial" panose="020B0604020202020204" pitchFamily="34" charset="0"/>
              <a:buChar char="•"/>
            </a:pPr>
            <a:r>
              <a:rPr lang="en-US" b="1" dirty="0" smtClean="0"/>
              <a:t>Regulatory Compliance</a:t>
            </a:r>
            <a:r>
              <a:rPr lang="en-US" dirty="0" smtClean="0"/>
              <a:t>: Banking </a:t>
            </a:r>
            <a:r>
              <a:rPr lang="en-US" dirty="0"/>
              <a:t>companies must adhere to strict regulations. Properly presented reports </a:t>
            </a:r>
            <a:r>
              <a:rPr lang="en-US" dirty="0" smtClean="0"/>
              <a:t>exhibit </a:t>
            </a:r>
            <a:r>
              <a:rPr lang="en-US" dirty="0"/>
              <a:t>compliance with regulatory requirements, helping the institution </a:t>
            </a:r>
            <a:r>
              <a:rPr lang="en-US" dirty="0" smtClean="0"/>
              <a:t>to avoid </a:t>
            </a:r>
            <a:r>
              <a:rPr lang="en-US" dirty="0"/>
              <a:t>penalties and maintain a good standing with regulatory bodies.</a:t>
            </a:r>
          </a:p>
          <a:p>
            <a:pPr marL="688975" indent="-285750" algn="just">
              <a:buFont typeface="Arial" panose="020B0604020202020204" pitchFamily="34" charset="0"/>
              <a:buChar char="•"/>
            </a:pPr>
            <a:endParaRPr lang="en-US" dirty="0"/>
          </a:p>
          <a:p>
            <a:pPr marL="688975" indent="-285750" algn="just">
              <a:buFont typeface="Arial" panose="020B0604020202020204" pitchFamily="34" charset="0"/>
              <a:buChar char="•"/>
            </a:pPr>
            <a:r>
              <a:rPr lang="en-US" b="1" dirty="0" smtClean="0"/>
              <a:t>Risk Management</a:t>
            </a:r>
            <a:r>
              <a:rPr lang="en-US" dirty="0" smtClean="0"/>
              <a:t>: Detailed and well presented financial </a:t>
            </a:r>
            <a:r>
              <a:rPr lang="en-US" dirty="0"/>
              <a:t>statements enable the identification and assessment of risks. This information is vital for both internal management and external stakeholders to understand the potential challenges the bank may face and how well it is equipped to handle them.</a:t>
            </a:r>
          </a:p>
          <a:p>
            <a:endParaRPr lang="en-US" dirty="0"/>
          </a:p>
        </p:txBody>
      </p:sp>
      <p:sp>
        <p:nvSpPr>
          <p:cNvPr id="5" name="Rectangle 4"/>
          <p:cNvSpPr/>
          <p:nvPr/>
        </p:nvSpPr>
        <p:spPr>
          <a:xfrm>
            <a:off x="1440447" y="591225"/>
            <a:ext cx="10095427" cy="589072"/>
          </a:xfrm>
          <a:prstGeom prst="rect">
            <a:avLst/>
          </a:prstGeom>
        </p:spPr>
        <p:txBody>
          <a:bodyPr wrap="square">
            <a:spAutoFit/>
          </a:bodyPr>
          <a:lstStyle/>
          <a:p>
            <a:pPr lvl="0" algn="just">
              <a:lnSpc>
                <a:spcPct val="150000"/>
              </a:lnSpc>
            </a:pPr>
            <a:r>
              <a:rPr lang="en-US" sz="2000" b="1" dirty="0" smtClean="0"/>
              <a:t>WHY PRESENTATION OF THE FINANCIAL STATEMENTS IS MOST IMPORTANT FOR A BANK</a:t>
            </a:r>
            <a:r>
              <a:rPr lang="en-US" sz="2400" b="1" dirty="0" smtClean="0"/>
              <a:t>?</a:t>
            </a:r>
            <a:endParaRPr lang="en-US" sz="2400" b="1" dirty="0"/>
          </a:p>
        </p:txBody>
      </p:sp>
      <p:pic>
        <p:nvPicPr>
          <p:cNvPr id="7" name="Picture 6"/>
          <p:cNvPicPr>
            <a:picLocks noChangeAspect="1"/>
          </p:cNvPicPr>
          <p:nvPr/>
        </p:nvPicPr>
        <p:blipFill>
          <a:blip r:embed="rId4"/>
          <a:stretch>
            <a:fillRect/>
          </a:stretch>
        </p:blipFill>
        <p:spPr>
          <a:xfrm flipV="1">
            <a:off x="638387" y="568867"/>
            <a:ext cx="10933504" cy="1106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Rectangle 8"/>
          <p:cNvSpPr/>
          <p:nvPr/>
        </p:nvSpPr>
        <p:spPr>
          <a:xfrm>
            <a:off x="536662" y="-29586"/>
            <a:ext cx="3120937" cy="477054"/>
          </a:xfrm>
          <a:prstGeom prst="rect">
            <a:avLst/>
          </a:prstGeom>
        </p:spPr>
        <p:txBody>
          <a:bodyPr wrap="square">
            <a:spAutoFit/>
          </a:bodyPr>
          <a:lstStyle/>
          <a:p>
            <a:pPr defTabSz="371475">
              <a:lnSpc>
                <a:spcPts val="1248"/>
              </a:lnSpc>
              <a:spcAft>
                <a:spcPts val="600"/>
              </a:spcAft>
              <a:tabLst>
                <a:tab pos="185738" algn="l"/>
              </a:tabLst>
            </a:pPr>
            <a:endParaRPr lang="en-CA" altLang="en-US" sz="105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endParaRPr>
          </a:p>
          <a:p>
            <a:pPr defTabSz="371475">
              <a:lnSpc>
                <a:spcPts val="1248"/>
              </a:lnSpc>
              <a:spcAft>
                <a:spcPts val="600"/>
              </a:spcAft>
              <a:tabLst>
                <a:tab pos="185738" algn="l"/>
              </a:tabLst>
            </a:pPr>
            <a:r>
              <a:rPr lang="en-CA" altLang="en-US" sz="2400" b="1"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Nexia </a:t>
            </a:r>
            <a:r>
              <a:rPr lang="en-CA" altLang="en-US" sz="1200" b="1"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in</a:t>
            </a:r>
            <a:r>
              <a:rPr lang="en-CA" altLang="en-US" sz="2400" b="1"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 Bangladesh</a:t>
            </a:r>
            <a:r>
              <a:rPr lang="en-CA" altLang="en-US" sz="2000"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 </a:t>
            </a:r>
            <a:endParaRPr lang="en-US" sz="2000" dirty="0"/>
          </a:p>
        </p:txBody>
      </p:sp>
      <p:sp>
        <p:nvSpPr>
          <p:cNvPr id="13" name="Rectangle 12"/>
          <p:cNvSpPr/>
          <p:nvPr/>
        </p:nvSpPr>
        <p:spPr>
          <a:xfrm>
            <a:off x="10790557" y="6578236"/>
            <a:ext cx="863763" cy="246221"/>
          </a:xfrm>
          <a:prstGeom prst="rect">
            <a:avLst/>
          </a:prstGeom>
        </p:spPr>
        <p:txBody>
          <a:bodyPr wrap="none">
            <a:spAutoFit/>
          </a:bodyPr>
          <a:lstStyle/>
          <a:p>
            <a:pPr algn="ctr" defTabSz="371475">
              <a:lnSpc>
                <a:spcPts val="1248"/>
              </a:lnSpc>
              <a:spcAft>
                <a:spcPts val="600"/>
              </a:spcAft>
              <a:tabLst>
                <a:tab pos="185738" algn="l"/>
              </a:tabLst>
            </a:pPr>
            <a:r>
              <a:rPr lang="en-CA" altLang="en-US" sz="1200" b="1" dirty="0" smtClean="0">
                <a:ln w="0"/>
                <a:solidFill>
                  <a:schemeClr val="accent3">
                    <a:lumMod val="75000"/>
                  </a:schemeClr>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Arial Bold" pitchFamily="34" charset="0"/>
              </a:rPr>
              <a:t>Page # 11</a:t>
            </a:r>
            <a:endParaRPr lang="en-CA" altLang="en-US" sz="1200" b="1" dirty="0">
              <a:ln w="0"/>
              <a:solidFill>
                <a:schemeClr val="accent3">
                  <a:lumMod val="75000"/>
                </a:schemeClr>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Arial Bold" pitchFamily="34" charset="0"/>
            </a:endParaRPr>
          </a:p>
        </p:txBody>
      </p:sp>
      <p:sp>
        <p:nvSpPr>
          <p:cNvPr id="2" name="Right Arrow 1"/>
          <p:cNvSpPr/>
          <p:nvPr/>
        </p:nvSpPr>
        <p:spPr>
          <a:xfrm>
            <a:off x="8909107" y="6339825"/>
            <a:ext cx="1381079" cy="484632"/>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Continue</a:t>
            </a:r>
            <a:endParaRPr lang="en-US" b="1" dirty="0">
              <a:solidFill>
                <a:schemeClr val="tx1"/>
              </a:solidFill>
            </a:endParaRPr>
          </a:p>
        </p:txBody>
      </p:sp>
    </p:spTree>
    <p:extLst>
      <p:ext uri="{BB962C8B-B14F-4D97-AF65-F5344CB8AC3E}">
        <p14:creationId xmlns:p14="http://schemas.microsoft.com/office/powerpoint/2010/main" xmlns="" val="1889050378"/>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ADF23E10-7017-72AB-40F2-BCF23A142453}"/>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262824" y="68317"/>
            <a:ext cx="2309066" cy="401509"/>
          </a:xfrm>
          <a:prstGeom prst="rect">
            <a:avLst/>
          </a:prstGeom>
          <a:noFill/>
          <a:ln>
            <a:noFill/>
          </a:ln>
        </p:spPr>
      </p:pic>
      <p:pic>
        <p:nvPicPr>
          <p:cNvPr id="8" name="Picture 7">
            <a:extLst>
              <a:ext uri="{FF2B5EF4-FFF2-40B4-BE49-F238E27FC236}">
                <a16:creationId xmlns:a16="http://schemas.microsoft.com/office/drawing/2014/main" xmlns="" id="{237AB954-0DD2-0A51-A330-7CD26D0E7C4E}"/>
              </a:ext>
            </a:extLst>
          </p:cNvPr>
          <p:cNvPicPr>
            <a:picLocks noChangeAspect="1"/>
          </p:cNvPicPr>
          <p:nvPr/>
        </p:nvPicPr>
        <p:blipFill rotWithShape="1">
          <a:blip r:embed="rId3"/>
          <a:srcRect l="51286" t="305" r="519" b="961"/>
          <a:stretch>
            <a:fillRect/>
          </a:stretch>
        </p:blipFill>
        <p:spPr>
          <a:xfrm flipH="1">
            <a:off x="-1" y="917706"/>
            <a:ext cx="1459686" cy="5668919"/>
          </a:xfrm>
          <a:prstGeom prst="rect">
            <a:avLst/>
          </a:prstGeom>
        </p:spPr>
      </p:pic>
      <p:sp>
        <p:nvSpPr>
          <p:cNvPr id="4" name="Rectangle 3"/>
          <p:cNvSpPr/>
          <p:nvPr/>
        </p:nvSpPr>
        <p:spPr>
          <a:xfrm>
            <a:off x="1440447" y="1418531"/>
            <a:ext cx="10172373" cy="5355312"/>
          </a:xfrm>
          <a:prstGeom prst="rect">
            <a:avLst/>
          </a:prstGeom>
        </p:spPr>
        <p:txBody>
          <a:bodyPr wrap="square">
            <a:spAutoFit/>
          </a:bodyPr>
          <a:lstStyle/>
          <a:p>
            <a:pPr marL="688975" indent="-285750" algn="just">
              <a:buFont typeface="Arial" panose="020B0604020202020204" pitchFamily="34" charset="0"/>
              <a:buChar char="•"/>
            </a:pPr>
            <a:r>
              <a:rPr lang="en-US" b="1" dirty="0"/>
              <a:t>Credit Rating Agencies</a:t>
            </a:r>
            <a:r>
              <a:rPr lang="en-US" dirty="0"/>
              <a:t>: Credit rating agencies rely heavily on financial reports to assign credit ratings to banking institutions. Higher credit ratings can positively impact the bank's ability to borrow at favorable rates and attract investors</a:t>
            </a:r>
            <a:r>
              <a:rPr lang="en-US" dirty="0" smtClean="0"/>
              <a:t>. This enhances the confidence of corresponding banks in overseas.</a:t>
            </a:r>
            <a:endParaRPr lang="en-US" dirty="0"/>
          </a:p>
          <a:p>
            <a:pPr marL="688975" indent="-285750" algn="just">
              <a:buFont typeface="Arial" panose="020B0604020202020204" pitchFamily="34" charset="0"/>
              <a:buChar char="•"/>
            </a:pPr>
            <a:endParaRPr lang="en-US" b="1" dirty="0" smtClean="0"/>
          </a:p>
          <a:p>
            <a:pPr marL="688975" indent="-285750" algn="just">
              <a:buFont typeface="Arial" panose="020B0604020202020204" pitchFamily="34" charset="0"/>
              <a:buChar char="•"/>
            </a:pPr>
            <a:r>
              <a:rPr lang="en-US" b="1" dirty="0" smtClean="0"/>
              <a:t>Strategic Decision-Making</a:t>
            </a:r>
            <a:r>
              <a:rPr lang="en-US" dirty="0" smtClean="0"/>
              <a:t>: Bank </a:t>
            </a:r>
            <a:r>
              <a:rPr lang="en-US" dirty="0"/>
              <a:t>executives use financial reports to make informed strategic decisions. Whether expanding services, entering </a:t>
            </a:r>
            <a:r>
              <a:rPr lang="en-US" dirty="0" smtClean="0"/>
              <a:t>into new </a:t>
            </a:r>
            <a:r>
              <a:rPr lang="en-US" dirty="0"/>
              <a:t>markets, or implementing cost-saving measures, a clear understanding of financial performance is </a:t>
            </a:r>
            <a:r>
              <a:rPr lang="en-US" dirty="0" smtClean="0"/>
              <a:t>crucial for such decision making.</a:t>
            </a:r>
            <a:endParaRPr lang="en-US" dirty="0"/>
          </a:p>
          <a:p>
            <a:pPr marL="688975" indent="-285750" algn="just">
              <a:buFont typeface="Arial" panose="020B0604020202020204" pitchFamily="34" charset="0"/>
              <a:buChar char="•"/>
            </a:pPr>
            <a:endParaRPr lang="en-US" dirty="0"/>
          </a:p>
          <a:p>
            <a:pPr marL="688975" indent="-285750" algn="just">
              <a:buFont typeface="Arial" panose="020B0604020202020204" pitchFamily="34" charset="0"/>
              <a:buChar char="•"/>
            </a:pPr>
            <a:r>
              <a:rPr lang="en-US" b="1" dirty="0" smtClean="0"/>
              <a:t>Market Perception</a:t>
            </a:r>
            <a:r>
              <a:rPr lang="en-US" dirty="0" smtClean="0"/>
              <a:t>: Perception </a:t>
            </a:r>
            <a:r>
              <a:rPr lang="en-US" dirty="0"/>
              <a:t>in the financial markets is influenced by the </a:t>
            </a:r>
            <a:r>
              <a:rPr lang="en-US" dirty="0" smtClean="0"/>
              <a:t>well presented and well disclosed financial </a:t>
            </a:r>
            <a:r>
              <a:rPr lang="en-US" dirty="0"/>
              <a:t>information. Positive reports can enhance the bank's image and competitiveness, attracting </a:t>
            </a:r>
            <a:r>
              <a:rPr lang="en-US" dirty="0" smtClean="0"/>
              <a:t>good customers </a:t>
            </a:r>
            <a:r>
              <a:rPr lang="en-US" dirty="0"/>
              <a:t>and partners</a:t>
            </a:r>
            <a:r>
              <a:rPr lang="en-US" dirty="0" smtClean="0"/>
              <a:t>.</a:t>
            </a:r>
          </a:p>
          <a:p>
            <a:pPr marL="403225" algn="just"/>
            <a:endParaRPr lang="en-US" dirty="0" smtClean="0"/>
          </a:p>
          <a:p>
            <a:pPr marL="688975" indent="-285750" algn="just">
              <a:buFont typeface="Arial" panose="020B0604020202020204" pitchFamily="34" charset="0"/>
              <a:buChar char="•"/>
            </a:pPr>
            <a:r>
              <a:rPr lang="en-US" b="1" dirty="0"/>
              <a:t>Statutory Auditing</a:t>
            </a:r>
            <a:r>
              <a:rPr lang="en-US" dirty="0" smtClean="0"/>
              <a:t>: Finally, statutory auditors express their independent audit opinion based on the preparation and presentation of financial statements.</a:t>
            </a:r>
            <a:endParaRPr lang="en-US" dirty="0"/>
          </a:p>
          <a:p>
            <a:pPr algn="just"/>
            <a:endParaRPr lang="en-US" sz="1000" dirty="0"/>
          </a:p>
          <a:p>
            <a:pPr algn="just"/>
            <a:r>
              <a:rPr lang="en-US" b="1" dirty="0"/>
              <a:t>In summary, the presentation of accounts and reports serves as a vital communication tool, influencing the perceptions and decisions of various stakeholders, from investors and regulators to customers and the broader financial community</a:t>
            </a:r>
            <a:r>
              <a:rPr lang="en-US" b="1" dirty="0" smtClean="0"/>
              <a:t>.</a:t>
            </a:r>
            <a:endParaRPr lang="en-US" b="1" dirty="0"/>
          </a:p>
        </p:txBody>
      </p:sp>
      <p:pic>
        <p:nvPicPr>
          <p:cNvPr id="6" name="Picture 5"/>
          <p:cNvPicPr>
            <a:picLocks noChangeAspect="1"/>
          </p:cNvPicPr>
          <p:nvPr/>
        </p:nvPicPr>
        <p:blipFill>
          <a:blip r:embed="rId4"/>
          <a:stretch>
            <a:fillRect/>
          </a:stretch>
        </p:blipFill>
        <p:spPr>
          <a:xfrm flipV="1">
            <a:off x="638387" y="568867"/>
            <a:ext cx="10933504" cy="1106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Rectangle 6"/>
          <p:cNvSpPr/>
          <p:nvPr/>
        </p:nvSpPr>
        <p:spPr>
          <a:xfrm>
            <a:off x="546710" y="-29586"/>
            <a:ext cx="3120937" cy="477054"/>
          </a:xfrm>
          <a:prstGeom prst="rect">
            <a:avLst/>
          </a:prstGeom>
        </p:spPr>
        <p:txBody>
          <a:bodyPr wrap="square">
            <a:spAutoFit/>
          </a:bodyPr>
          <a:lstStyle/>
          <a:p>
            <a:pPr defTabSz="371475">
              <a:lnSpc>
                <a:spcPts val="1248"/>
              </a:lnSpc>
              <a:spcAft>
                <a:spcPts val="600"/>
              </a:spcAft>
              <a:tabLst>
                <a:tab pos="185738" algn="l"/>
              </a:tabLst>
            </a:pPr>
            <a:endParaRPr lang="en-CA" altLang="en-US" sz="105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endParaRPr>
          </a:p>
          <a:p>
            <a:pPr defTabSz="371475">
              <a:lnSpc>
                <a:spcPts val="1248"/>
              </a:lnSpc>
              <a:spcAft>
                <a:spcPts val="600"/>
              </a:spcAft>
              <a:tabLst>
                <a:tab pos="185738" algn="l"/>
              </a:tabLst>
            </a:pPr>
            <a:r>
              <a:rPr lang="en-CA" altLang="en-US" sz="2400" b="1"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Nexia </a:t>
            </a:r>
            <a:r>
              <a:rPr lang="en-CA" altLang="en-US" sz="1200" b="1"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in</a:t>
            </a:r>
            <a:r>
              <a:rPr lang="en-CA" altLang="en-US" sz="2400" b="1"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 Bangladesh</a:t>
            </a:r>
            <a:r>
              <a:rPr lang="en-CA" altLang="en-US" sz="2000"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 </a:t>
            </a:r>
            <a:endParaRPr lang="en-US" sz="2000" dirty="0"/>
          </a:p>
        </p:txBody>
      </p:sp>
      <p:sp>
        <p:nvSpPr>
          <p:cNvPr id="12" name="Rectangle 11"/>
          <p:cNvSpPr/>
          <p:nvPr/>
        </p:nvSpPr>
        <p:spPr>
          <a:xfrm>
            <a:off x="10790557" y="6578236"/>
            <a:ext cx="863763" cy="246221"/>
          </a:xfrm>
          <a:prstGeom prst="rect">
            <a:avLst/>
          </a:prstGeom>
        </p:spPr>
        <p:txBody>
          <a:bodyPr wrap="none">
            <a:spAutoFit/>
          </a:bodyPr>
          <a:lstStyle/>
          <a:p>
            <a:pPr algn="ctr" defTabSz="371475">
              <a:lnSpc>
                <a:spcPts val="1248"/>
              </a:lnSpc>
              <a:spcAft>
                <a:spcPts val="600"/>
              </a:spcAft>
              <a:tabLst>
                <a:tab pos="185738" algn="l"/>
              </a:tabLst>
            </a:pPr>
            <a:r>
              <a:rPr lang="en-CA" altLang="en-US" sz="1200" b="1" dirty="0" smtClean="0">
                <a:ln w="0"/>
                <a:solidFill>
                  <a:schemeClr val="accent3">
                    <a:lumMod val="75000"/>
                  </a:schemeClr>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Arial Bold" pitchFamily="34" charset="0"/>
              </a:rPr>
              <a:t>Page # 12</a:t>
            </a:r>
            <a:endParaRPr lang="en-CA" altLang="en-US" sz="1200" b="1" dirty="0">
              <a:ln w="0"/>
              <a:solidFill>
                <a:schemeClr val="accent3">
                  <a:lumMod val="75000"/>
                </a:schemeClr>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Arial Bold" pitchFamily="34" charset="0"/>
            </a:endParaRPr>
          </a:p>
        </p:txBody>
      </p:sp>
      <p:sp>
        <p:nvSpPr>
          <p:cNvPr id="13" name="Rectangle 12"/>
          <p:cNvSpPr/>
          <p:nvPr/>
        </p:nvSpPr>
        <p:spPr>
          <a:xfrm>
            <a:off x="1440447" y="591225"/>
            <a:ext cx="10095427" cy="589072"/>
          </a:xfrm>
          <a:prstGeom prst="rect">
            <a:avLst/>
          </a:prstGeom>
        </p:spPr>
        <p:txBody>
          <a:bodyPr wrap="square">
            <a:spAutoFit/>
          </a:bodyPr>
          <a:lstStyle/>
          <a:p>
            <a:pPr lvl="0" algn="just">
              <a:lnSpc>
                <a:spcPct val="150000"/>
              </a:lnSpc>
            </a:pPr>
            <a:r>
              <a:rPr lang="en-US" sz="2000" b="1" dirty="0" smtClean="0"/>
              <a:t>WHY PRESENTATION OF THE FINANCIAL STATEMENTS IS MOST IMPORTANT FOR A BANK</a:t>
            </a:r>
            <a:r>
              <a:rPr lang="en-US" sz="2400" b="1" dirty="0" smtClean="0"/>
              <a:t>?</a:t>
            </a:r>
            <a:endParaRPr lang="en-US" sz="2400" b="1" dirty="0"/>
          </a:p>
        </p:txBody>
      </p:sp>
    </p:spTree>
    <p:extLst>
      <p:ext uri="{BB962C8B-B14F-4D97-AF65-F5344CB8AC3E}">
        <p14:creationId xmlns:p14="http://schemas.microsoft.com/office/powerpoint/2010/main" xmlns="" val="2956072013"/>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ADF23E10-7017-72AB-40F2-BCF23A142453}"/>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262824" y="68317"/>
            <a:ext cx="2309066" cy="401509"/>
          </a:xfrm>
          <a:prstGeom prst="rect">
            <a:avLst/>
          </a:prstGeom>
          <a:noFill/>
          <a:ln>
            <a:noFill/>
          </a:ln>
        </p:spPr>
      </p:pic>
      <p:pic>
        <p:nvPicPr>
          <p:cNvPr id="5" name="Picture 4"/>
          <p:cNvPicPr>
            <a:picLocks noChangeAspect="1"/>
          </p:cNvPicPr>
          <p:nvPr/>
        </p:nvPicPr>
        <p:blipFill>
          <a:blip r:embed="rId3"/>
          <a:stretch>
            <a:fillRect/>
          </a:stretch>
        </p:blipFill>
        <p:spPr>
          <a:xfrm flipV="1">
            <a:off x="638387" y="568867"/>
            <a:ext cx="10933504" cy="1106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Rectangle 5"/>
          <p:cNvSpPr/>
          <p:nvPr/>
        </p:nvSpPr>
        <p:spPr>
          <a:xfrm>
            <a:off x="536662" y="-29586"/>
            <a:ext cx="3120937" cy="477054"/>
          </a:xfrm>
          <a:prstGeom prst="rect">
            <a:avLst/>
          </a:prstGeom>
        </p:spPr>
        <p:txBody>
          <a:bodyPr wrap="square">
            <a:spAutoFit/>
          </a:bodyPr>
          <a:lstStyle/>
          <a:p>
            <a:pPr defTabSz="371475">
              <a:lnSpc>
                <a:spcPts val="1248"/>
              </a:lnSpc>
              <a:spcAft>
                <a:spcPts val="600"/>
              </a:spcAft>
              <a:tabLst>
                <a:tab pos="185738" algn="l"/>
              </a:tabLst>
            </a:pPr>
            <a:endParaRPr lang="en-CA" altLang="en-US" sz="105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endParaRPr>
          </a:p>
          <a:p>
            <a:pPr defTabSz="371475">
              <a:lnSpc>
                <a:spcPts val="1248"/>
              </a:lnSpc>
              <a:spcAft>
                <a:spcPts val="600"/>
              </a:spcAft>
              <a:tabLst>
                <a:tab pos="185738" algn="l"/>
              </a:tabLst>
            </a:pPr>
            <a:r>
              <a:rPr lang="en-CA" altLang="en-US" sz="2400" b="1"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Nexia </a:t>
            </a:r>
            <a:r>
              <a:rPr lang="en-CA" altLang="en-US" sz="1200" b="1"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in</a:t>
            </a:r>
            <a:r>
              <a:rPr lang="en-CA" altLang="en-US" sz="2400" b="1"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 Bangladesh</a:t>
            </a:r>
            <a:r>
              <a:rPr lang="en-CA" altLang="en-US" sz="2000"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 </a:t>
            </a:r>
            <a:endParaRPr lang="en-US" sz="2000" dirty="0"/>
          </a:p>
        </p:txBody>
      </p:sp>
      <p:pic>
        <p:nvPicPr>
          <p:cNvPr id="7" name="Picture 6">
            <a:extLst>
              <a:ext uri="{FF2B5EF4-FFF2-40B4-BE49-F238E27FC236}">
                <a16:creationId xmlns:a16="http://schemas.microsoft.com/office/drawing/2014/main" xmlns="" id="{237AB954-0DD2-0A51-A330-7CD26D0E7C4E}"/>
              </a:ext>
            </a:extLst>
          </p:cNvPr>
          <p:cNvPicPr>
            <a:picLocks noChangeAspect="1"/>
          </p:cNvPicPr>
          <p:nvPr/>
        </p:nvPicPr>
        <p:blipFill rotWithShape="1">
          <a:blip r:embed="rId4"/>
          <a:srcRect l="51286" t="305" r="519" b="961"/>
          <a:stretch>
            <a:fillRect/>
          </a:stretch>
        </p:blipFill>
        <p:spPr>
          <a:xfrm flipH="1">
            <a:off x="-1" y="909317"/>
            <a:ext cx="1359018" cy="5668919"/>
          </a:xfrm>
          <a:prstGeom prst="rect">
            <a:avLst/>
          </a:prstGeom>
        </p:spPr>
      </p:pic>
      <p:sp>
        <p:nvSpPr>
          <p:cNvPr id="11" name="Rectangle 10"/>
          <p:cNvSpPr/>
          <p:nvPr/>
        </p:nvSpPr>
        <p:spPr>
          <a:xfrm>
            <a:off x="2835481" y="2747915"/>
            <a:ext cx="7675924" cy="1077218"/>
          </a:xfrm>
          <a:prstGeom prst="rect">
            <a:avLst/>
          </a:prstGeom>
        </p:spPr>
        <p:txBody>
          <a:bodyPr wrap="square">
            <a:spAutoFit/>
          </a:bodyPr>
          <a:lstStyle/>
          <a:p>
            <a:pPr lvl="0" algn="just"/>
            <a:r>
              <a:rPr lang="en-US" sz="3200" b="1" dirty="0" smtClean="0"/>
              <a:t>QUALITY OF THE BEST PRESENTED ACCOUNTS AND REPORTS OF A BANK</a:t>
            </a:r>
            <a:endParaRPr lang="en-US" sz="3200" b="1" dirty="0"/>
          </a:p>
        </p:txBody>
      </p:sp>
    </p:spTree>
    <p:extLst>
      <p:ext uri="{BB962C8B-B14F-4D97-AF65-F5344CB8AC3E}">
        <p14:creationId xmlns:p14="http://schemas.microsoft.com/office/powerpoint/2010/main" xmlns="" val="2089024306"/>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ADF23E10-7017-72AB-40F2-BCF23A142453}"/>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262824" y="68317"/>
            <a:ext cx="2309066" cy="401509"/>
          </a:xfrm>
          <a:prstGeom prst="rect">
            <a:avLst/>
          </a:prstGeom>
          <a:noFill/>
          <a:ln>
            <a:noFill/>
          </a:ln>
        </p:spPr>
      </p:pic>
      <p:pic>
        <p:nvPicPr>
          <p:cNvPr id="5" name="Picture 4"/>
          <p:cNvPicPr>
            <a:picLocks noChangeAspect="1"/>
          </p:cNvPicPr>
          <p:nvPr/>
        </p:nvPicPr>
        <p:blipFill>
          <a:blip r:embed="rId3"/>
          <a:stretch>
            <a:fillRect/>
          </a:stretch>
        </p:blipFill>
        <p:spPr>
          <a:xfrm flipV="1">
            <a:off x="638387" y="568867"/>
            <a:ext cx="10933504" cy="1106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Rectangle 5"/>
          <p:cNvSpPr/>
          <p:nvPr/>
        </p:nvSpPr>
        <p:spPr>
          <a:xfrm>
            <a:off x="536662" y="-29586"/>
            <a:ext cx="3120937" cy="477054"/>
          </a:xfrm>
          <a:prstGeom prst="rect">
            <a:avLst/>
          </a:prstGeom>
        </p:spPr>
        <p:txBody>
          <a:bodyPr wrap="square">
            <a:spAutoFit/>
          </a:bodyPr>
          <a:lstStyle/>
          <a:p>
            <a:pPr defTabSz="371475">
              <a:lnSpc>
                <a:spcPts val="1248"/>
              </a:lnSpc>
              <a:spcAft>
                <a:spcPts val="600"/>
              </a:spcAft>
              <a:tabLst>
                <a:tab pos="185738" algn="l"/>
              </a:tabLst>
            </a:pPr>
            <a:endParaRPr lang="en-CA" altLang="en-US" sz="105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endParaRPr>
          </a:p>
          <a:p>
            <a:pPr defTabSz="371475">
              <a:lnSpc>
                <a:spcPts val="1248"/>
              </a:lnSpc>
              <a:spcAft>
                <a:spcPts val="600"/>
              </a:spcAft>
              <a:tabLst>
                <a:tab pos="185738" algn="l"/>
              </a:tabLst>
            </a:pPr>
            <a:r>
              <a:rPr lang="en-CA" altLang="en-US" sz="2400" b="1"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Nexia </a:t>
            </a:r>
            <a:r>
              <a:rPr lang="en-CA" altLang="en-US" sz="1200" b="1"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in</a:t>
            </a:r>
            <a:r>
              <a:rPr lang="en-CA" altLang="en-US" sz="2400" b="1"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 Bangladesh</a:t>
            </a:r>
            <a:r>
              <a:rPr lang="en-CA" altLang="en-US" sz="2000"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 </a:t>
            </a:r>
            <a:endParaRPr lang="en-US" sz="2000" dirty="0"/>
          </a:p>
        </p:txBody>
      </p:sp>
      <p:pic>
        <p:nvPicPr>
          <p:cNvPr id="7" name="Picture 6">
            <a:extLst>
              <a:ext uri="{FF2B5EF4-FFF2-40B4-BE49-F238E27FC236}">
                <a16:creationId xmlns:a16="http://schemas.microsoft.com/office/drawing/2014/main" xmlns="" id="{237AB954-0DD2-0A51-A330-7CD26D0E7C4E}"/>
              </a:ext>
            </a:extLst>
          </p:cNvPr>
          <p:cNvPicPr>
            <a:picLocks noChangeAspect="1"/>
          </p:cNvPicPr>
          <p:nvPr/>
        </p:nvPicPr>
        <p:blipFill rotWithShape="1">
          <a:blip r:embed="rId4"/>
          <a:srcRect l="51286" t="305" r="519" b="961"/>
          <a:stretch>
            <a:fillRect/>
          </a:stretch>
        </p:blipFill>
        <p:spPr>
          <a:xfrm flipH="1">
            <a:off x="-1" y="909317"/>
            <a:ext cx="1359018" cy="5668919"/>
          </a:xfrm>
          <a:prstGeom prst="rect">
            <a:avLst/>
          </a:prstGeom>
        </p:spPr>
      </p:pic>
      <p:sp>
        <p:nvSpPr>
          <p:cNvPr id="11" name="Rectangle 10"/>
          <p:cNvSpPr/>
          <p:nvPr/>
        </p:nvSpPr>
        <p:spPr>
          <a:xfrm>
            <a:off x="1501631" y="800871"/>
            <a:ext cx="10212872" cy="461665"/>
          </a:xfrm>
          <a:prstGeom prst="rect">
            <a:avLst/>
          </a:prstGeom>
        </p:spPr>
        <p:txBody>
          <a:bodyPr wrap="square">
            <a:spAutoFit/>
          </a:bodyPr>
          <a:lstStyle/>
          <a:p>
            <a:pPr lvl="0" algn="just"/>
            <a:r>
              <a:rPr lang="en-US" sz="2400" b="1" dirty="0" smtClean="0"/>
              <a:t>Quality of the reliable accounts </a:t>
            </a:r>
            <a:r>
              <a:rPr lang="en-US" sz="2400" b="1" dirty="0"/>
              <a:t>and </a:t>
            </a:r>
            <a:r>
              <a:rPr lang="en-US" sz="2400" b="1" dirty="0" smtClean="0"/>
              <a:t>reports of a bank</a:t>
            </a:r>
            <a:endParaRPr lang="en-US" sz="2400" b="1" dirty="0"/>
          </a:p>
        </p:txBody>
      </p:sp>
      <p:sp>
        <p:nvSpPr>
          <p:cNvPr id="2" name="Rectangle 1"/>
          <p:cNvSpPr/>
          <p:nvPr/>
        </p:nvSpPr>
        <p:spPr>
          <a:xfrm>
            <a:off x="1479935" y="1504701"/>
            <a:ext cx="10091955" cy="4478149"/>
          </a:xfrm>
          <a:prstGeom prst="rect">
            <a:avLst/>
          </a:prstGeom>
        </p:spPr>
        <p:txBody>
          <a:bodyPr wrap="square">
            <a:spAutoFit/>
          </a:bodyPr>
          <a:lstStyle/>
          <a:p>
            <a:pPr algn="just"/>
            <a:r>
              <a:rPr lang="en-US" dirty="0" smtClean="0">
                <a:solidFill>
                  <a:srgbClr val="000000"/>
                </a:solidFill>
                <a:latin typeface="Calibri" panose="020F0502020204030204" pitchFamily="34" charset="0"/>
              </a:rPr>
              <a:t>Usually to </a:t>
            </a:r>
            <a:r>
              <a:rPr lang="en-US" dirty="0">
                <a:solidFill>
                  <a:srgbClr val="000000"/>
                </a:solidFill>
                <a:latin typeface="Calibri" panose="020F0502020204030204" pitchFamily="34" charset="0"/>
              </a:rPr>
              <a:t>evaluate the best published accounts of a bank, consider the following factors:</a:t>
            </a:r>
          </a:p>
          <a:p>
            <a:pPr algn="just"/>
            <a:endParaRPr lang="en-US" dirty="0">
              <a:solidFill>
                <a:srgbClr val="000000"/>
              </a:solidFill>
              <a:latin typeface="Calibri" panose="020F0502020204030204" pitchFamily="34" charset="0"/>
            </a:endParaRPr>
          </a:p>
          <a:p>
            <a:pPr marL="285750" indent="-285750" algn="just">
              <a:buFont typeface="Arial" panose="020B0604020202020204" pitchFamily="34" charset="0"/>
              <a:buChar char="•"/>
            </a:pPr>
            <a:r>
              <a:rPr lang="en-US" b="1" dirty="0" smtClean="0">
                <a:solidFill>
                  <a:srgbClr val="000000"/>
                </a:solidFill>
                <a:latin typeface="Calibri" panose="020F0502020204030204" pitchFamily="34" charset="0"/>
              </a:rPr>
              <a:t>Financial Performance</a:t>
            </a:r>
            <a:r>
              <a:rPr lang="en-US" dirty="0" smtClean="0">
                <a:solidFill>
                  <a:srgbClr val="000000"/>
                </a:solidFill>
                <a:latin typeface="Calibri" panose="020F0502020204030204" pitchFamily="34" charset="0"/>
              </a:rPr>
              <a:t>: Assess </a:t>
            </a:r>
            <a:r>
              <a:rPr lang="en-US" dirty="0">
                <a:solidFill>
                  <a:srgbClr val="000000"/>
                </a:solidFill>
                <a:latin typeface="Calibri" panose="020F0502020204030204" pitchFamily="34" charset="0"/>
              </a:rPr>
              <a:t>key financial indicators like profitability, liquidity, and solvency. Analyze trends over multiple periods for a comprehensive view.</a:t>
            </a:r>
          </a:p>
          <a:p>
            <a:pPr marL="285750" indent="-285750" algn="just">
              <a:buFont typeface="Arial" panose="020B0604020202020204" pitchFamily="34" charset="0"/>
              <a:buChar char="•"/>
            </a:pPr>
            <a:endParaRPr lang="en-US" sz="1100" dirty="0">
              <a:solidFill>
                <a:srgbClr val="000000"/>
              </a:solidFill>
              <a:latin typeface="Calibri" panose="020F0502020204030204" pitchFamily="34" charset="0"/>
            </a:endParaRPr>
          </a:p>
          <a:p>
            <a:pPr marL="285750" indent="-285750" algn="just">
              <a:buFont typeface="Arial" panose="020B0604020202020204" pitchFamily="34" charset="0"/>
              <a:buChar char="•"/>
            </a:pPr>
            <a:r>
              <a:rPr lang="en-US" b="1" dirty="0" smtClean="0">
                <a:solidFill>
                  <a:srgbClr val="000000"/>
                </a:solidFill>
                <a:latin typeface="Calibri" panose="020F0502020204030204" pitchFamily="34" charset="0"/>
              </a:rPr>
              <a:t>Transparency</a:t>
            </a:r>
            <a:r>
              <a:rPr lang="en-US" dirty="0" smtClean="0">
                <a:solidFill>
                  <a:srgbClr val="000000"/>
                </a:solidFill>
                <a:latin typeface="Calibri" panose="020F0502020204030204" pitchFamily="34" charset="0"/>
              </a:rPr>
              <a:t>: Look </a:t>
            </a:r>
            <a:r>
              <a:rPr lang="en-US" dirty="0">
                <a:solidFill>
                  <a:srgbClr val="000000"/>
                </a:solidFill>
                <a:latin typeface="Calibri" panose="020F0502020204030204" pitchFamily="34" charset="0"/>
              </a:rPr>
              <a:t>for clear and transparent disclosure of financial information. A comprehensive breakdown of assets, liabilities, and risk factors is </a:t>
            </a:r>
            <a:r>
              <a:rPr lang="en-US" dirty="0" smtClean="0">
                <a:solidFill>
                  <a:srgbClr val="000000"/>
                </a:solidFill>
                <a:latin typeface="Calibri" panose="020F0502020204030204" pitchFamily="34" charset="0"/>
              </a:rPr>
              <a:t>crucial</a:t>
            </a:r>
            <a:endParaRPr lang="en-US" dirty="0">
              <a:solidFill>
                <a:srgbClr val="000000"/>
              </a:solidFill>
              <a:latin typeface="Calibri" panose="020F0502020204030204" pitchFamily="34" charset="0"/>
            </a:endParaRPr>
          </a:p>
          <a:p>
            <a:pPr algn="just"/>
            <a:endParaRPr lang="en-US" sz="1100" dirty="0">
              <a:solidFill>
                <a:srgbClr val="000000"/>
              </a:solidFill>
              <a:latin typeface="Calibri" panose="020F0502020204030204" pitchFamily="34" charset="0"/>
            </a:endParaRPr>
          </a:p>
          <a:p>
            <a:pPr marL="285750" indent="-285750" algn="just">
              <a:buFont typeface="Arial" panose="020B0604020202020204" pitchFamily="34" charset="0"/>
              <a:buChar char="•"/>
            </a:pPr>
            <a:r>
              <a:rPr lang="en-US" b="1" dirty="0" smtClean="0">
                <a:solidFill>
                  <a:srgbClr val="000000"/>
                </a:solidFill>
                <a:latin typeface="Calibri" panose="020F0502020204030204" pitchFamily="34" charset="0"/>
              </a:rPr>
              <a:t>Compliance</a:t>
            </a:r>
            <a:r>
              <a:rPr lang="en-US" dirty="0" smtClean="0">
                <a:solidFill>
                  <a:srgbClr val="000000"/>
                </a:solidFill>
                <a:latin typeface="Calibri" panose="020F0502020204030204" pitchFamily="34" charset="0"/>
              </a:rPr>
              <a:t>: Verify </a:t>
            </a:r>
            <a:r>
              <a:rPr lang="en-US" dirty="0">
                <a:solidFill>
                  <a:srgbClr val="000000"/>
                </a:solidFill>
                <a:latin typeface="Calibri" panose="020F0502020204030204" pitchFamily="34" charset="0"/>
              </a:rPr>
              <a:t>adherence to regulatory standards and accounting principles. Ensure that the bank follows industry-specific guidelines</a:t>
            </a:r>
            <a:r>
              <a:rPr lang="en-US" dirty="0" smtClean="0">
                <a:solidFill>
                  <a:srgbClr val="000000"/>
                </a:solidFill>
                <a:latin typeface="Calibri" panose="020F0502020204030204" pitchFamily="34" charset="0"/>
              </a:rPr>
              <a:t>.</a:t>
            </a:r>
          </a:p>
          <a:p>
            <a:pPr algn="just"/>
            <a:endParaRPr lang="en-US" dirty="0" smtClean="0">
              <a:solidFill>
                <a:srgbClr val="000000"/>
              </a:solidFill>
              <a:latin typeface="Calibri" panose="020F0502020204030204" pitchFamily="34" charset="0"/>
            </a:endParaRPr>
          </a:p>
          <a:p>
            <a:pPr marL="285750" indent="-285750" algn="just">
              <a:buFont typeface="Arial" panose="020B0604020202020204" pitchFamily="34" charset="0"/>
              <a:buChar char="•"/>
            </a:pPr>
            <a:r>
              <a:rPr lang="en-US" b="1" dirty="0" smtClean="0">
                <a:solidFill>
                  <a:srgbClr val="000000"/>
                </a:solidFill>
                <a:latin typeface="Calibri" panose="020F0502020204030204" pitchFamily="34" charset="0"/>
              </a:rPr>
              <a:t>Risk Management</a:t>
            </a:r>
            <a:r>
              <a:rPr lang="en-US" dirty="0" smtClean="0">
                <a:solidFill>
                  <a:srgbClr val="000000"/>
                </a:solidFill>
                <a:latin typeface="Calibri" panose="020F0502020204030204" pitchFamily="34" charset="0"/>
              </a:rPr>
              <a:t>: Evaluate </a:t>
            </a:r>
            <a:r>
              <a:rPr lang="en-US" dirty="0">
                <a:solidFill>
                  <a:srgbClr val="000000"/>
                </a:solidFill>
                <a:latin typeface="Calibri" panose="020F0502020204030204" pitchFamily="34" charset="0"/>
              </a:rPr>
              <a:t>how well the bank identifies, assesses, and manages risks. This includes insights into credit risk, market risk, and operational risk.</a:t>
            </a:r>
          </a:p>
          <a:p>
            <a:pPr algn="just"/>
            <a:endParaRPr lang="en-US" sz="1100" dirty="0">
              <a:solidFill>
                <a:srgbClr val="000000"/>
              </a:solidFill>
              <a:latin typeface="Calibri" panose="020F0502020204030204" pitchFamily="34" charset="0"/>
            </a:endParaRPr>
          </a:p>
          <a:p>
            <a:pPr marL="285750" indent="-285750" algn="just">
              <a:buFont typeface="Arial" panose="020B0604020202020204" pitchFamily="34" charset="0"/>
              <a:buChar char="•"/>
            </a:pPr>
            <a:r>
              <a:rPr lang="en-US" b="1" dirty="0" smtClean="0">
                <a:solidFill>
                  <a:srgbClr val="000000"/>
                </a:solidFill>
                <a:latin typeface="Calibri" panose="020F0502020204030204" pitchFamily="34" charset="0"/>
              </a:rPr>
              <a:t>Corporate Governance</a:t>
            </a:r>
            <a:r>
              <a:rPr lang="en-US" dirty="0" smtClean="0">
                <a:solidFill>
                  <a:srgbClr val="000000"/>
                </a:solidFill>
                <a:latin typeface="Calibri" panose="020F0502020204030204" pitchFamily="34" charset="0"/>
              </a:rPr>
              <a:t>: Examine </a:t>
            </a:r>
            <a:r>
              <a:rPr lang="en-US" dirty="0">
                <a:solidFill>
                  <a:srgbClr val="000000"/>
                </a:solidFill>
                <a:latin typeface="Calibri" panose="020F0502020204030204" pitchFamily="34" charset="0"/>
              </a:rPr>
              <a:t>the governance structure, including the board's independence, qualifications, and the effectiveness of internal controls</a:t>
            </a:r>
            <a:r>
              <a:rPr lang="en-US" dirty="0" smtClean="0">
                <a:solidFill>
                  <a:srgbClr val="000000"/>
                </a:solidFill>
                <a:latin typeface="Calibri" panose="020F0502020204030204" pitchFamily="34" charset="0"/>
              </a:rPr>
              <a:t>.</a:t>
            </a:r>
            <a:endParaRPr lang="en-US" dirty="0">
              <a:solidFill>
                <a:srgbClr val="000000"/>
              </a:solidFill>
              <a:latin typeface="Calibri" panose="020F0502020204030204" pitchFamily="34" charset="0"/>
            </a:endParaRPr>
          </a:p>
          <a:p>
            <a:pPr algn="just"/>
            <a:endParaRPr lang="en-US" dirty="0">
              <a:solidFill>
                <a:srgbClr val="000000"/>
              </a:solidFill>
              <a:latin typeface="Calibri" panose="020F0502020204030204" pitchFamily="34" charset="0"/>
            </a:endParaRPr>
          </a:p>
        </p:txBody>
      </p:sp>
      <p:sp>
        <p:nvSpPr>
          <p:cNvPr id="13" name="Rectangle 12"/>
          <p:cNvSpPr/>
          <p:nvPr/>
        </p:nvSpPr>
        <p:spPr>
          <a:xfrm>
            <a:off x="10790557" y="6578236"/>
            <a:ext cx="863763" cy="246221"/>
          </a:xfrm>
          <a:prstGeom prst="rect">
            <a:avLst/>
          </a:prstGeom>
        </p:spPr>
        <p:txBody>
          <a:bodyPr wrap="none">
            <a:spAutoFit/>
          </a:bodyPr>
          <a:lstStyle/>
          <a:p>
            <a:pPr algn="ctr" defTabSz="371475">
              <a:lnSpc>
                <a:spcPts val="1248"/>
              </a:lnSpc>
              <a:spcAft>
                <a:spcPts val="600"/>
              </a:spcAft>
              <a:tabLst>
                <a:tab pos="185738" algn="l"/>
              </a:tabLst>
            </a:pPr>
            <a:r>
              <a:rPr lang="en-CA" altLang="en-US" sz="1200" b="1" dirty="0" smtClean="0">
                <a:ln w="0"/>
                <a:solidFill>
                  <a:schemeClr val="accent3">
                    <a:lumMod val="75000"/>
                  </a:schemeClr>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Arial Bold" pitchFamily="34" charset="0"/>
              </a:rPr>
              <a:t>Page # 13</a:t>
            </a:r>
            <a:endParaRPr lang="en-CA" altLang="en-US" sz="1200" b="1" dirty="0">
              <a:ln w="0"/>
              <a:solidFill>
                <a:schemeClr val="accent3">
                  <a:lumMod val="75000"/>
                </a:schemeClr>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Arial Bold" pitchFamily="34" charset="0"/>
            </a:endParaRPr>
          </a:p>
        </p:txBody>
      </p:sp>
      <p:sp>
        <p:nvSpPr>
          <p:cNvPr id="9" name="Right Arrow 8"/>
          <p:cNvSpPr/>
          <p:nvPr/>
        </p:nvSpPr>
        <p:spPr>
          <a:xfrm>
            <a:off x="8909107" y="6339825"/>
            <a:ext cx="1381079" cy="484632"/>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Continue</a:t>
            </a:r>
            <a:endParaRPr lang="en-US" b="1" dirty="0">
              <a:solidFill>
                <a:schemeClr val="tx1"/>
              </a:solidFill>
            </a:endParaRPr>
          </a:p>
        </p:txBody>
      </p:sp>
    </p:spTree>
    <p:extLst>
      <p:ext uri="{BB962C8B-B14F-4D97-AF65-F5344CB8AC3E}">
        <p14:creationId xmlns:p14="http://schemas.microsoft.com/office/powerpoint/2010/main" xmlns="" val="3304831613"/>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ADF23E10-7017-72AB-40F2-BCF23A142453}"/>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262824" y="68317"/>
            <a:ext cx="2309066" cy="401509"/>
          </a:xfrm>
          <a:prstGeom prst="rect">
            <a:avLst/>
          </a:prstGeom>
          <a:noFill/>
          <a:ln>
            <a:noFill/>
          </a:ln>
        </p:spPr>
      </p:pic>
      <p:pic>
        <p:nvPicPr>
          <p:cNvPr id="5" name="Picture 4"/>
          <p:cNvPicPr>
            <a:picLocks noChangeAspect="1"/>
          </p:cNvPicPr>
          <p:nvPr/>
        </p:nvPicPr>
        <p:blipFill>
          <a:blip r:embed="rId3"/>
          <a:stretch>
            <a:fillRect/>
          </a:stretch>
        </p:blipFill>
        <p:spPr>
          <a:xfrm flipV="1">
            <a:off x="638387" y="568867"/>
            <a:ext cx="10933504" cy="1106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Rectangle 5"/>
          <p:cNvSpPr/>
          <p:nvPr/>
        </p:nvSpPr>
        <p:spPr>
          <a:xfrm>
            <a:off x="536662" y="-29586"/>
            <a:ext cx="3120937" cy="477054"/>
          </a:xfrm>
          <a:prstGeom prst="rect">
            <a:avLst/>
          </a:prstGeom>
        </p:spPr>
        <p:txBody>
          <a:bodyPr wrap="square">
            <a:spAutoFit/>
          </a:bodyPr>
          <a:lstStyle/>
          <a:p>
            <a:pPr defTabSz="371475">
              <a:lnSpc>
                <a:spcPts val="1248"/>
              </a:lnSpc>
              <a:spcAft>
                <a:spcPts val="600"/>
              </a:spcAft>
              <a:tabLst>
                <a:tab pos="185738" algn="l"/>
              </a:tabLst>
            </a:pPr>
            <a:endParaRPr lang="en-CA" altLang="en-US" sz="105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endParaRPr>
          </a:p>
          <a:p>
            <a:pPr defTabSz="371475">
              <a:lnSpc>
                <a:spcPts val="1248"/>
              </a:lnSpc>
              <a:spcAft>
                <a:spcPts val="600"/>
              </a:spcAft>
              <a:tabLst>
                <a:tab pos="185738" algn="l"/>
              </a:tabLst>
            </a:pPr>
            <a:r>
              <a:rPr lang="en-CA" altLang="en-US" sz="2400" b="1"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Nexia </a:t>
            </a:r>
            <a:r>
              <a:rPr lang="en-CA" altLang="en-US" sz="1200" b="1"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in</a:t>
            </a:r>
            <a:r>
              <a:rPr lang="en-CA" altLang="en-US" sz="2400" b="1"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 Bangladesh</a:t>
            </a:r>
            <a:r>
              <a:rPr lang="en-CA" altLang="en-US" sz="2000"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 </a:t>
            </a:r>
            <a:endParaRPr lang="en-US" sz="2000" dirty="0"/>
          </a:p>
        </p:txBody>
      </p:sp>
      <p:pic>
        <p:nvPicPr>
          <p:cNvPr id="7" name="Picture 6">
            <a:extLst>
              <a:ext uri="{FF2B5EF4-FFF2-40B4-BE49-F238E27FC236}">
                <a16:creationId xmlns:a16="http://schemas.microsoft.com/office/drawing/2014/main" xmlns="" id="{237AB954-0DD2-0A51-A330-7CD26D0E7C4E}"/>
              </a:ext>
            </a:extLst>
          </p:cNvPr>
          <p:cNvPicPr>
            <a:picLocks noChangeAspect="1"/>
          </p:cNvPicPr>
          <p:nvPr/>
        </p:nvPicPr>
        <p:blipFill rotWithShape="1">
          <a:blip r:embed="rId4"/>
          <a:srcRect l="51286" t="305" r="519" b="961"/>
          <a:stretch>
            <a:fillRect/>
          </a:stretch>
        </p:blipFill>
        <p:spPr>
          <a:xfrm flipH="1">
            <a:off x="-1" y="909317"/>
            <a:ext cx="1359018" cy="5668919"/>
          </a:xfrm>
          <a:prstGeom prst="rect">
            <a:avLst/>
          </a:prstGeom>
        </p:spPr>
      </p:pic>
      <p:sp>
        <p:nvSpPr>
          <p:cNvPr id="11" name="Rectangle 10"/>
          <p:cNvSpPr/>
          <p:nvPr/>
        </p:nvSpPr>
        <p:spPr>
          <a:xfrm>
            <a:off x="1756653" y="1383935"/>
            <a:ext cx="9815237" cy="4801314"/>
          </a:xfrm>
          <a:prstGeom prst="rect">
            <a:avLst/>
          </a:prstGeom>
        </p:spPr>
        <p:txBody>
          <a:bodyPr wrap="square">
            <a:spAutoFit/>
          </a:bodyPr>
          <a:lstStyle/>
          <a:p>
            <a:pPr marL="285750" indent="-285750" algn="just">
              <a:buFont typeface="Arial" panose="020B0604020202020204" pitchFamily="34" charset="0"/>
              <a:buChar char="•"/>
            </a:pPr>
            <a:r>
              <a:rPr lang="en-US" b="1" dirty="0" smtClean="0">
                <a:solidFill>
                  <a:srgbClr val="000000"/>
                </a:solidFill>
                <a:latin typeface="Calibri" panose="020F0502020204030204" pitchFamily="34" charset="0"/>
              </a:rPr>
              <a:t>Strategic Initiatives</a:t>
            </a:r>
            <a:r>
              <a:rPr lang="en-US" dirty="0" smtClean="0">
                <a:solidFill>
                  <a:srgbClr val="000000"/>
                </a:solidFill>
                <a:latin typeface="Calibri" panose="020F0502020204030204" pitchFamily="34" charset="0"/>
              </a:rPr>
              <a:t>: Understand </a:t>
            </a:r>
            <a:r>
              <a:rPr lang="en-US" dirty="0">
                <a:solidFill>
                  <a:srgbClr val="000000"/>
                </a:solidFill>
                <a:latin typeface="Calibri" panose="020F0502020204030204" pitchFamily="34" charset="0"/>
              </a:rPr>
              <a:t>the bank's strategic direction and initiatives. Evaluate how well these align with industry trends and economic conditions.</a:t>
            </a:r>
          </a:p>
          <a:p>
            <a:pPr marL="285750" indent="-285750" algn="just">
              <a:buFont typeface="Arial" panose="020B0604020202020204" pitchFamily="34" charset="0"/>
              <a:buChar char="•"/>
            </a:pPr>
            <a:endParaRPr lang="en-US" dirty="0">
              <a:solidFill>
                <a:srgbClr val="000000"/>
              </a:solidFill>
              <a:latin typeface="Calibri" panose="020F0502020204030204" pitchFamily="34" charset="0"/>
            </a:endParaRPr>
          </a:p>
          <a:p>
            <a:pPr marL="285750" indent="-285750" algn="just">
              <a:buFont typeface="Arial" panose="020B0604020202020204" pitchFamily="34" charset="0"/>
              <a:buChar char="•"/>
            </a:pPr>
            <a:r>
              <a:rPr lang="en-US" b="1" dirty="0">
                <a:solidFill>
                  <a:srgbClr val="000000"/>
                </a:solidFill>
                <a:latin typeface="Calibri" panose="020F0502020204030204" pitchFamily="34" charset="0"/>
              </a:rPr>
              <a:t>S</a:t>
            </a:r>
            <a:r>
              <a:rPr lang="en-US" b="1" dirty="0" smtClean="0">
                <a:solidFill>
                  <a:srgbClr val="000000"/>
                </a:solidFill>
                <a:latin typeface="Calibri" panose="020F0502020204030204" pitchFamily="34" charset="0"/>
              </a:rPr>
              <a:t>tability </a:t>
            </a:r>
            <a:r>
              <a:rPr lang="en-US" b="1" dirty="0">
                <a:solidFill>
                  <a:srgbClr val="000000"/>
                </a:solidFill>
                <a:latin typeface="Calibri" panose="020F0502020204030204" pitchFamily="34" charset="0"/>
              </a:rPr>
              <a:t>and Resilience</a:t>
            </a:r>
            <a:r>
              <a:rPr lang="en-US" dirty="0" smtClean="0">
                <a:solidFill>
                  <a:srgbClr val="000000"/>
                </a:solidFill>
                <a:latin typeface="Calibri" panose="020F0502020204030204" pitchFamily="34" charset="0"/>
              </a:rPr>
              <a:t>: </a:t>
            </a:r>
            <a:r>
              <a:rPr lang="en-US" dirty="0">
                <a:solidFill>
                  <a:srgbClr val="000000"/>
                </a:solidFill>
                <a:latin typeface="Calibri" panose="020F0502020204030204" pitchFamily="34" charset="0"/>
              </a:rPr>
              <a:t>Assess the bank's ability to withstand economic downturns or financial shocks. Look at capital adequacy and stress-testing results.</a:t>
            </a:r>
          </a:p>
          <a:p>
            <a:pPr marL="285750" indent="-285750" algn="just">
              <a:buFont typeface="Arial" panose="020B0604020202020204" pitchFamily="34" charset="0"/>
              <a:buChar char="•"/>
            </a:pPr>
            <a:endParaRPr lang="en-US" dirty="0">
              <a:solidFill>
                <a:srgbClr val="000000"/>
              </a:solidFill>
              <a:latin typeface="Calibri" panose="020F0502020204030204" pitchFamily="34" charset="0"/>
            </a:endParaRPr>
          </a:p>
          <a:p>
            <a:pPr marL="285750" indent="-285750" algn="just">
              <a:buFont typeface="Arial" panose="020B0604020202020204" pitchFamily="34" charset="0"/>
              <a:buChar char="•"/>
            </a:pPr>
            <a:r>
              <a:rPr lang="en-US" b="1" dirty="0" smtClean="0">
                <a:solidFill>
                  <a:srgbClr val="000000"/>
                </a:solidFill>
                <a:latin typeface="Calibri" panose="020F0502020204030204" pitchFamily="34" charset="0"/>
              </a:rPr>
              <a:t>Social Responsibility</a:t>
            </a:r>
            <a:r>
              <a:rPr lang="en-US" dirty="0" smtClean="0">
                <a:solidFill>
                  <a:srgbClr val="000000"/>
                </a:solidFill>
                <a:latin typeface="Calibri" panose="020F0502020204030204" pitchFamily="34" charset="0"/>
              </a:rPr>
              <a:t>: Consider </a:t>
            </a:r>
            <a:r>
              <a:rPr lang="en-US" dirty="0">
                <a:solidFill>
                  <a:srgbClr val="000000"/>
                </a:solidFill>
                <a:latin typeface="Calibri" panose="020F0502020204030204" pitchFamily="34" charset="0"/>
              </a:rPr>
              <a:t>the bank's commitment to social and environmental responsibility. Corporate social responsibility initiatives can reflect positively on its reputation.</a:t>
            </a:r>
          </a:p>
          <a:p>
            <a:pPr marL="285750" indent="-285750" algn="just">
              <a:buFont typeface="Arial" panose="020B0604020202020204" pitchFamily="34" charset="0"/>
              <a:buChar char="•"/>
            </a:pPr>
            <a:endParaRPr lang="en-US" dirty="0">
              <a:solidFill>
                <a:srgbClr val="000000"/>
              </a:solidFill>
              <a:latin typeface="Calibri" panose="020F0502020204030204" pitchFamily="34" charset="0"/>
            </a:endParaRPr>
          </a:p>
          <a:p>
            <a:pPr marL="285750" indent="-285750" algn="just">
              <a:buFont typeface="Arial" panose="020B0604020202020204" pitchFamily="34" charset="0"/>
              <a:buChar char="•"/>
            </a:pPr>
            <a:r>
              <a:rPr lang="en-US" b="1" dirty="0" smtClean="0">
                <a:solidFill>
                  <a:srgbClr val="000000"/>
                </a:solidFill>
                <a:latin typeface="Calibri" panose="020F0502020204030204" pitchFamily="34" charset="0"/>
              </a:rPr>
              <a:t>Comparative Analysis</a:t>
            </a:r>
            <a:r>
              <a:rPr lang="en-US" dirty="0" smtClean="0">
                <a:solidFill>
                  <a:srgbClr val="000000"/>
                </a:solidFill>
                <a:latin typeface="Calibri" panose="020F0502020204030204" pitchFamily="34" charset="0"/>
              </a:rPr>
              <a:t>: Compare </a:t>
            </a:r>
            <a:r>
              <a:rPr lang="en-US" dirty="0">
                <a:solidFill>
                  <a:srgbClr val="000000"/>
                </a:solidFill>
                <a:latin typeface="Calibri" panose="020F0502020204030204" pitchFamily="34" charset="0"/>
              </a:rPr>
              <a:t>the bank's performance and practices with industry peers. Benchmarking can provide valuable insights.</a:t>
            </a:r>
          </a:p>
          <a:p>
            <a:pPr marL="285750" indent="-285750" algn="just">
              <a:buFont typeface="Arial" panose="020B0604020202020204" pitchFamily="34" charset="0"/>
              <a:buChar char="•"/>
            </a:pPr>
            <a:endParaRPr lang="en-US" dirty="0">
              <a:solidFill>
                <a:srgbClr val="000000"/>
              </a:solidFill>
              <a:latin typeface="Calibri" panose="020F0502020204030204" pitchFamily="34" charset="0"/>
            </a:endParaRPr>
          </a:p>
          <a:p>
            <a:pPr marL="285750" indent="-285750" algn="just">
              <a:buFont typeface="Arial" panose="020B0604020202020204" pitchFamily="34" charset="0"/>
              <a:buChar char="•"/>
            </a:pPr>
            <a:r>
              <a:rPr lang="en-US" b="1" dirty="0" smtClean="0">
                <a:solidFill>
                  <a:srgbClr val="000000"/>
                </a:solidFill>
                <a:latin typeface="Calibri" panose="020F0502020204030204" pitchFamily="34" charset="0"/>
              </a:rPr>
              <a:t>Auditor's Opinion</a:t>
            </a:r>
            <a:r>
              <a:rPr lang="en-US" dirty="0" smtClean="0">
                <a:solidFill>
                  <a:srgbClr val="000000"/>
                </a:solidFill>
                <a:latin typeface="Calibri" panose="020F0502020204030204" pitchFamily="34" charset="0"/>
              </a:rPr>
              <a:t>: Consider </a:t>
            </a:r>
            <a:r>
              <a:rPr lang="en-US" dirty="0">
                <a:solidFill>
                  <a:srgbClr val="000000"/>
                </a:solidFill>
                <a:latin typeface="Calibri" panose="020F0502020204030204" pitchFamily="34" charset="0"/>
              </a:rPr>
              <a:t>the opinion of the external auditors. A clean audit opinion indicates a higher level of confidence in the published accounts.</a:t>
            </a:r>
          </a:p>
          <a:p>
            <a:pPr algn="just"/>
            <a:endParaRPr lang="en-US" dirty="0">
              <a:solidFill>
                <a:srgbClr val="000000"/>
              </a:solidFill>
              <a:latin typeface="Calibri" panose="020F0502020204030204" pitchFamily="34" charset="0"/>
            </a:endParaRPr>
          </a:p>
          <a:p>
            <a:pPr algn="just"/>
            <a:r>
              <a:rPr lang="en-US" dirty="0">
                <a:solidFill>
                  <a:srgbClr val="000000"/>
                </a:solidFill>
                <a:latin typeface="Calibri" panose="020F0502020204030204" pitchFamily="34" charset="0"/>
              </a:rPr>
              <a:t>By examining these aspects, you can form a comprehensive view of a bank's financial health and the quality of its published accounts.</a:t>
            </a:r>
            <a:endParaRPr lang="en-US" b="0" i="0" dirty="0">
              <a:solidFill>
                <a:srgbClr val="000000"/>
              </a:solidFill>
              <a:effectLst/>
              <a:latin typeface="Calibri" panose="020F0502020204030204" pitchFamily="34" charset="0"/>
            </a:endParaRPr>
          </a:p>
        </p:txBody>
      </p:sp>
      <p:sp>
        <p:nvSpPr>
          <p:cNvPr id="12" name="Rectangle 11"/>
          <p:cNvSpPr/>
          <p:nvPr/>
        </p:nvSpPr>
        <p:spPr>
          <a:xfrm>
            <a:off x="10790557" y="6578236"/>
            <a:ext cx="863763" cy="246221"/>
          </a:xfrm>
          <a:prstGeom prst="rect">
            <a:avLst/>
          </a:prstGeom>
        </p:spPr>
        <p:txBody>
          <a:bodyPr wrap="none">
            <a:spAutoFit/>
          </a:bodyPr>
          <a:lstStyle/>
          <a:p>
            <a:pPr algn="ctr" defTabSz="371475">
              <a:lnSpc>
                <a:spcPts val="1248"/>
              </a:lnSpc>
              <a:spcAft>
                <a:spcPts val="600"/>
              </a:spcAft>
              <a:tabLst>
                <a:tab pos="185738" algn="l"/>
              </a:tabLst>
            </a:pPr>
            <a:r>
              <a:rPr lang="en-CA" altLang="en-US" sz="1200" b="1" dirty="0" smtClean="0">
                <a:ln w="0"/>
                <a:solidFill>
                  <a:schemeClr val="accent3">
                    <a:lumMod val="75000"/>
                  </a:schemeClr>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Arial Bold" pitchFamily="34" charset="0"/>
              </a:rPr>
              <a:t>Page # 14</a:t>
            </a:r>
            <a:endParaRPr lang="en-CA" altLang="en-US" sz="1200" b="1" dirty="0">
              <a:ln w="0"/>
              <a:solidFill>
                <a:schemeClr val="accent3">
                  <a:lumMod val="75000"/>
                </a:schemeClr>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Arial Bold" pitchFamily="34" charset="0"/>
            </a:endParaRPr>
          </a:p>
        </p:txBody>
      </p:sp>
      <p:sp>
        <p:nvSpPr>
          <p:cNvPr id="13" name="Rectangle 12"/>
          <p:cNvSpPr/>
          <p:nvPr/>
        </p:nvSpPr>
        <p:spPr>
          <a:xfrm>
            <a:off x="1501631" y="800871"/>
            <a:ext cx="10212872" cy="461665"/>
          </a:xfrm>
          <a:prstGeom prst="rect">
            <a:avLst/>
          </a:prstGeom>
        </p:spPr>
        <p:txBody>
          <a:bodyPr wrap="square">
            <a:spAutoFit/>
          </a:bodyPr>
          <a:lstStyle/>
          <a:p>
            <a:pPr lvl="0" algn="just"/>
            <a:r>
              <a:rPr lang="en-US" sz="2400" b="1" dirty="0" smtClean="0"/>
              <a:t>Quality of the reliable accounts </a:t>
            </a:r>
            <a:r>
              <a:rPr lang="en-US" sz="2400" b="1" dirty="0"/>
              <a:t>and </a:t>
            </a:r>
            <a:r>
              <a:rPr lang="en-US" sz="2400" b="1" dirty="0" smtClean="0"/>
              <a:t>reports of a bank</a:t>
            </a:r>
            <a:endParaRPr lang="en-US" sz="2400" b="1" dirty="0"/>
          </a:p>
        </p:txBody>
      </p:sp>
    </p:spTree>
    <p:extLst>
      <p:ext uri="{BB962C8B-B14F-4D97-AF65-F5344CB8AC3E}">
        <p14:creationId xmlns:p14="http://schemas.microsoft.com/office/powerpoint/2010/main" xmlns="" val="316880651"/>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p:cNvSpPr/>
          <p:nvPr/>
        </p:nvSpPr>
        <p:spPr>
          <a:xfrm>
            <a:off x="9236" y="-79494"/>
            <a:ext cx="12192000" cy="685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025" dirty="0">
              <a:solidFill>
                <a:schemeClr val="tx1"/>
              </a:solidFill>
            </a:endParaRPr>
          </a:p>
        </p:txBody>
      </p:sp>
      <p:sp>
        <p:nvSpPr>
          <p:cNvPr id="8" name="Text Placeholder 3"/>
          <p:cNvSpPr txBox="1"/>
          <p:nvPr/>
        </p:nvSpPr>
        <p:spPr bwMode="gray">
          <a:xfrm>
            <a:off x="1625905" y="750418"/>
            <a:ext cx="8454934" cy="1527934"/>
          </a:xfrm>
          <a:prstGeom prst="rect">
            <a:avLst/>
          </a:prstGeom>
          <a:noFill/>
          <a:ln>
            <a:noFill/>
          </a:ln>
        </p:spPr>
        <p:style>
          <a:lnRef idx="0">
            <a:scrgbClr r="0" g="0" b="0"/>
          </a:lnRef>
          <a:fillRef idx="0">
            <a:scrgbClr r="0" g="0" b="0"/>
          </a:fillRef>
          <a:effectRef idx="0">
            <a:scrgbClr r="0" g="0" b="0"/>
          </a:effectRef>
          <a:fontRef idx="minor">
            <a:schemeClr val="accent2"/>
          </a:fontRef>
        </p:style>
        <p:txBody>
          <a:bodyPr lIns="0" tIns="0" rIns="0" bIns="0"/>
          <a:lstStyle>
            <a:lvl1pPr marL="149860" indent="-149860" algn="l" defTabSz="571500" rtl="0" eaLnBrk="1" latinLnBrk="0" hangingPunct="1">
              <a:spcBef>
                <a:spcPts val="600"/>
              </a:spcBef>
              <a:buClr>
                <a:schemeClr val="accent2"/>
              </a:buClr>
              <a:buSzPct val="70000"/>
              <a:buFont typeface="Arial" panose="020B0604020202020204" pitchFamily="34" charset="0"/>
              <a:buChar char="•"/>
              <a:tabLst>
                <a:tab pos="285750" algn="l"/>
              </a:tabLst>
              <a:defRPr lang="en-US" sz="900" b="1" kern="1200" dirty="0" smtClean="0">
                <a:solidFill>
                  <a:srgbClr val="00338D"/>
                </a:solidFill>
                <a:latin typeface="Arial" panose="020B0604020202020204" pitchFamily="34" charset="0"/>
                <a:ea typeface="+mn-ea"/>
                <a:cs typeface="Arial" panose="020B0604020202020204" pitchFamily="34" charset="0"/>
              </a:defRPr>
            </a:lvl1pPr>
            <a:lvl2pPr marL="742950" indent="-285750" algn="l" defTabSz="571500" rtl="0" eaLnBrk="1" latinLnBrk="0" hangingPunct="1">
              <a:spcBef>
                <a:spcPts val="600"/>
              </a:spcBef>
              <a:buClr>
                <a:schemeClr val="accent2"/>
              </a:buClr>
              <a:buSzPct val="70000"/>
              <a:buFont typeface="Arial" panose="020B0604020202020204" pitchFamily="34" charset="0"/>
              <a:buChar char="–"/>
              <a:tabLst>
                <a:tab pos="285750" algn="l"/>
              </a:tabLst>
              <a:defRPr lang="en-US" sz="900" kern="1200" dirty="0" smtClean="0">
                <a:solidFill>
                  <a:schemeClr val="tx1"/>
                </a:solidFill>
                <a:latin typeface="Arial" panose="020B0604020202020204" pitchFamily="34" charset="0"/>
                <a:ea typeface="+mn-ea"/>
                <a:cs typeface="Arial" panose="020B0604020202020204" pitchFamily="34" charset="0"/>
              </a:defRPr>
            </a:lvl2pPr>
            <a:lvl3pPr marL="177800" indent="-177800" algn="l" defTabSz="571500" rtl="0" eaLnBrk="1" latinLnBrk="0" hangingPunct="1">
              <a:spcBef>
                <a:spcPts val="600"/>
              </a:spcBef>
              <a:buClr>
                <a:srgbClr val="97989A"/>
              </a:buClr>
              <a:buSzPct val="70000"/>
              <a:buFont typeface="Arial" panose="020B0604020202020204" pitchFamily="34" charset="0"/>
              <a:buChar char="■"/>
              <a:tabLst>
                <a:tab pos="285750" algn="l"/>
              </a:tabLst>
              <a:defRPr lang="en-US" sz="900" kern="1200" dirty="0" smtClean="0">
                <a:solidFill>
                  <a:schemeClr val="tx1"/>
                </a:solidFill>
                <a:latin typeface="Arial" panose="020B0604020202020204" pitchFamily="34" charset="0"/>
                <a:ea typeface="+mn-ea"/>
                <a:cs typeface="Arial" panose="020B0604020202020204" pitchFamily="34" charset="0"/>
              </a:defRPr>
            </a:lvl3pPr>
            <a:lvl4pPr marL="355600" indent="-177800" algn="l" defTabSz="571500" rtl="0" eaLnBrk="1" latinLnBrk="0" hangingPunct="1">
              <a:spcBef>
                <a:spcPts val="600"/>
              </a:spcBef>
              <a:buClr>
                <a:srgbClr val="97989A"/>
              </a:buClr>
              <a:buSzPct val="70000"/>
              <a:buFont typeface="Arial" panose="020B0604020202020204" pitchFamily="34" charset="0"/>
              <a:buChar char="–"/>
              <a:tabLst>
                <a:tab pos="285750" algn="l"/>
              </a:tabLst>
              <a:defRPr lang="en-US" sz="900" kern="1200" dirty="0" smtClean="0">
                <a:solidFill>
                  <a:schemeClr val="tx1"/>
                </a:solidFill>
                <a:latin typeface="Arial" panose="020B0604020202020204" pitchFamily="34" charset="0"/>
                <a:ea typeface="+mn-ea"/>
                <a:cs typeface="Arial" panose="020B0604020202020204" pitchFamily="34" charset="0"/>
              </a:defRPr>
            </a:lvl4pPr>
            <a:lvl5pPr marL="535305" indent="-174625" algn="l" defTabSz="571500" rtl="0" eaLnBrk="1" latinLnBrk="0" hangingPunct="1">
              <a:spcBef>
                <a:spcPts val="600"/>
              </a:spcBef>
              <a:buClr>
                <a:srgbClr val="97989A"/>
              </a:buClr>
              <a:buSzPct val="70000"/>
              <a:buFont typeface="Arial" panose="020B0604020202020204" pitchFamily="34" charset="0"/>
              <a:buChar char="■"/>
              <a:tabLst>
                <a:tab pos="285750" algn="l"/>
              </a:tabLst>
              <a:defRPr lang="en-GB" sz="900" kern="1200" dirty="0">
                <a:solidFill>
                  <a:schemeClr val="tx1"/>
                </a:solidFill>
                <a:latin typeface="Arial" panose="020B0604020202020204" pitchFamily="34" charset="0"/>
                <a:ea typeface="+mn-ea"/>
                <a:cs typeface="Arial" panose="020B0604020202020204" pitchFamily="34" charset="0"/>
              </a:defRPr>
            </a:lvl5pPr>
            <a:lvl6pPr marL="992505" indent="-174625" algn="l" defTabSz="571500" rtl="0" eaLnBrk="0" fontAlgn="base" latinLnBrk="0" hangingPunct="0">
              <a:spcBef>
                <a:spcPts val="600"/>
              </a:spcBef>
              <a:spcAft>
                <a:spcPct val="0"/>
              </a:spcAft>
              <a:buClr>
                <a:srgbClr val="97989A"/>
              </a:buClr>
              <a:buFont typeface="Arial" panose="020B0604020202020204" pitchFamily="34" charset="0"/>
              <a:buChar char="■"/>
              <a:tabLst>
                <a:tab pos="285750" algn="l"/>
              </a:tabLst>
              <a:defRPr sz="900" kern="1200">
                <a:solidFill>
                  <a:schemeClr val="tx1"/>
                </a:solidFill>
                <a:latin typeface="Arial" panose="020B0604020202020204" pitchFamily="34" charset="0"/>
                <a:ea typeface="+mn-ea"/>
                <a:cs typeface="Arial" panose="020B0604020202020204" pitchFamily="34" charset="0"/>
              </a:defRPr>
            </a:lvl6pPr>
            <a:lvl7pPr marL="1449705" indent="-174625" algn="l" defTabSz="571500" rtl="0" eaLnBrk="0" fontAlgn="base" latinLnBrk="0" hangingPunct="0">
              <a:spcBef>
                <a:spcPts val="600"/>
              </a:spcBef>
              <a:spcAft>
                <a:spcPct val="0"/>
              </a:spcAft>
              <a:buClr>
                <a:srgbClr val="97989A"/>
              </a:buClr>
              <a:buFont typeface="Arial" panose="020B0604020202020204" pitchFamily="34" charset="0"/>
              <a:buChar char="■"/>
              <a:tabLst>
                <a:tab pos="285750" algn="l"/>
              </a:tabLst>
              <a:defRPr sz="900" kern="1200">
                <a:solidFill>
                  <a:schemeClr val="tx1"/>
                </a:solidFill>
                <a:latin typeface="Arial" panose="020B0604020202020204" pitchFamily="34" charset="0"/>
                <a:ea typeface="+mn-ea"/>
                <a:cs typeface="Arial" panose="020B0604020202020204" pitchFamily="34" charset="0"/>
              </a:defRPr>
            </a:lvl7pPr>
            <a:lvl8pPr marL="1906905" indent="-174625" algn="l" defTabSz="571500" rtl="0" eaLnBrk="0" fontAlgn="base" latinLnBrk="0" hangingPunct="0">
              <a:spcBef>
                <a:spcPts val="600"/>
              </a:spcBef>
              <a:spcAft>
                <a:spcPct val="0"/>
              </a:spcAft>
              <a:buClr>
                <a:srgbClr val="97989A"/>
              </a:buClr>
              <a:buFont typeface="Arial" panose="020B0604020202020204" pitchFamily="34" charset="0"/>
              <a:buChar char="■"/>
              <a:tabLst>
                <a:tab pos="285750" algn="l"/>
              </a:tabLst>
              <a:defRPr sz="900" kern="1200">
                <a:solidFill>
                  <a:schemeClr val="tx1"/>
                </a:solidFill>
                <a:latin typeface="Arial" panose="020B0604020202020204" pitchFamily="34" charset="0"/>
                <a:ea typeface="+mn-ea"/>
                <a:cs typeface="Arial" panose="020B0604020202020204" pitchFamily="34" charset="0"/>
              </a:defRPr>
            </a:lvl8pPr>
            <a:lvl9pPr marL="2364105" indent="-174625" algn="l" defTabSz="571500" rtl="0" eaLnBrk="0" fontAlgn="base" latinLnBrk="0" hangingPunct="0">
              <a:spcBef>
                <a:spcPts val="600"/>
              </a:spcBef>
              <a:spcAft>
                <a:spcPct val="0"/>
              </a:spcAft>
              <a:buClr>
                <a:srgbClr val="97989A"/>
              </a:buClr>
              <a:buFont typeface="Arial" panose="020B0604020202020204" pitchFamily="34" charset="0"/>
              <a:buChar char="■"/>
              <a:tabLst>
                <a:tab pos="285750" algn="l"/>
              </a:tabLst>
              <a:defRPr sz="900" kern="1200">
                <a:solidFill>
                  <a:schemeClr val="tx1"/>
                </a:solidFill>
                <a:latin typeface="Arial" panose="020B0604020202020204" pitchFamily="34" charset="0"/>
                <a:ea typeface="+mn-ea"/>
                <a:cs typeface="Arial" panose="020B0604020202020204" pitchFamily="34" charset="0"/>
              </a:defRPr>
            </a:lvl9pPr>
          </a:lstStyle>
          <a:p>
            <a:pPr marL="0" indent="0" algn="ctr" defTabSz="371475">
              <a:lnSpc>
                <a:spcPts val="1248"/>
              </a:lnSpc>
              <a:spcBef>
                <a:spcPts val="0"/>
              </a:spcBef>
              <a:spcAft>
                <a:spcPts val="600"/>
              </a:spcAft>
              <a:buNone/>
              <a:tabLst>
                <a:tab pos="185738" algn="l"/>
              </a:tabLst>
            </a:pPr>
            <a:endParaRPr lang="en-CA" altLang="en-US" sz="3600" dirty="0" smtClean="0">
              <a:ln w="0"/>
              <a:solidFill>
                <a:srgbClr val="B50000"/>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Arial Bold" pitchFamily="34" charset="0"/>
            </a:endParaRPr>
          </a:p>
          <a:p>
            <a:pPr marL="0" indent="0" algn="ctr" defTabSz="371475">
              <a:lnSpc>
                <a:spcPts val="1248"/>
              </a:lnSpc>
              <a:spcBef>
                <a:spcPts val="0"/>
              </a:spcBef>
              <a:spcAft>
                <a:spcPts val="600"/>
              </a:spcAft>
              <a:buNone/>
              <a:tabLst>
                <a:tab pos="185738" algn="l"/>
              </a:tabLst>
            </a:pPr>
            <a:endParaRPr lang="en-CA" altLang="en-US" sz="3200" dirty="0" smtClean="0">
              <a:ln w="0"/>
              <a:solidFill>
                <a:srgbClr val="B50000"/>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Arial Bold" pitchFamily="34" charset="0"/>
            </a:endParaRPr>
          </a:p>
          <a:p>
            <a:pPr marL="0" indent="0" algn="ctr" defTabSz="371475">
              <a:lnSpc>
                <a:spcPts val="1248"/>
              </a:lnSpc>
              <a:spcBef>
                <a:spcPts val="0"/>
              </a:spcBef>
              <a:spcAft>
                <a:spcPts val="600"/>
              </a:spcAft>
              <a:buNone/>
              <a:tabLst>
                <a:tab pos="185738" algn="l"/>
              </a:tabLst>
            </a:pPr>
            <a:r>
              <a:rPr lang="en-CA" altLang="en-US" sz="3200" dirty="0" smtClean="0">
                <a:ln w="0"/>
                <a:solidFill>
                  <a:srgbClr val="B50000"/>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Arial Bold" pitchFamily="34" charset="0"/>
              </a:rPr>
              <a:t>MASUD ALAM CHOWDHURY, </a:t>
            </a:r>
            <a:r>
              <a:rPr lang="en-CA" altLang="en-US" sz="2000" dirty="0" smtClean="0">
                <a:ln w="0"/>
                <a:solidFill>
                  <a:srgbClr val="B50000"/>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Arial Bold" pitchFamily="34" charset="0"/>
              </a:rPr>
              <a:t>ACA, MBA (IBA, DU)</a:t>
            </a:r>
            <a:endParaRPr lang="en-CA" altLang="en-US" sz="2000" b="1" kern="1200" dirty="0" smtClean="0">
              <a:ln w="0"/>
              <a:solidFill>
                <a:srgbClr val="B50000"/>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Arial Bold" pitchFamily="34" charset="0"/>
            </a:endParaRPr>
          </a:p>
          <a:p>
            <a:pPr marL="0" indent="0" algn="ctr" defTabSz="371475">
              <a:lnSpc>
                <a:spcPts val="1248"/>
              </a:lnSpc>
              <a:spcBef>
                <a:spcPts val="0"/>
              </a:spcBef>
              <a:spcAft>
                <a:spcPts val="600"/>
              </a:spcAft>
              <a:buNone/>
              <a:tabLst>
                <a:tab pos="185738" algn="l"/>
              </a:tabLst>
            </a:pPr>
            <a:endParaRPr lang="en-CA" altLang="en-US" sz="1800" b="0" kern="1200" dirty="0" smtClean="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endParaRPr>
          </a:p>
          <a:p>
            <a:pPr marL="0" indent="0" algn="ctr" defTabSz="371475">
              <a:lnSpc>
                <a:spcPts val="1248"/>
              </a:lnSpc>
              <a:spcBef>
                <a:spcPts val="0"/>
              </a:spcBef>
              <a:spcAft>
                <a:spcPts val="600"/>
              </a:spcAft>
              <a:buNone/>
              <a:tabLst>
                <a:tab pos="185738" algn="l"/>
              </a:tabLst>
            </a:pPr>
            <a:r>
              <a:rPr lang="en-CA" altLang="en-US" sz="1800" b="0" kern="1200" dirty="0" smtClean="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Partner</a:t>
            </a:r>
          </a:p>
          <a:p>
            <a:pPr marL="0" indent="0" algn="ctr" defTabSz="371475">
              <a:lnSpc>
                <a:spcPts val="1248"/>
              </a:lnSpc>
              <a:spcBef>
                <a:spcPts val="0"/>
              </a:spcBef>
              <a:spcAft>
                <a:spcPts val="600"/>
              </a:spcAft>
              <a:buNone/>
              <a:tabLst>
                <a:tab pos="185738" algn="l"/>
              </a:tabLst>
            </a:pPr>
            <a:endParaRPr lang="en-CA" altLang="en-US" sz="1050" b="0" kern="1200" dirty="0" smtClean="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endParaRPr>
          </a:p>
          <a:p>
            <a:pPr marL="0" indent="0" algn="ctr" defTabSz="371475">
              <a:lnSpc>
                <a:spcPts val="1248"/>
              </a:lnSpc>
              <a:spcBef>
                <a:spcPts val="0"/>
              </a:spcBef>
              <a:spcAft>
                <a:spcPts val="600"/>
              </a:spcAft>
              <a:buNone/>
              <a:tabLst>
                <a:tab pos="185738" algn="l"/>
              </a:tabLst>
            </a:pPr>
            <a:r>
              <a:rPr lang="en-CA" altLang="en-US" sz="1800" dirty="0" smtClean="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Nexia </a:t>
            </a:r>
            <a:r>
              <a:rPr lang="en-CA" altLang="en-US" sz="1200" dirty="0" smtClean="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in</a:t>
            </a:r>
            <a:r>
              <a:rPr lang="en-CA" altLang="en-US" sz="1800" dirty="0" smtClean="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 Bangladesh (</a:t>
            </a:r>
            <a:r>
              <a:rPr lang="en-CA" altLang="en-US" sz="1600" dirty="0" smtClean="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MABS </a:t>
            </a:r>
            <a:r>
              <a:rPr lang="en-CA" altLang="en-US" sz="1600" dirty="0" smtClean="0">
                <a:ln w="0"/>
                <a:solidFill>
                  <a:srgbClr val="FF00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&amp;</a:t>
            </a:r>
            <a:r>
              <a:rPr lang="en-CA" altLang="en-US" sz="1600" dirty="0" smtClean="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 J Partners</a:t>
            </a:r>
            <a:r>
              <a:rPr lang="en-CA" altLang="en-US" sz="1800" dirty="0" smtClean="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a:t>
            </a:r>
            <a:endParaRPr lang="en-CA" altLang="en-US" sz="1800" b="0" dirty="0" smtClean="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endParaRPr>
          </a:p>
          <a:p>
            <a:pPr marL="0" indent="0" algn="ctr" defTabSz="371475">
              <a:lnSpc>
                <a:spcPts val="1248"/>
              </a:lnSpc>
              <a:spcBef>
                <a:spcPts val="0"/>
              </a:spcBef>
              <a:spcAft>
                <a:spcPts val="600"/>
              </a:spcAft>
              <a:buNone/>
              <a:tabLst>
                <a:tab pos="185738" algn="l"/>
              </a:tabLst>
            </a:pPr>
            <a:endParaRPr lang="en-CA" altLang="en-US" sz="1800" b="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endParaRPr>
          </a:p>
        </p:txBody>
      </p:sp>
      <p:pic>
        <p:nvPicPr>
          <p:cNvPr id="10" name="Picture 9" descr="A blue text on a white background&#10;&#10;Description automatically generated"/>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9330088" y="124363"/>
            <a:ext cx="2272145" cy="515810"/>
          </a:xfrm>
          <a:prstGeom prst="rect">
            <a:avLst/>
          </a:prstGeom>
          <a:noFill/>
          <a:ln>
            <a:noFill/>
          </a:ln>
        </p:spPr>
      </p:pic>
      <p:sp>
        <p:nvSpPr>
          <p:cNvPr id="11" name="Rectangle 10"/>
          <p:cNvSpPr/>
          <p:nvPr/>
        </p:nvSpPr>
        <p:spPr>
          <a:xfrm>
            <a:off x="536662" y="-29586"/>
            <a:ext cx="3120937" cy="477054"/>
          </a:xfrm>
          <a:prstGeom prst="rect">
            <a:avLst/>
          </a:prstGeom>
        </p:spPr>
        <p:txBody>
          <a:bodyPr wrap="square">
            <a:spAutoFit/>
          </a:bodyPr>
          <a:lstStyle/>
          <a:p>
            <a:pPr defTabSz="371475">
              <a:lnSpc>
                <a:spcPts val="1248"/>
              </a:lnSpc>
              <a:spcAft>
                <a:spcPts val="600"/>
              </a:spcAft>
              <a:tabLst>
                <a:tab pos="185738" algn="l"/>
              </a:tabLst>
            </a:pPr>
            <a:endParaRPr lang="en-CA" altLang="en-US" sz="105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endParaRPr>
          </a:p>
          <a:p>
            <a:pPr defTabSz="371475">
              <a:lnSpc>
                <a:spcPts val="1248"/>
              </a:lnSpc>
              <a:spcAft>
                <a:spcPts val="600"/>
              </a:spcAft>
              <a:tabLst>
                <a:tab pos="185738" algn="l"/>
              </a:tabLst>
            </a:pPr>
            <a:r>
              <a:rPr lang="en-CA" altLang="en-US" sz="2400" b="1"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Nexia </a:t>
            </a:r>
            <a:r>
              <a:rPr lang="en-CA" altLang="en-US" sz="900" b="1"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in</a:t>
            </a:r>
            <a:r>
              <a:rPr lang="en-CA" altLang="en-US" sz="2400" b="1"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 Bangladesh</a:t>
            </a:r>
            <a:r>
              <a:rPr lang="en-CA" altLang="en-US" sz="2000"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 </a:t>
            </a:r>
            <a:endParaRPr lang="en-US" sz="2000" dirty="0"/>
          </a:p>
        </p:txBody>
      </p:sp>
      <p:pic>
        <p:nvPicPr>
          <p:cNvPr id="13" name="Picture 12"/>
          <p:cNvPicPr>
            <a:picLocks noChangeAspect="1"/>
          </p:cNvPicPr>
          <p:nvPr/>
        </p:nvPicPr>
        <p:blipFill>
          <a:blip r:embed="rId4"/>
          <a:stretch>
            <a:fillRect/>
          </a:stretch>
        </p:blipFill>
        <p:spPr>
          <a:xfrm flipV="1">
            <a:off x="595802" y="602088"/>
            <a:ext cx="10933504" cy="1106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Picture 13">
            <a:extLst>
              <a:ext uri="{FF2B5EF4-FFF2-40B4-BE49-F238E27FC236}">
                <a16:creationId xmlns:a16="http://schemas.microsoft.com/office/drawing/2014/main" xmlns="" id="{237AB954-0DD2-0A51-A330-7CD26D0E7C4E}"/>
              </a:ext>
            </a:extLst>
          </p:cNvPr>
          <p:cNvPicPr>
            <a:picLocks noChangeAspect="1"/>
          </p:cNvPicPr>
          <p:nvPr/>
        </p:nvPicPr>
        <p:blipFill rotWithShape="1">
          <a:blip r:embed="rId5"/>
          <a:srcRect l="51286" t="305" r="519" b="961"/>
          <a:stretch>
            <a:fillRect/>
          </a:stretch>
        </p:blipFill>
        <p:spPr>
          <a:xfrm flipH="1">
            <a:off x="-1" y="909317"/>
            <a:ext cx="1359018" cy="5668919"/>
          </a:xfrm>
          <a:prstGeom prst="rect">
            <a:avLst/>
          </a:prstGeom>
        </p:spPr>
      </p:pic>
      <p:pic>
        <p:nvPicPr>
          <p:cNvPr id="2" name="Picture 1"/>
          <p:cNvPicPr>
            <a:picLocks noChangeAspect="1"/>
          </p:cNvPicPr>
          <p:nvPr/>
        </p:nvPicPr>
        <p:blipFill>
          <a:blip r:embed="rId6"/>
          <a:stretch>
            <a:fillRect/>
          </a:stretch>
        </p:blipFill>
        <p:spPr>
          <a:xfrm>
            <a:off x="3420521" y="2543577"/>
            <a:ext cx="4938620" cy="32743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ADF23E10-7017-72AB-40F2-BCF23A142453}"/>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262824" y="68317"/>
            <a:ext cx="2309066" cy="401509"/>
          </a:xfrm>
          <a:prstGeom prst="rect">
            <a:avLst/>
          </a:prstGeom>
          <a:noFill/>
          <a:ln>
            <a:noFill/>
          </a:ln>
        </p:spPr>
      </p:pic>
      <p:pic>
        <p:nvPicPr>
          <p:cNvPr id="5" name="Picture 4"/>
          <p:cNvPicPr>
            <a:picLocks noChangeAspect="1"/>
          </p:cNvPicPr>
          <p:nvPr/>
        </p:nvPicPr>
        <p:blipFill>
          <a:blip r:embed="rId3"/>
          <a:stretch>
            <a:fillRect/>
          </a:stretch>
        </p:blipFill>
        <p:spPr>
          <a:xfrm flipV="1">
            <a:off x="638387" y="568867"/>
            <a:ext cx="10933504" cy="1106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Rectangle 5"/>
          <p:cNvSpPr/>
          <p:nvPr/>
        </p:nvSpPr>
        <p:spPr>
          <a:xfrm>
            <a:off x="536662" y="-29586"/>
            <a:ext cx="3120937" cy="477054"/>
          </a:xfrm>
          <a:prstGeom prst="rect">
            <a:avLst/>
          </a:prstGeom>
        </p:spPr>
        <p:txBody>
          <a:bodyPr wrap="square">
            <a:spAutoFit/>
          </a:bodyPr>
          <a:lstStyle/>
          <a:p>
            <a:pPr defTabSz="371475">
              <a:lnSpc>
                <a:spcPts val="1248"/>
              </a:lnSpc>
              <a:spcAft>
                <a:spcPts val="600"/>
              </a:spcAft>
              <a:tabLst>
                <a:tab pos="185738" algn="l"/>
              </a:tabLst>
            </a:pPr>
            <a:endParaRPr lang="en-CA" altLang="en-US" sz="105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endParaRPr>
          </a:p>
          <a:p>
            <a:pPr defTabSz="371475">
              <a:lnSpc>
                <a:spcPts val="1248"/>
              </a:lnSpc>
              <a:spcAft>
                <a:spcPts val="600"/>
              </a:spcAft>
              <a:tabLst>
                <a:tab pos="185738" algn="l"/>
              </a:tabLst>
            </a:pPr>
            <a:r>
              <a:rPr lang="en-CA" altLang="en-US" sz="2400" b="1"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Nexia </a:t>
            </a:r>
            <a:r>
              <a:rPr lang="en-CA" altLang="en-US" sz="1200" b="1"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in</a:t>
            </a:r>
            <a:r>
              <a:rPr lang="en-CA" altLang="en-US" sz="2400" b="1"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 Bangladesh</a:t>
            </a:r>
            <a:r>
              <a:rPr lang="en-CA" altLang="en-US" sz="2000"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 </a:t>
            </a:r>
            <a:endParaRPr lang="en-US" sz="2000" dirty="0"/>
          </a:p>
        </p:txBody>
      </p:sp>
      <p:pic>
        <p:nvPicPr>
          <p:cNvPr id="7" name="Picture 6">
            <a:extLst>
              <a:ext uri="{FF2B5EF4-FFF2-40B4-BE49-F238E27FC236}">
                <a16:creationId xmlns:a16="http://schemas.microsoft.com/office/drawing/2014/main" xmlns="" id="{237AB954-0DD2-0A51-A330-7CD26D0E7C4E}"/>
              </a:ext>
            </a:extLst>
          </p:cNvPr>
          <p:cNvPicPr>
            <a:picLocks noChangeAspect="1"/>
          </p:cNvPicPr>
          <p:nvPr/>
        </p:nvPicPr>
        <p:blipFill rotWithShape="1">
          <a:blip r:embed="rId4"/>
          <a:srcRect l="51286" t="305" r="519" b="961"/>
          <a:stretch>
            <a:fillRect/>
          </a:stretch>
        </p:blipFill>
        <p:spPr>
          <a:xfrm flipH="1">
            <a:off x="-1" y="909317"/>
            <a:ext cx="1359018" cy="5668919"/>
          </a:xfrm>
          <a:prstGeom prst="rect">
            <a:avLst/>
          </a:prstGeom>
        </p:spPr>
      </p:pic>
      <p:sp>
        <p:nvSpPr>
          <p:cNvPr id="8" name="Rectangle 7"/>
          <p:cNvSpPr/>
          <p:nvPr/>
        </p:nvSpPr>
        <p:spPr>
          <a:xfrm>
            <a:off x="2651642" y="2923694"/>
            <a:ext cx="6458699" cy="707886"/>
          </a:xfrm>
          <a:prstGeom prst="rect">
            <a:avLst/>
          </a:prstGeom>
        </p:spPr>
        <p:txBody>
          <a:bodyPr wrap="square">
            <a:spAutoFit/>
          </a:bodyPr>
          <a:lstStyle/>
          <a:p>
            <a:pPr lvl="0" algn="just"/>
            <a:r>
              <a:rPr lang="en-US" sz="4000" b="1" dirty="0" smtClean="0"/>
              <a:t>DISCLOSURE REQUIREMENTS</a:t>
            </a:r>
            <a:endParaRPr lang="en-US" sz="4000" b="1" dirty="0"/>
          </a:p>
        </p:txBody>
      </p:sp>
    </p:spTree>
    <p:extLst>
      <p:ext uri="{BB962C8B-B14F-4D97-AF65-F5344CB8AC3E}">
        <p14:creationId xmlns:p14="http://schemas.microsoft.com/office/powerpoint/2010/main" xmlns="" val="3084538298"/>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ADF23E10-7017-72AB-40F2-BCF23A142453}"/>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262824" y="68317"/>
            <a:ext cx="2309066" cy="401509"/>
          </a:xfrm>
          <a:prstGeom prst="rect">
            <a:avLst/>
          </a:prstGeom>
          <a:noFill/>
          <a:ln>
            <a:noFill/>
          </a:ln>
        </p:spPr>
      </p:pic>
      <p:pic>
        <p:nvPicPr>
          <p:cNvPr id="5" name="Picture 4"/>
          <p:cNvPicPr>
            <a:picLocks noChangeAspect="1"/>
          </p:cNvPicPr>
          <p:nvPr/>
        </p:nvPicPr>
        <p:blipFill>
          <a:blip r:embed="rId3"/>
          <a:stretch>
            <a:fillRect/>
          </a:stretch>
        </p:blipFill>
        <p:spPr>
          <a:xfrm flipV="1">
            <a:off x="638387" y="568867"/>
            <a:ext cx="10933504" cy="1106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Rectangle 5"/>
          <p:cNvSpPr/>
          <p:nvPr/>
        </p:nvSpPr>
        <p:spPr>
          <a:xfrm>
            <a:off x="536662" y="-29586"/>
            <a:ext cx="3120937" cy="477054"/>
          </a:xfrm>
          <a:prstGeom prst="rect">
            <a:avLst/>
          </a:prstGeom>
        </p:spPr>
        <p:txBody>
          <a:bodyPr wrap="square">
            <a:spAutoFit/>
          </a:bodyPr>
          <a:lstStyle/>
          <a:p>
            <a:pPr defTabSz="371475">
              <a:lnSpc>
                <a:spcPts val="1248"/>
              </a:lnSpc>
              <a:spcAft>
                <a:spcPts val="600"/>
              </a:spcAft>
              <a:tabLst>
                <a:tab pos="185738" algn="l"/>
              </a:tabLst>
            </a:pPr>
            <a:endParaRPr lang="en-CA" altLang="en-US" sz="105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endParaRPr>
          </a:p>
          <a:p>
            <a:pPr defTabSz="371475">
              <a:lnSpc>
                <a:spcPts val="1248"/>
              </a:lnSpc>
              <a:spcAft>
                <a:spcPts val="600"/>
              </a:spcAft>
              <a:tabLst>
                <a:tab pos="185738" algn="l"/>
              </a:tabLst>
            </a:pPr>
            <a:r>
              <a:rPr lang="en-CA" altLang="en-US" sz="2400" b="1"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Nexia </a:t>
            </a:r>
            <a:r>
              <a:rPr lang="en-CA" altLang="en-US" sz="1200" b="1"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in</a:t>
            </a:r>
            <a:r>
              <a:rPr lang="en-CA" altLang="en-US" sz="2400" b="1"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 Bangladesh</a:t>
            </a:r>
            <a:r>
              <a:rPr lang="en-CA" altLang="en-US" sz="2000"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 </a:t>
            </a:r>
            <a:endParaRPr lang="en-US" sz="2000" dirty="0"/>
          </a:p>
        </p:txBody>
      </p:sp>
      <p:pic>
        <p:nvPicPr>
          <p:cNvPr id="7" name="Picture 6">
            <a:extLst>
              <a:ext uri="{FF2B5EF4-FFF2-40B4-BE49-F238E27FC236}">
                <a16:creationId xmlns:a16="http://schemas.microsoft.com/office/drawing/2014/main" xmlns="" id="{237AB954-0DD2-0A51-A330-7CD26D0E7C4E}"/>
              </a:ext>
            </a:extLst>
          </p:cNvPr>
          <p:cNvPicPr>
            <a:picLocks noChangeAspect="1"/>
          </p:cNvPicPr>
          <p:nvPr/>
        </p:nvPicPr>
        <p:blipFill rotWithShape="1">
          <a:blip r:embed="rId4"/>
          <a:srcRect l="51286" t="305" r="519" b="961"/>
          <a:stretch>
            <a:fillRect/>
          </a:stretch>
        </p:blipFill>
        <p:spPr>
          <a:xfrm flipH="1">
            <a:off x="-1" y="909317"/>
            <a:ext cx="1359018" cy="5668919"/>
          </a:xfrm>
          <a:prstGeom prst="rect">
            <a:avLst/>
          </a:prstGeom>
        </p:spPr>
      </p:pic>
      <p:sp>
        <p:nvSpPr>
          <p:cNvPr id="2" name="Rectangle 1"/>
          <p:cNvSpPr/>
          <p:nvPr/>
        </p:nvSpPr>
        <p:spPr>
          <a:xfrm>
            <a:off x="1829508" y="1418654"/>
            <a:ext cx="9742382" cy="3477875"/>
          </a:xfrm>
          <a:prstGeom prst="rect">
            <a:avLst/>
          </a:prstGeom>
        </p:spPr>
        <p:txBody>
          <a:bodyPr wrap="square">
            <a:spAutoFit/>
          </a:bodyPr>
          <a:lstStyle/>
          <a:p>
            <a:pPr algn="just">
              <a:lnSpc>
                <a:spcPct val="150000"/>
              </a:lnSpc>
            </a:pPr>
            <a:r>
              <a:rPr lang="en-US" sz="2000" b="1" dirty="0"/>
              <a:t>Presentation and </a:t>
            </a:r>
            <a:r>
              <a:rPr lang="en-US" sz="2000" b="1" dirty="0" smtClean="0"/>
              <a:t>Format</a:t>
            </a:r>
            <a:endParaRPr lang="en-US" sz="2000" dirty="0"/>
          </a:p>
          <a:p>
            <a:pPr marL="285750" indent="-285750" algn="just">
              <a:lnSpc>
                <a:spcPct val="150000"/>
              </a:lnSpc>
              <a:buFont typeface="Wingdings" panose="05000000000000000000" pitchFamily="2" charset="2"/>
              <a:buChar char="§"/>
            </a:pPr>
            <a:r>
              <a:rPr lang="en-US" sz="2000" b="1" dirty="0"/>
              <a:t>Consistency</a:t>
            </a:r>
            <a:r>
              <a:rPr lang="en-US" sz="2000" dirty="0"/>
              <a:t>: Ensure that the presentation and format of disclosures are consistent with prior periods.</a:t>
            </a:r>
          </a:p>
          <a:p>
            <a:pPr marL="285750" indent="-285750" algn="just">
              <a:lnSpc>
                <a:spcPct val="150000"/>
              </a:lnSpc>
              <a:buFont typeface="Wingdings" panose="05000000000000000000" pitchFamily="2" charset="2"/>
              <a:buChar char="§"/>
            </a:pPr>
            <a:r>
              <a:rPr lang="en-US" sz="2000" b="1" dirty="0"/>
              <a:t>Clarity</a:t>
            </a:r>
            <a:r>
              <a:rPr lang="en-US" sz="2000" dirty="0"/>
              <a:t>: Disclosures should be clear and understandable for stakeholders.</a:t>
            </a:r>
          </a:p>
          <a:p>
            <a:pPr marL="285750" indent="-285750" algn="just">
              <a:lnSpc>
                <a:spcPct val="150000"/>
              </a:lnSpc>
              <a:buFont typeface="Wingdings" panose="05000000000000000000" pitchFamily="2" charset="2"/>
              <a:buChar char="§"/>
            </a:pPr>
            <a:r>
              <a:rPr lang="en-US" sz="2000" b="1" dirty="0"/>
              <a:t>Comparability</a:t>
            </a:r>
            <a:r>
              <a:rPr lang="en-US" sz="2000" dirty="0"/>
              <a:t>: Financial statements should allow for comparison with previous periods and other banks.</a:t>
            </a:r>
          </a:p>
          <a:p>
            <a:endParaRPr lang="en-US" sz="2000" dirty="0"/>
          </a:p>
          <a:p>
            <a:endParaRPr lang="en-US" sz="2000" b="1" dirty="0"/>
          </a:p>
        </p:txBody>
      </p:sp>
    </p:spTree>
    <p:extLst>
      <p:ext uri="{BB962C8B-B14F-4D97-AF65-F5344CB8AC3E}">
        <p14:creationId xmlns:p14="http://schemas.microsoft.com/office/powerpoint/2010/main" xmlns="" val="3446703914"/>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ADF23E10-7017-72AB-40F2-BCF23A142453}"/>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262824" y="68317"/>
            <a:ext cx="2309066" cy="401509"/>
          </a:xfrm>
          <a:prstGeom prst="rect">
            <a:avLst/>
          </a:prstGeom>
          <a:noFill/>
          <a:ln>
            <a:noFill/>
          </a:ln>
        </p:spPr>
      </p:pic>
      <p:pic>
        <p:nvPicPr>
          <p:cNvPr id="5" name="Picture 4"/>
          <p:cNvPicPr>
            <a:picLocks noChangeAspect="1"/>
          </p:cNvPicPr>
          <p:nvPr/>
        </p:nvPicPr>
        <p:blipFill>
          <a:blip r:embed="rId3"/>
          <a:stretch>
            <a:fillRect/>
          </a:stretch>
        </p:blipFill>
        <p:spPr>
          <a:xfrm flipV="1">
            <a:off x="638387" y="568867"/>
            <a:ext cx="10933504" cy="1106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Rectangle 5"/>
          <p:cNvSpPr/>
          <p:nvPr/>
        </p:nvSpPr>
        <p:spPr>
          <a:xfrm>
            <a:off x="536662" y="-29586"/>
            <a:ext cx="3120937" cy="477054"/>
          </a:xfrm>
          <a:prstGeom prst="rect">
            <a:avLst/>
          </a:prstGeom>
        </p:spPr>
        <p:txBody>
          <a:bodyPr wrap="square">
            <a:spAutoFit/>
          </a:bodyPr>
          <a:lstStyle/>
          <a:p>
            <a:pPr defTabSz="371475">
              <a:lnSpc>
                <a:spcPts val="1248"/>
              </a:lnSpc>
              <a:spcAft>
                <a:spcPts val="600"/>
              </a:spcAft>
              <a:tabLst>
                <a:tab pos="185738" algn="l"/>
              </a:tabLst>
            </a:pPr>
            <a:endParaRPr lang="en-CA" altLang="en-US" sz="105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endParaRPr>
          </a:p>
          <a:p>
            <a:pPr defTabSz="371475">
              <a:lnSpc>
                <a:spcPts val="1248"/>
              </a:lnSpc>
              <a:spcAft>
                <a:spcPts val="600"/>
              </a:spcAft>
              <a:tabLst>
                <a:tab pos="185738" algn="l"/>
              </a:tabLst>
            </a:pPr>
            <a:r>
              <a:rPr lang="en-CA" altLang="en-US" sz="2400" b="1"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Nexia </a:t>
            </a:r>
            <a:r>
              <a:rPr lang="en-CA" altLang="en-US" sz="1200" b="1"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in</a:t>
            </a:r>
            <a:r>
              <a:rPr lang="en-CA" altLang="en-US" sz="2400" b="1"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 Bangladesh</a:t>
            </a:r>
            <a:r>
              <a:rPr lang="en-CA" altLang="en-US" sz="2000"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 </a:t>
            </a:r>
            <a:endParaRPr lang="en-US" sz="2000" dirty="0"/>
          </a:p>
        </p:txBody>
      </p:sp>
      <p:pic>
        <p:nvPicPr>
          <p:cNvPr id="7" name="Picture 6">
            <a:extLst>
              <a:ext uri="{FF2B5EF4-FFF2-40B4-BE49-F238E27FC236}">
                <a16:creationId xmlns:a16="http://schemas.microsoft.com/office/drawing/2014/main" xmlns="" id="{237AB954-0DD2-0A51-A330-7CD26D0E7C4E}"/>
              </a:ext>
            </a:extLst>
          </p:cNvPr>
          <p:cNvPicPr>
            <a:picLocks noChangeAspect="1"/>
          </p:cNvPicPr>
          <p:nvPr/>
        </p:nvPicPr>
        <p:blipFill rotWithShape="1">
          <a:blip r:embed="rId4"/>
          <a:srcRect l="51286" t="305" r="519" b="961"/>
          <a:stretch>
            <a:fillRect/>
          </a:stretch>
        </p:blipFill>
        <p:spPr>
          <a:xfrm flipH="1">
            <a:off x="-1" y="909317"/>
            <a:ext cx="1359018" cy="5668919"/>
          </a:xfrm>
          <a:prstGeom prst="rect">
            <a:avLst/>
          </a:prstGeom>
        </p:spPr>
      </p:pic>
      <p:sp>
        <p:nvSpPr>
          <p:cNvPr id="2" name="Rectangle 1"/>
          <p:cNvSpPr/>
          <p:nvPr/>
        </p:nvSpPr>
        <p:spPr>
          <a:xfrm>
            <a:off x="1701643" y="1149383"/>
            <a:ext cx="9074813" cy="5078313"/>
          </a:xfrm>
          <a:prstGeom prst="rect">
            <a:avLst/>
          </a:prstGeom>
        </p:spPr>
        <p:txBody>
          <a:bodyPr wrap="square">
            <a:spAutoFit/>
          </a:bodyPr>
          <a:lstStyle/>
          <a:p>
            <a:pPr marL="285750" indent="-285750">
              <a:buFont typeface="Wingdings" panose="05000000000000000000" pitchFamily="2" charset="2"/>
              <a:buChar char="q"/>
            </a:pPr>
            <a:r>
              <a:rPr lang="en-US" b="1" dirty="0" smtClean="0"/>
              <a:t>General Information</a:t>
            </a:r>
          </a:p>
          <a:p>
            <a:pPr marL="285750" indent="-285750">
              <a:buFont typeface="Wingdings" panose="05000000000000000000" pitchFamily="2" charset="2"/>
              <a:buChar char="q"/>
            </a:pPr>
            <a:endParaRPr lang="en-US" b="1" dirty="0" smtClean="0"/>
          </a:p>
          <a:p>
            <a:pPr marL="285750" indent="-285750">
              <a:buFont typeface="Wingdings" panose="05000000000000000000" pitchFamily="2" charset="2"/>
              <a:buChar char="q"/>
            </a:pPr>
            <a:r>
              <a:rPr lang="en-US" b="1" dirty="0" smtClean="0"/>
              <a:t>Statement </a:t>
            </a:r>
            <a:r>
              <a:rPr lang="en-US" b="1" dirty="0"/>
              <a:t>of Financial </a:t>
            </a:r>
            <a:r>
              <a:rPr lang="en-US" b="1" dirty="0" smtClean="0"/>
              <a:t>Position</a:t>
            </a:r>
          </a:p>
          <a:p>
            <a:endParaRPr lang="en-US" b="1" dirty="0"/>
          </a:p>
          <a:p>
            <a:pPr marL="515938" indent="-285750"/>
            <a:r>
              <a:rPr lang="en-US" b="1" dirty="0"/>
              <a:t>Assets</a:t>
            </a:r>
            <a:endParaRPr lang="en-US" dirty="0"/>
          </a:p>
          <a:p>
            <a:pPr marL="515938" lvl="1" indent="-285750" algn="just">
              <a:lnSpc>
                <a:spcPct val="150000"/>
              </a:lnSpc>
              <a:buFont typeface="Wingdings" panose="05000000000000000000" pitchFamily="2" charset="2"/>
              <a:buChar char="§"/>
            </a:pPr>
            <a:r>
              <a:rPr lang="en-US" b="1" dirty="0"/>
              <a:t>Cash and Cash Equivalents</a:t>
            </a:r>
            <a:r>
              <a:rPr lang="en-US" dirty="0"/>
              <a:t>: Detail of cash, balances with central banks, and other short-term liquid investments.</a:t>
            </a:r>
          </a:p>
          <a:p>
            <a:pPr marL="515938" lvl="1" indent="-285750" algn="just">
              <a:lnSpc>
                <a:spcPct val="150000"/>
              </a:lnSpc>
              <a:buFont typeface="Wingdings" panose="05000000000000000000" pitchFamily="2" charset="2"/>
              <a:buChar char="§"/>
            </a:pPr>
            <a:r>
              <a:rPr lang="en-US" b="1" dirty="0"/>
              <a:t>Loans and Advances</a:t>
            </a:r>
            <a:r>
              <a:rPr lang="en-US" dirty="0"/>
              <a:t>: Breakdown of loans by type, sector, and geographical distribution.</a:t>
            </a:r>
          </a:p>
          <a:p>
            <a:pPr marL="515938" lvl="1" indent="-285750" algn="just">
              <a:lnSpc>
                <a:spcPct val="150000"/>
              </a:lnSpc>
              <a:buFont typeface="Wingdings" panose="05000000000000000000" pitchFamily="2" charset="2"/>
              <a:buChar char="§"/>
            </a:pPr>
            <a:r>
              <a:rPr lang="en-US" b="1" dirty="0"/>
              <a:t>Investments</a:t>
            </a:r>
            <a:r>
              <a:rPr lang="en-US" dirty="0"/>
              <a:t>: Classification between held-to-maturity, available-for-sale, and trading.</a:t>
            </a:r>
          </a:p>
          <a:p>
            <a:pPr marL="515938" lvl="1" indent="-285750" algn="just">
              <a:lnSpc>
                <a:spcPct val="150000"/>
              </a:lnSpc>
              <a:buFont typeface="Wingdings" panose="05000000000000000000" pitchFamily="2" charset="2"/>
              <a:buChar char="§"/>
            </a:pPr>
            <a:r>
              <a:rPr lang="en-US" b="1" dirty="0"/>
              <a:t>Fixed Assets</a:t>
            </a:r>
            <a:r>
              <a:rPr lang="en-US" dirty="0"/>
              <a:t>: Property, plant, and equipment, including valuation method and depreciation policies.</a:t>
            </a:r>
          </a:p>
          <a:p>
            <a:pPr marL="515938" lvl="1" indent="-285750" algn="just">
              <a:lnSpc>
                <a:spcPct val="150000"/>
              </a:lnSpc>
              <a:buFont typeface="Wingdings" panose="05000000000000000000" pitchFamily="2" charset="2"/>
              <a:buChar char="§"/>
            </a:pPr>
            <a:r>
              <a:rPr lang="en-US" b="1" dirty="0"/>
              <a:t>Intangible Assets</a:t>
            </a:r>
            <a:r>
              <a:rPr lang="en-US" dirty="0"/>
              <a:t>: Goodwill, software, and other intangible assets.</a:t>
            </a:r>
          </a:p>
          <a:p>
            <a:pPr marL="515938" lvl="1" indent="-285750" algn="just">
              <a:lnSpc>
                <a:spcPct val="150000"/>
              </a:lnSpc>
              <a:buFont typeface="Wingdings" panose="05000000000000000000" pitchFamily="2" charset="2"/>
              <a:buChar char="§"/>
            </a:pPr>
            <a:r>
              <a:rPr lang="en-US" b="1" dirty="0"/>
              <a:t>Other Assets</a:t>
            </a:r>
            <a:r>
              <a:rPr lang="en-US" dirty="0"/>
              <a:t>: Includes receivables, prepayments, and any other significant assets.</a:t>
            </a:r>
          </a:p>
          <a:p>
            <a:endParaRPr lang="en-US" b="1" dirty="0"/>
          </a:p>
        </p:txBody>
      </p:sp>
    </p:spTree>
    <p:extLst>
      <p:ext uri="{BB962C8B-B14F-4D97-AF65-F5344CB8AC3E}">
        <p14:creationId xmlns:p14="http://schemas.microsoft.com/office/powerpoint/2010/main" xmlns="" val="239675542"/>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ADF23E10-7017-72AB-40F2-BCF23A142453}"/>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262824" y="68317"/>
            <a:ext cx="2309066" cy="401509"/>
          </a:xfrm>
          <a:prstGeom prst="rect">
            <a:avLst/>
          </a:prstGeom>
          <a:noFill/>
          <a:ln>
            <a:noFill/>
          </a:ln>
        </p:spPr>
      </p:pic>
      <p:pic>
        <p:nvPicPr>
          <p:cNvPr id="5" name="Picture 4"/>
          <p:cNvPicPr>
            <a:picLocks noChangeAspect="1"/>
          </p:cNvPicPr>
          <p:nvPr/>
        </p:nvPicPr>
        <p:blipFill>
          <a:blip r:embed="rId3"/>
          <a:stretch>
            <a:fillRect/>
          </a:stretch>
        </p:blipFill>
        <p:spPr>
          <a:xfrm flipV="1">
            <a:off x="638387" y="568867"/>
            <a:ext cx="10933504" cy="1106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Rectangle 8"/>
          <p:cNvSpPr/>
          <p:nvPr/>
        </p:nvSpPr>
        <p:spPr>
          <a:xfrm>
            <a:off x="1402455" y="767896"/>
            <a:ext cx="10546454" cy="5857437"/>
          </a:xfrm>
          <a:prstGeom prst="rect">
            <a:avLst/>
          </a:prstGeom>
        </p:spPr>
        <p:txBody>
          <a:bodyPr wrap="square">
            <a:spAutoFit/>
          </a:bodyPr>
          <a:lstStyle/>
          <a:p>
            <a:pPr algn="just">
              <a:lnSpc>
                <a:spcPct val="107000"/>
              </a:lnSpc>
              <a:spcAft>
                <a:spcPts val="800"/>
              </a:spcAft>
            </a:pP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Liabilities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Wingdings" panose="05000000000000000000" pitchFamily="2" charset="2"/>
              <a:buChar char="§"/>
            </a:pPr>
            <a:r>
              <a:rPr lang="en-US" b="1" dirty="0">
                <a:latin typeface="Times New Roman" panose="02020603050405020304" pitchFamily="18" charset="0"/>
                <a:ea typeface="Times New Roman" panose="02020603050405020304" pitchFamily="18" charset="0"/>
                <a:cs typeface="Times New Roman" panose="02020603050405020304" pitchFamily="18" charset="0"/>
              </a:rPr>
              <a:t>Deposits</a:t>
            </a:r>
            <a:r>
              <a:rPr lang="en-US" dirty="0">
                <a:latin typeface="Times New Roman" panose="02020603050405020304" pitchFamily="18" charset="0"/>
                <a:ea typeface="Times New Roman" panose="02020603050405020304" pitchFamily="18" charset="0"/>
                <a:cs typeface="Times New Roman" panose="02020603050405020304" pitchFamily="18" charset="0"/>
              </a:rPr>
              <a:t>: Breakdown of demand, savings, and term deposits by type and maturity.</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Wingdings" panose="05000000000000000000" pitchFamily="2" charset="2"/>
              <a:buChar char="§"/>
            </a:pPr>
            <a:r>
              <a:rPr lang="en-US" b="1" dirty="0">
                <a:latin typeface="Times New Roman" panose="02020603050405020304" pitchFamily="18" charset="0"/>
                <a:ea typeface="Times New Roman" panose="02020603050405020304" pitchFamily="18" charset="0"/>
                <a:cs typeface="Times New Roman" panose="02020603050405020304" pitchFamily="18" charset="0"/>
              </a:rPr>
              <a:t>Borrowings</a:t>
            </a:r>
            <a:r>
              <a:rPr lang="en-US" dirty="0">
                <a:latin typeface="Times New Roman" panose="02020603050405020304" pitchFamily="18" charset="0"/>
                <a:ea typeface="Times New Roman" panose="02020603050405020304" pitchFamily="18" charset="0"/>
                <a:cs typeface="Times New Roman" panose="02020603050405020304" pitchFamily="18" charset="0"/>
              </a:rPr>
              <a:t>: Details of borrowings from other banks and financial institutions.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Wingdings" panose="05000000000000000000" pitchFamily="2" charset="2"/>
              <a:buChar char="§"/>
            </a:pPr>
            <a:r>
              <a:rPr lang="en-US" b="1" dirty="0">
                <a:latin typeface="Times New Roman" panose="02020603050405020304" pitchFamily="18" charset="0"/>
                <a:ea typeface="Times New Roman" panose="02020603050405020304" pitchFamily="18" charset="0"/>
                <a:cs typeface="Times New Roman" panose="02020603050405020304" pitchFamily="18" charset="0"/>
              </a:rPr>
              <a:t>Other Liabilities</a:t>
            </a:r>
            <a:r>
              <a:rPr lang="en-US" dirty="0">
                <a:latin typeface="Times New Roman" panose="02020603050405020304" pitchFamily="18" charset="0"/>
                <a:ea typeface="Times New Roman" panose="02020603050405020304" pitchFamily="18" charset="0"/>
                <a:cs typeface="Times New Roman" panose="02020603050405020304" pitchFamily="18" charset="0"/>
              </a:rPr>
              <a:t>: Includes accrued expenses, provisions, and any contingent liabilities</a:t>
            </a: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07000"/>
              </a:lnSpc>
              <a:spcAft>
                <a:spcPts val="80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000" b="1" dirty="0"/>
              <a:t>Statement of Comprehensive Income</a:t>
            </a:r>
            <a:endParaRPr lang="en-US" sz="2000" dirty="0"/>
          </a:p>
          <a:p>
            <a:pPr marL="285750" indent="-285750" algn="just">
              <a:lnSpc>
                <a:spcPct val="150000"/>
              </a:lnSpc>
              <a:buFont typeface="Wingdings" panose="05000000000000000000" pitchFamily="2" charset="2"/>
              <a:buChar char="§"/>
            </a:pPr>
            <a:r>
              <a:rPr lang="en-US" b="1" dirty="0"/>
              <a:t>Interest Income</a:t>
            </a:r>
            <a:r>
              <a:rPr lang="en-US" dirty="0"/>
              <a:t>: Breakdown of interest income from loans, investments, and other sources.</a:t>
            </a:r>
          </a:p>
          <a:p>
            <a:pPr marL="285750" indent="-285750" algn="just">
              <a:lnSpc>
                <a:spcPct val="150000"/>
              </a:lnSpc>
              <a:buFont typeface="Wingdings" panose="05000000000000000000" pitchFamily="2" charset="2"/>
              <a:buChar char="§"/>
            </a:pPr>
            <a:r>
              <a:rPr lang="en-US" b="1" dirty="0"/>
              <a:t>Interest Expense</a:t>
            </a:r>
            <a:r>
              <a:rPr lang="en-US" dirty="0"/>
              <a:t>: Costs associated with deposits and borrowings.</a:t>
            </a:r>
          </a:p>
          <a:p>
            <a:pPr marL="285750" indent="-285750" algn="just">
              <a:lnSpc>
                <a:spcPct val="150000"/>
              </a:lnSpc>
              <a:buFont typeface="Wingdings" panose="05000000000000000000" pitchFamily="2" charset="2"/>
              <a:buChar char="§"/>
            </a:pPr>
            <a:r>
              <a:rPr lang="en-US" b="1" dirty="0"/>
              <a:t>Net Interest Income</a:t>
            </a:r>
            <a:r>
              <a:rPr lang="en-US" dirty="0"/>
              <a:t>: Interest income minus interest expense.</a:t>
            </a:r>
          </a:p>
          <a:p>
            <a:pPr marL="285750" indent="-285750" algn="just">
              <a:buFont typeface="Wingdings" panose="05000000000000000000" pitchFamily="2" charset="2"/>
              <a:buChar char="§"/>
            </a:pPr>
            <a:r>
              <a:rPr lang="en-US" b="1" dirty="0"/>
              <a:t>Fee and Commission Income</a:t>
            </a:r>
            <a:r>
              <a:rPr lang="en-US" dirty="0"/>
              <a:t>: Breakdown of income from service fees, commissions, and transaction charges.</a:t>
            </a:r>
          </a:p>
          <a:p>
            <a:pPr marL="285750" indent="-285750" algn="just">
              <a:lnSpc>
                <a:spcPct val="150000"/>
              </a:lnSpc>
              <a:buFont typeface="Wingdings" panose="05000000000000000000" pitchFamily="2" charset="2"/>
              <a:buChar char="§"/>
            </a:pPr>
            <a:r>
              <a:rPr lang="en-US" b="1" dirty="0"/>
              <a:t>Other Income</a:t>
            </a:r>
            <a:r>
              <a:rPr lang="en-US" dirty="0"/>
              <a:t>: Includes trading income, investment income, and any other relevant income.</a:t>
            </a:r>
          </a:p>
          <a:p>
            <a:pPr marL="285750" indent="-285750" algn="just">
              <a:lnSpc>
                <a:spcPct val="150000"/>
              </a:lnSpc>
              <a:buFont typeface="Wingdings" panose="05000000000000000000" pitchFamily="2" charset="2"/>
              <a:buChar char="§"/>
            </a:pPr>
            <a:r>
              <a:rPr lang="en-US" b="1" dirty="0"/>
              <a:t>Operating Expenses</a:t>
            </a:r>
            <a:r>
              <a:rPr lang="en-US" dirty="0"/>
              <a:t>: Detailed breakdown of administrative expenses, salaries, and other operational costs.</a:t>
            </a:r>
          </a:p>
          <a:p>
            <a:pPr marL="285750" indent="-285750" algn="just">
              <a:lnSpc>
                <a:spcPct val="150000"/>
              </a:lnSpc>
              <a:buFont typeface="Wingdings" panose="05000000000000000000" pitchFamily="2" charset="2"/>
              <a:buChar char="§"/>
            </a:pPr>
            <a:r>
              <a:rPr lang="en-US" b="1" dirty="0"/>
              <a:t>Provisions for Loan Losses</a:t>
            </a:r>
            <a:r>
              <a:rPr lang="en-US" dirty="0"/>
              <a:t>: Specific provisions and general provisions for impaired loans.</a:t>
            </a:r>
          </a:p>
          <a:p>
            <a:pPr marL="285750" indent="-285750" algn="just">
              <a:lnSpc>
                <a:spcPct val="150000"/>
              </a:lnSpc>
              <a:buFont typeface="Wingdings" panose="05000000000000000000" pitchFamily="2" charset="2"/>
              <a:buChar char="§"/>
            </a:pPr>
            <a:r>
              <a:rPr lang="en-US" b="1" dirty="0"/>
              <a:t>Tax Expense</a:t>
            </a:r>
            <a:r>
              <a:rPr lang="en-US" dirty="0"/>
              <a:t>: Current and deferred tax expenses</a:t>
            </a:r>
            <a:r>
              <a:rPr lang="en-US" dirty="0" smtClean="0"/>
              <a:t>.</a:t>
            </a:r>
            <a:endParaRPr lang="en-US" dirty="0"/>
          </a:p>
        </p:txBody>
      </p:sp>
      <p:sp>
        <p:nvSpPr>
          <p:cNvPr id="6" name="Rectangle 5"/>
          <p:cNvSpPr/>
          <p:nvPr/>
        </p:nvSpPr>
        <p:spPr>
          <a:xfrm>
            <a:off x="536662" y="-29586"/>
            <a:ext cx="3120937" cy="477054"/>
          </a:xfrm>
          <a:prstGeom prst="rect">
            <a:avLst/>
          </a:prstGeom>
        </p:spPr>
        <p:txBody>
          <a:bodyPr wrap="square">
            <a:spAutoFit/>
          </a:bodyPr>
          <a:lstStyle/>
          <a:p>
            <a:pPr defTabSz="371475">
              <a:lnSpc>
                <a:spcPts val="1248"/>
              </a:lnSpc>
              <a:spcAft>
                <a:spcPts val="600"/>
              </a:spcAft>
              <a:tabLst>
                <a:tab pos="185738" algn="l"/>
              </a:tabLst>
            </a:pPr>
            <a:endParaRPr lang="en-CA" altLang="en-US" sz="105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endParaRPr>
          </a:p>
          <a:p>
            <a:pPr defTabSz="371475">
              <a:lnSpc>
                <a:spcPts val="1248"/>
              </a:lnSpc>
              <a:spcAft>
                <a:spcPts val="600"/>
              </a:spcAft>
              <a:tabLst>
                <a:tab pos="185738" algn="l"/>
              </a:tabLst>
            </a:pPr>
            <a:r>
              <a:rPr lang="en-CA" altLang="en-US" sz="2400" b="1"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Nexia </a:t>
            </a:r>
            <a:r>
              <a:rPr lang="en-CA" altLang="en-US" sz="1200" b="1"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in</a:t>
            </a:r>
            <a:r>
              <a:rPr lang="en-CA" altLang="en-US" sz="2400" b="1"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 Bangladesh</a:t>
            </a:r>
            <a:r>
              <a:rPr lang="en-CA" altLang="en-US" sz="2000"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 </a:t>
            </a:r>
            <a:endParaRPr lang="en-US" sz="2000" dirty="0"/>
          </a:p>
        </p:txBody>
      </p:sp>
      <p:pic>
        <p:nvPicPr>
          <p:cNvPr id="7" name="Picture 6">
            <a:extLst>
              <a:ext uri="{FF2B5EF4-FFF2-40B4-BE49-F238E27FC236}">
                <a16:creationId xmlns:a16="http://schemas.microsoft.com/office/drawing/2014/main" xmlns="" id="{237AB954-0DD2-0A51-A330-7CD26D0E7C4E}"/>
              </a:ext>
            </a:extLst>
          </p:cNvPr>
          <p:cNvPicPr>
            <a:picLocks noChangeAspect="1"/>
          </p:cNvPicPr>
          <p:nvPr/>
        </p:nvPicPr>
        <p:blipFill rotWithShape="1">
          <a:blip r:embed="rId4"/>
          <a:srcRect l="51286" t="305" r="519" b="961"/>
          <a:stretch>
            <a:fillRect/>
          </a:stretch>
        </p:blipFill>
        <p:spPr>
          <a:xfrm flipH="1">
            <a:off x="-1" y="909317"/>
            <a:ext cx="1359018" cy="5668919"/>
          </a:xfrm>
          <a:prstGeom prst="rect">
            <a:avLst/>
          </a:prstGeom>
        </p:spPr>
      </p:pic>
    </p:spTree>
    <p:extLst>
      <p:ext uri="{BB962C8B-B14F-4D97-AF65-F5344CB8AC3E}">
        <p14:creationId xmlns:p14="http://schemas.microsoft.com/office/powerpoint/2010/main" xmlns="" val="3149960296"/>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ADF23E10-7017-72AB-40F2-BCF23A142453}"/>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262824" y="68317"/>
            <a:ext cx="2309066" cy="401509"/>
          </a:xfrm>
          <a:prstGeom prst="rect">
            <a:avLst/>
          </a:prstGeom>
          <a:noFill/>
          <a:ln>
            <a:noFill/>
          </a:ln>
        </p:spPr>
      </p:pic>
      <p:pic>
        <p:nvPicPr>
          <p:cNvPr id="5" name="Picture 4"/>
          <p:cNvPicPr>
            <a:picLocks noChangeAspect="1"/>
          </p:cNvPicPr>
          <p:nvPr/>
        </p:nvPicPr>
        <p:blipFill>
          <a:blip r:embed="rId3"/>
          <a:stretch>
            <a:fillRect/>
          </a:stretch>
        </p:blipFill>
        <p:spPr>
          <a:xfrm flipV="1">
            <a:off x="638387" y="568867"/>
            <a:ext cx="10933504" cy="1106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Rectangle 5"/>
          <p:cNvSpPr/>
          <p:nvPr/>
        </p:nvSpPr>
        <p:spPr>
          <a:xfrm>
            <a:off x="536662" y="-29586"/>
            <a:ext cx="3120937" cy="477054"/>
          </a:xfrm>
          <a:prstGeom prst="rect">
            <a:avLst/>
          </a:prstGeom>
        </p:spPr>
        <p:txBody>
          <a:bodyPr wrap="square">
            <a:spAutoFit/>
          </a:bodyPr>
          <a:lstStyle/>
          <a:p>
            <a:pPr defTabSz="371475">
              <a:lnSpc>
                <a:spcPts val="1248"/>
              </a:lnSpc>
              <a:spcAft>
                <a:spcPts val="600"/>
              </a:spcAft>
              <a:tabLst>
                <a:tab pos="185738" algn="l"/>
              </a:tabLst>
            </a:pPr>
            <a:endParaRPr lang="en-CA" altLang="en-US" sz="105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endParaRPr>
          </a:p>
          <a:p>
            <a:pPr defTabSz="371475">
              <a:lnSpc>
                <a:spcPts val="1248"/>
              </a:lnSpc>
              <a:spcAft>
                <a:spcPts val="600"/>
              </a:spcAft>
              <a:tabLst>
                <a:tab pos="185738" algn="l"/>
              </a:tabLst>
            </a:pPr>
            <a:r>
              <a:rPr lang="en-CA" altLang="en-US" sz="2400" b="1"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Nexia </a:t>
            </a:r>
            <a:r>
              <a:rPr lang="en-CA" altLang="en-US" sz="1200" b="1"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in</a:t>
            </a:r>
            <a:r>
              <a:rPr lang="en-CA" altLang="en-US" sz="2400" b="1"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 Bangladesh</a:t>
            </a:r>
            <a:r>
              <a:rPr lang="en-CA" altLang="en-US" sz="2000"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 </a:t>
            </a:r>
            <a:endParaRPr lang="en-US" sz="2000" dirty="0"/>
          </a:p>
        </p:txBody>
      </p:sp>
      <p:pic>
        <p:nvPicPr>
          <p:cNvPr id="7" name="Picture 6">
            <a:extLst>
              <a:ext uri="{FF2B5EF4-FFF2-40B4-BE49-F238E27FC236}">
                <a16:creationId xmlns:a16="http://schemas.microsoft.com/office/drawing/2014/main" xmlns="" id="{237AB954-0DD2-0A51-A330-7CD26D0E7C4E}"/>
              </a:ext>
            </a:extLst>
          </p:cNvPr>
          <p:cNvPicPr>
            <a:picLocks noChangeAspect="1"/>
          </p:cNvPicPr>
          <p:nvPr/>
        </p:nvPicPr>
        <p:blipFill rotWithShape="1">
          <a:blip r:embed="rId4"/>
          <a:srcRect l="51286" t="305" r="519" b="961"/>
          <a:stretch>
            <a:fillRect/>
          </a:stretch>
        </p:blipFill>
        <p:spPr>
          <a:xfrm flipH="1">
            <a:off x="-1" y="909317"/>
            <a:ext cx="1359018" cy="5668919"/>
          </a:xfrm>
          <a:prstGeom prst="rect">
            <a:avLst/>
          </a:prstGeom>
        </p:spPr>
      </p:pic>
      <p:sp>
        <p:nvSpPr>
          <p:cNvPr id="2" name="Rectangle 1"/>
          <p:cNvSpPr/>
          <p:nvPr/>
        </p:nvSpPr>
        <p:spPr>
          <a:xfrm>
            <a:off x="1492211" y="1166843"/>
            <a:ext cx="10170596" cy="4078039"/>
          </a:xfrm>
          <a:prstGeom prst="rect">
            <a:avLst/>
          </a:prstGeom>
        </p:spPr>
        <p:txBody>
          <a:bodyPr wrap="square">
            <a:spAutoFit/>
          </a:bodyPr>
          <a:lstStyle/>
          <a:p>
            <a:pPr>
              <a:lnSpc>
                <a:spcPct val="150000"/>
              </a:lnSpc>
              <a:spcAft>
                <a:spcPts val="800"/>
              </a:spcAft>
            </a:pP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Significant Accounting Policies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50000"/>
              </a:lnSpc>
              <a:spcAft>
                <a:spcPts val="800"/>
              </a:spcAft>
              <a:buFont typeface="Wingdings" panose="05000000000000000000" pitchFamily="2" charset="2"/>
              <a:buChar char="§"/>
            </a:pPr>
            <a:r>
              <a:rPr lang="en-US" b="1" dirty="0">
                <a:latin typeface="Times New Roman" panose="02020603050405020304" pitchFamily="18" charset="0"/>
                <a:ea typeface="Times New Roman" panose="02020603050405020304" pitchFamily="18" charset="0"/>
                <a:cs typeface="Times New Roman" panose="02020603050405020304" pitchFamily="18" charset="0"/>
              </a:rPr>
              <a:t>Basis of Preparation</a:t>
            </a:r>
            <a:r>
              <a:rPr lang="en-US" dirty="0">
                <a:latin typeface="Times New Roman" panose="02020603050405020304" pitchFamily="18" charset="0"/>
                <a:ea typeface="Times New Roman" panose="02020603050405020304" pitchFamily="18" charset="0"/>
                <a:cs typeface="Times New Roman" panose="02020603050405020304" pitchFamily="18" charset="0"/>
              </a:rPr>
              <a:t>: Statement of compliance with BFRS/IFRS.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50000"/>
              </a:lnSpc>
              <a:spcAft>
                <a:spcPts val="800"/>
              </a:spcAft>
              <a:buFont typeface="Wingdings" panose="05000000000000000000" pitchFamily="2" charset="2"/>
              <a:buChar char="§"/>
            </a:pPr>
            <a:r>
              <a:rPr lang="en-US" b="1" dirty="0">
                <a:latin typeface="Times New Roman" panose="02020603050405020304" pitchFamily="18" charset="0"/>
                <a:ea typeface="Times New Roman" panose="02020603050405020304" pitchFamily="18" charset="0"/>
                <a:cs typeface="Times New Roman" panose="02020603050405020304" pitchFamily="18" charset="0"/>
              </a:rPr>
              <a:t>Recognition and Measurement</a:t>
            </a:r>
            <a:r>
              <a:rPr lang="en-US" dirty="0">
                <a:latin typeface="Times New Roman" panose="02020603050405020304" pitchFamily="18" charset="0"/>
                <a:ea typeface="Times New Roman" panose="02020603050405020304" pitchFamily="18" charset="0"/>
                <a:cs typeface="Times New Roman" panose="02020603050405020304" pitchFamily="18" charset="0"/>
              </a:rPr>
              <a:t>: Policies for recognition and measurement of financial assets and liabilities.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50000"/>
              </a:lnSpc>
              <a:spcAft>
                <a:spcPts val="800"/>
              </a:spcAft>
              <a:buFont typeface="Wingdings" panose="05000000000000000000" pitchFamily="2" charset="2"/>
              <a:buChar char="§"/>
            </a:pPr>
            <a:r>
              <a:rPr lang="en-US" b="1" dirty="0">
                <a:latin typeface="Times New Roman" panose="02020603050405020304" pitchFamily="18" charset="0"/>
                <a:ea typeface="Times New Roman" panose="02020603050405020304" pitchFamily="18" charset="0"/>
                <a:cs typeface="Times New Roman" panose="02020603050405020304" pitchFamily="18" charset="0"/>
              </a:rPr>
              <a:t>Impairment of Assets</a:t>
            </a:r>
            <a:r>
              <a:rPr lang="en-US" dirty="0">
                <a:latin typeface="Times New Roman" panose="02020603050405020304" pitchFamily="18" charset="0"/>
                <a:ea typeface="Times New Roman" panose="02020603050405020304" pitchFamily="18" charset="0"/>
                <a:cs typeface="Times New Roman" panose="02020603050405020304" pitchFamily="18" charset="0"/>
              </a:rPr>
              <a:t>: Approach to assessing and accounting for impairments.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50000"/>
              </a:lnSpc>
              <a:spcAft>
                <a:spcPts val="800"/>
              </a:spcAft>
              <a:buFont typeface="Wingdings" panose="05000000000000000000" pitchFamily="2" charset="2"/>
              <a:buChar char="§"/>
            </a:pPr>
            <a:r>
              <a:rPr lang="en-US" b="1" dirty="0">
                <a:latin typeface="Times New Roman" panose="02020603050405020304" pitchFamily="18" charset="0"/>
                <a:ea typeface="Times New Roman" panose="02020603050405020304" pitchFamily="18" charset="0"/>
                <a:cs typeface="Times New Roman" panose="02020603050405020304" pitchFamily="18" charset="0"/>
              </a:rPr>
              <a:t>Revenue Recognition</a:t>
            </a:r>
            <a:r>
              <a:rPr lang="en-US" dirty="0">
                <a:latin typeface="Times New Roman" panose="02020603050405020304" pitchFamily="18" charset="0"/>
                <a:ea typeface="Times New Roman" panose="02020603050405020304" pitchFamily="18" charset="0"/>
                <a:cs typeface="Times New Roman" panose="02020603050405020304" pitchFamily="18" charset="0"/>
              </a:rPr>
              <a:t>: Policy on recognition of interest income, fee income, and other revenue.</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50000"/>
              </a:lnSpc>
              <a:spcAft>
                <a:spcPts val="800"/>
              </a:spcAft>
              <a:buFont typeface="Wingdings" panose="05000000000000000000" pitchFamily="2" charset="2"/>
              <a:buChar char="§"/>
            </a:pPr>
            <a:r>
              <a:rPr lang="en-US" b="1" dirty="0">
                <a:latin typeface="Times New Roman" panose="02020603050405020304" pitchFamily="18" charset="0"/>
                <a:ea typeface="Times New Roman" panose="02020603050405020304" pitchFamily="18" charset="0"/>
                <a:cs typeface="Times New Roman" panose="02020603050405020304" pitchFamily="18" charset="0"/>
              </a:rPr>
              <a:t>Foreign Currency Transactions</a:t>
            </a:r>
            <a:r>
              <a:rPr lang="en-US" dirty="0">
                <a:latin typeface="Times New Roman" panose="02020603050405020304" pitchFamily="18" charset="0"/>
                <a:ea typeface="Times New Roman" panose="02020603050405020304" pitchFamily="18" charset="0"/>
                <a:cs typeface="Times New Roman" panose="02020603050405020304" pitchFamily="18" charset="0"/>
              </a:rPr>
              <a:t>: Translation policies and treatment of foreign currency gains and losses.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50000"/>
              </a:lnSpc>
              <a:spcAft>
                <a:spcPts val="800"/>
              </a:spcAft>
              <a:buFont typeface="Wingdings" panose="05000000000000000000" pitchFamily="2" charset="2"/>
              <a:buChar char="§"/>
            </a:pPr>
            <a:r>
              <a:rPr lang="en-US" b="1" dirty="0">
                <a:latin typeface="Times New Roman" panose="02020603050405020304" pitchFamily="18" charset="0"/>
                <a:ea typeface="Times New Roman" panose="02020603050405020304" pitchFamily="18" charset="0"/>
                <a:cs typeface="Times New Roman" panose="02020603050405020304" pitchFamily="18" charset="0"/>
              </a:rPr>
              <a:t>Employee Benefits</a:t>
            </a:r>
            <a:r>
              <a:rPr lang="en-US" dirty="0">
                <a:latin typeface="Times New Roman" panose="02020603050405020304" pitchFamily="18" charset="0"/>
                <a:ea typeface="Times New Roman" panose="02020603050405020304" pitchFamily="18" charset="0"/>
                <a:cs typeface="Times New Roman" panose="02020603050405020304" pitchFamily="18" charset="0"/>
              </a:rPr>
              <a:t>: Accounting for pensions, bonuses, and other employee benefits.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2773458710"/>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ADF23E10-7017-72AB-40F2-BCF23A142453}"/>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262824" y="68317"/>
            <a:ext cx="2309066" cy="401509"/>
          </a:xfrm>
          <a:prstGeom prst="rect">
            <a:avLst/>
          </a:prstGeom>
          <a:noFill/>
          <a:ln>
            <a:noFill/>
          </a:ln>
        </p:spPr>
      </p:pic>
      <p:pic>
        <p:nvPicPr>
          <p:cNvPr id="5" name="Picture 4"/>
          <p:cNvPicPr>
            <a:picLocks noChangeAspect="1"/>
          </p:cNvPicPr>
          <p:nvPr/>
        </p:nvPicPr>
        <p:blipFill>
          <a:blip r:embed="rId3"/>
          <a:stretch>
            <a:fillRect/>
          </a:stretch>
        </p:blipFill>
        <p:spPr>
          <a:xfrm flipV="1">
            <a:off x="638387" y="568867"/>
            <a:ext cx="10933504" cy="1106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Rectangle 5"/>
          <p:cNvSpPr/>
          <p:nvPr/>
        </p:nvSpPr>
        <p:spPr>
          <a:xfrm>
            <a:off x="536662" y="-29586"/>
            <a:ext cx="3120937" cy="477054"/>
          </a:xfrm>
          <a:prstGeom prst="rect">
            <a:avLst/>
          </a:prstGeom>
        </p:spPr>
        <p:txBody>
          <a:bodyPr wrap="square">
            <a:spAutoFit/>
          </a:bodyPr>
          <a:lstStyle/>
          <a:p>
            <a:pPr defTabSz="371475">
              <a:lnSpc>
                <a:spcPts val="1248"/>
              </a:lnSpc>
              <a:spcAft>
                <a:spcPts val="600"/>
              </a:spcAft>
              <a:tabLst>
                <a:tab pos="185738" algn="l"/>
              </a:tabLst>
            </a:pPr>
            <a:endParaRPr lang="en-CA" altLang="en-US" sz="105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endParaRPr>
          </a:p>
          <a:p>
            <a:pPr defTabSz="371475">
              <a:lnSpc>
                <a:spcPts val="1248"/>
              </a:lnSpc>
              <a:spcAft>
                <a:spcPts val="600"/>
              </a:spcAft>
              <a:tabLst>
                <a:tab pos="185738" algn="l"/>
              </a:tabLst>
            </a:pPr>
            <a:r>
              <a:rPr lang="en-CA" altLang="en-US" sz="2400" b="1"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Nexia </a:t>
            </a:r>
            <a:r>
              <a:rPr lang="en-CA" altLang="en-US" sz="1200" b="1"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in</a:t>
            </a:r>
            <a:r>
              <a:rPr lang="en-CA" altLang="en-US" sz="2400" b="1"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 Bangladesh</a:t>
            </a:r>
            <a:r>
              <a:rPr lang="en-CA" altLang="en-US" sz="2000"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 </a:t>
            </a:r>
            <a:endParaRPr lang="en-US" sz="2000" dirty="0"/>
          </a:p>
        </p:txBody>
      </p:sp>
      <p:pic>
        <p:nvPicPr>
          <p:cNvPr id="7" name="Picture 6">
            <a:extLst>
              <a:ext uri="{FF2B5EF4-FFF2-40B4-BE49-F238E27FC236}">
                <a16:creationId xmlns:a16="http://schemas.microsoft.com/office/drawing/2014/main" xmlns="" id="{237AB954-0DD2-0A51-A330-7CD26D0E7C4E}"/>
              </a:ext>
            </a:extLst>
          </p:cNvPr>
          <p:cNvPicPr>
            <a:picLocks noChangeAspect="1"/>
          </p:cNvPicPr>
          <p:nvPr/>
        </p:nvPicPr>
        <p:blipFill rotWithShape="1">
          <a:blip r:embed="rId4"/>
          <a:srcRect l="51286" t="305" r="519" b="961"/>
          <a:stretch>
            <a:fillRect/>
          </a:stretch>
        </p:blipFill>
        <p:spPr>
          <a:xfrm flipH="1">
            <a:off x="-1" y="909317"/>
            <a:ext cx="1359018" cy="5668919"/>
          </a:xfrm>
          <a:prstGeom prst="rect">
            <a:avLst/>
          </a:prstGeom>
        </p:spPr>
      </p:pic>
      <p:sp>
        <p:nvSpPr>
          <p:cNvPr id="2" name="Rectangle 1"/>
          <p:cNvSpPr/>
          <p:nvPr/>
        </p:nvSpPr>
        <p:spPr>
          <a:xfrm>
            <a:off x="1486602" y="909317"/>
            <a:ext cx="10181815" cy="5529719"/>
          </a:xfrm>
          <a:prstGeom prst="rect">
            <a:avLst/>
          </a:prstGeom>
        </p:spPr>
        <p:txBody>
          <a:bodyPr wrap="square">
            <a:spAutoFit/>
          </a:bodyPr>
          <a:lstStyle/>
          <a:p>
            <a:pPr algn="just">
              <a:lnSpc>
                <a:spcPct val="150000"/>
              </a:lnSpc>
              <a:spcAft>
                <a:spcPts val="800"/>
              </a:spcAft>
            </a:pP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Notes to Financial Statements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50000"/>
              </a:lnSpc>
              <a:spcAft>
                <a:spcPts val="800"/>
              </a:spcAft>
              <a:buFont typeface="Wingdings" panose="05000000000000000000" pitchFamily="2" charset="2"/>
              <a:buChar char="§"/>
            </a:pPr>
            <a:r>
              <a:rPr lang="en-US" b="1" dirty="0">
                <a:latin typeface="Times New Roman" panose="02020603050405020304" pitchFamily="18" charset="0"/>
                <a:ea typeface="Times New Roman" panose="02020603050405020304" pitchFamily="18" charset="0"/>
                <a:cs typeface="Times New Roman" panose="02020603050405020304" pitchFamily="18" charset="0"/>
              </a:rPr>
              <a:t>Segment Reporting</a:t>
            </a:r>
            <a:r>
              <a:rPr lang="en-US" dirty="0">
                <a:latin typeface="Times New Roman" panose="02020603050405020304" pitchFamily="18" charset="0"/>
                <a:ea typeface="Times New Roman" panose="02020603050405020304" pitchFamily="18" charset="0"/>
                <a:cs typeface="Times New Roman" panose="02020603050405020304" pitchFamily="18" charset="0"/>
              </a:rPr>
              <a:t>: Information on different business segments and geographical areas.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50000"/>
              </a:lnSpc>
              <a:spcAft>
                <a:spcPts val="800"/>
              </a:spcAft>
              <a:buFont typeface="Wingdings" panose="05000000000000000000" pitchFamily="2" charset="2"/>
              <a:buChar char="§"/>
            </a:pPr>
            <a:r>
              <a:rPr lang="en-US" b="1" dirty="0">
                <a:latin typeface="Times New Roman" panose="02020603050405020304" pitchFamily="18" charset="0"/>
                <a:ea typeface="Times New Roman" panose="02020603050405020304" pitchFamily="18" charset="0"/>
                <a:cs typeface="Times New Roman" panose="02020603050405020304" pitchFamily="18" charset="0"/>
              </a:rPr>
              <a:t>Fair Value Measurements</a:t>
            </a:r>
            <a:r>
              <a:rPr lang="en-US" dirty="0">
                <a:latin typeface="Times New Roman" panose="02020603050405020304" pitchFamily="18" charset="0"/>
                <a:ea typeface="Times New Roman" panose="02020603050405020304" pitchFamily="18" charset="0"/>
                <a:cs typeface="Times New Roman" panose="02020603050405020304" pitchFamily="18" charset="0"/>
              </a:rPr>
              <a:t>: Methods and assumptions used in fair value measurements.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50000"/>
              </a:lnSpc>
              <a:spcAft>
                <a:spcPts val="800"/>
              </a:spcAft>
              <a:buFont typeface="Wingdings" panose="05000000000000000000" pitchFamily="2" charset="2"/>
              <a:buChar char="§"/>
            </a:pPr>
            <a:r>
              <a:rPr lang="en-US" b="1" dirty="0">
                <a:latin typeface="Times New Roman" panose="02020603050405020304" pitchFamily="18" charset="0"/>
                <a:ea typeface="Times New Roman" panose="02020603050405020304" pitchFamily="18" charset="0"/>
                <a:cs typeface="Times New Roman" panose="02020603050405020304" pitchFamily="18" charset="0"/>
              </a:rPr>
              <a:t>Contingent Liabilities</a:t>
            </a:r>
            <a:r>
              <a:rPr lang="en-US" dirty="0">
                <a:latin typeface="Times New Roman" panose="02020603050405020304" pitchFamily="18" charset="0"/>
                <a:ea typeface="Times New Roman" panose="02020603050405020304" pitchFamily="18" charset="0"/>
                <a:cs typeface="Times New Roman" panose="02020603050405020304" pitchFamily="18" charset="0"/>
              </a:rPr>
              <a:t>: Disclosure of potential liabilities that might affect financial statements.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50000"/>
              </a:lnSpc>
              <a:spcAft>
                <a:spcPts val="800"/>
              </a:spcAft>
              <a:buFont typeface="Wingdings" panose="05000000000000000000" pitchFamily="2" charset="2"/>
              <a:buChar char="§"/>
            </a:pPr>
            <a:r>
              <a:rPr lang="en-US" b="1" dirty="0">
                <a:latin typeface="Times New Roman" panose="02020603050405020304" pitchFamily="18" charset="0"/>
                <a:ea typeface="Times New Roman" panose="02020603050405020304" pitchFamily="18" charset="0"/>
                <a:cs typeface="Times New Roman" panose="02020603050405020304" pitchFamily="18" charset="0"/>
              </a:rPr>
              <a:t>Commitments</a:t>
            </a:r>
            <a:r>
              <a:rPr lang="en-US" dirty="0">
                <a:latin typeface="Times New Roman" panose="02020603050405020304" pitchFamily="18" charset="0"/>
                <a:ea typeface="Times New Roman" panose="02020603050405020304" pitchFamily="18" charset="0"/>
                <a:cs typeface="Times New Roman" panose="02020603050405020304" pitchFamily="18" charset="0"/>
              </a:rPr>
              <a:t>: Any contractual obligations not recognized in the financial statements.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50000"/>
              </a:lnSpc>
              <a:spcAft>
                <a:spcPts val="800"/>
              </a:spcAft>
              <a:buFont typeface="Wingdings" panose="05000000000000000000" pitchFamily="2" charset="2"/>
              <a:buChar char="§"/>
            </a:pPr>
            <a:r>
              <a:rPr lang="en-US" b="1" dirty="0">
                <a:latin typeface="Times New Roman" panose="02020603050405020304" pitchFamily="18" charset="0"/>
                <a:ea typeface="Times New Roman" panose="02020603050405020304" pitchFamily="18" charset="0"/>
                <a:cs typeface="Times New Roman" panose="02020603050405020304" pitchFamily="18" charset="0"/>
              </a:rPr>
              <a:t>Related Party Transactions</a:t>
            </a:r>
            <a:r>
              <a:rPr lang="en-US" dirty="0">
                <a:latin typeface="Times New Roman" panose="02020603050405020304" pitchFamily="18" charset="0"/>
                <a:ea typeface="Times New Roman" panose="02020603050405020304" pitchFamily="18" charset="0"/>
                <a:cs typeface="Times New Roman" panose="02020603050405020304" pitchFamily="18" charset="0"/>
              </a:rPr>
              <a:t>: Disclosures of transactions with related parties, including terms and balances.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50000"/>
              </a:lnSpc>
              <a:spcAft>
                <a:spcPts val="800"/>
              </a:spcAft>
              <a:buFont typeface="Wingdings" panose="05000000000000000000" pitchFamily="2" charset="2"/>
              <a:buChar char="§"/>
            </a:pPr>
            <a:r>
              <a:rPr lang="en-US" b="1" dirty="0">
                <a:latin typeface="Times New Roman" panose="02020603050405020304" pitchFamily="18" charset="0"/>
                <a:ea typeface="Times New Roman" panose="02020603050405020304" pitchFamily="18" charset="0"/>
                <a:cs typeface="Times New Roman" panose="02020603050405020304" pitchFamily="18" charset="0"/>
              </a:rPr>
              <a:t>Events After the Reporting Period</a:t>
            </a:r>
            <a:r>
              <a:rPr lang="en-US" dirty="0">
                <a:latin typeface="Times New Roman" panose="02020603050405020304" pitchFamily="18" charset="0"/>
                <a:ea typeface="Times New Roman" panose="02020603050405020304" pitchFamily="18" charset="0"/>
                <a:cs typeface="Times New Roman" panose="02020603050405020304" pitchFamily="18" charset="0"/>
              </a:rPr>
              <a:t>: Significant events occurring after the reporting date.</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50000"/>
              </a:lnSpc>
              <a:spcAft>
                <a:spcPts val="800"/>
              </a:spcAft>
              <a:buFont typeface="Wingdings" panose="05000000000000000000" pitchFamily="2" charset="2"/>
              <a:buChar char="§"/>
            </a:pPr>
            <a:r>
              <a:rPr lang="en-US" b="1" dirty="0">
                <a:latin typeface="Times New Roman" panose="02020603050405020304" pitchFamily="18" charset="0"/>
                <a:ea typeface="Times New Roman" panose="02020603050405020304" pitchFamily="18" charset="0"/>
                <a:cs typeface="Times New Roman" panose="02020603050405020304" pitchFamily="18" charset="0"/>
              </a:rPr>
              <a:t>Risk Management</a:t>
            </a:r>
            <a:r>
              <a:rPr lang="en-US" dirty="0">
                <a:latin typeface="Times New Roman" panose="02020603050405020304" pitchFamily="18" charset="0"/>
                <a:ea typeface="Times New Roman" panose="02020603050405020304" pitchFamily="18" charset="0"/>
                <a:cs typeface="Times New Roman" panose="02020603050405020304" pitchFamily="18" charset="0"/>
              </a:rPr>
              <a:t>: Policies and disclosures related to credit risk, market risk, and liquidity risk.</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50000"/>
              </a:lnSpc>
              <a:spcAft>
                <a:spcPts val="800"/>
              </a:spcAft>
              <a:buFont typeface="Wingdings" panose="05000000000000000000" pitchFamily="2" charset="2"/>
              <a:buChar char="§"/>
            </a:pPr>
            <a:r>
              <a:rPr lang="en-US" b="1" dirty="0">
                <a:latin typeface="Times New Roman" panose="02020603050405020304" pitchFamily="18" charset="0"/>
                <a:ea typeface="Times New Roman" panose="02020603050405020304" pitchFamily="18" charset="0"/>
                <a:cs typeface="Times New Roman" panose="02020603050405020304" pitchFamily="18" charset="0"/>
              </a:rPr>
              <a:t>Capital Adequacy</a:t>
            </a:r>
            <a:r>
              <a:rPr lang="en-US" dirty="0">
                <a:latin typeface="Times New Roman" panose="02020603050405020304" pitchFamily="18" charset="0"/>
                <a:ea typeface="Times New Roman" panose="02020603050405020304" pitchFamily="18" charset="0"/>
                <a:cs typeface="Times New Roman" panose="02020603050405020304" pitchFamily="18" charset="0"/>
              </a:rPr>
              <a:t>: Details regarding the bank’s capital structure and adherence to regulatory requirements.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436066635"/>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ADF23E10-7017-72AB-40F2-BCF23A142453}"/>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262824" y="68317"/>
            <a:ext cx="2309066" cy="401509"/>
          </a:xfrm>
          <a:prstGeom prst="rect">
            <a:avLst/>
          </a:prstGeom>
          <a:noFill/>
          <a:ln>
            <a:noFill/>
          </a:ln>
        </p:spPr>
      </p:pic>
      <p:pic>
        <p:nvPicPr>
          <p:cNvPr id="5" name="Picture 4"/>
          <p:cNvPicPr>
            <a:picLocks noChangeAspect="1"/>
          </p:cNvPicPr>
          <p:nvPr/>
        </p:nvPicPr>
        <p:blipFill>
          <a:blip r:embed="rId3"/>
          <a:stretch>
            <a:fillRect/>
          </a:stretch>
        </p:blipFill>
        <p:spPr>
          <a:xfrm flipV="1">
            <a:off x="638387" y="568867"/>
            <a:ext cx="10933504" cy="1106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Rectangle 5"/>
          <p:cNvSpPr/>
          <p:nvPr/>
        </p:nvSpPr>
        <p:spPr>
          <a:xfrm>
            <a:off x="536662" y="-29586"/>
            <a:ext cx="3120937" cy="477054"/>
          </a:xfrm>
          <a:prstGeom prst="rect">
            <a:avLst/>
          </a:prstGeom>
        </p:spPr>
        <p:txBody>
          <a:bodyPr wrap="square">
            <a:spAutoFit/>
          </a:bodyPr>
          <a:lstStyle/>
          <a:p>
            <a:pPr defTabSz="371475">
              <a:lnSpc>
                <a:spcPts val="1248"/>
              </a:lnSpc>
              <a:spcAft>
                <a:spcPts val="600"/>
              </a:spcAft>
              <a:tabLst>
                <a:tab pos="185738" algn="l"/>
              </a:tabLst>
            </a:pPr>
            <a:endParaRPr lang="en-CA" altLang="en-US" sz="105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endParaRPr>
          </a:p>
          <a:p>
            <a:pPr defTabSz="371475">
              <a:lnSpc>
                <a:spcPts val="1248"/>
              </a:lnSpc>
              <a:spcAft>
                <a:spcPts val="600"/>
              </a:spcAft>
              <a:tabLst>
                <a:tab pos="185738" algn="l"/>
              </a:tabLst>
            </a:pPr>
            <a:r>
              <a:rPr lang="en-CA" altLang="en-US" sz="2400" b="1"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Nexia </a:t>
            </a:r>
            <a:r>
              <a:rPr lang="en-CA" altLang="en-US" sz="1200" b="1"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in</a:t>
            </a:r>
            <a:r>
              <a:rPr lang="en-CA" altLang="en-US" sz="2400" b="1"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 Bangladesh</a:t>
            </a:r>
            <a:r>
              <a:rPr lang="en-CA" altLang="en-US" sz="2000"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 </a:t>
            </a:r>
            <a:endParaRPr lang="en-US" sz="2000" dirty="0"/>
          </a:p>
        </p:txBody>
      </p:sp>
      <p:pic>
        <p:nvPicPr>
          <p:cNvPr id="7" name="Picture 6">
            <a:extLst>
              <a:ext uri="{FF2B5EF4-FFF2-40B4-BE49-F238E27FC236}">
                <a16:creationId xmlns:a16="http://schemas.microsoft.com/office/drawing/2014/main" xmlns="" id="{237AB954-0DD2-0A51-A330-7CD26D0E7C4E}"/>
              </a:ext>
            </a:extLst>
          </p:cNvPr>
          <p:cNvPicPr>
            <a:picLocks noChangeAspect="1"/>
          </p:cNvPicPr>
          <p:nvPr/>
        </p:nvPicPr>
        <p:blipFill rotWithShape="1">
          <a:blip r:embed="rId4"/>
          <a:srcRect l="51286" t="305" r="519" b="961"/>
          <a:stretch>
            <a:fillRect/>
          </a:stretch>
        </p:blipFill>
        <p:spPr>
          <a:xfrm flipH="1">
            <a:off x="-1" y="909317"/>
            <a:ext cx="1359018" cy="5668919"/>
          </a:xfrm>
          <a:prstGeom prst="rect">
            <a:avLst/>
          </a:prstGeom>
        </p:spPr>
      </p:pic>
      <p:sp>
        <p:nvSpPr>
          <p:cNvPr id="2" name="Rectangle 1"/>
          <p:cNvSpPr/>
          <p:nvPr/>
        </p:nvSpPr>
        <p:spPr>
          <a:xfrm>
            <a:off x="1576357" y="1004157"/>
            <a:ext cx="10204255" cy="4642296"/>
          </a:xfrm>
          <a:prstGeom prst="rect">
            <a:avLst/>
          </a:prstGeom>
        </p:spPr>
        <p:txBody>
          <a:bodyPr wrap="square">
            <a:spAutoFit/>
          </a:bodyPr>
          <a:lstStyle/>
          <a:p>
            <a:pPr>
              <a:lnSpc>
                <a:spcPct val="150000"/>
              </a:lnSpc>
              <a:spcAft>
                <a:spcPts val="800"/>
              </a:spcAft>
            </a:pP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Regulatory Disclosures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50000"/>
              </a:lnSpc>
              <a:spcAft>
                <a:spcPts val="800"/>
              </a:spcAft>
              <a:buFont typeface="Wingdings" panose="05000000000000000000" pitchFamily="2" charset="2"/>
              <a:buChar char="§"/>
            </a:pPr>
            <a:r>
              <a:rPr lang="en-US" b="1" dirty="0">
                <a:latin typeface="Times New Roman" panose="02020603050405020304" pitchFamily="18" charset="0"/>
                <a:ea typeface="Times New Roman" panose="02020603050405020304" pitchFamily="18" charset="0"/>
                <a:cs typeface="Times New Roman" panose="02020603050405020304" pitchFamily="18" charset="0"/>
              </a:rPr>
              <a:t>Compliance with Bangladesh Bank Regulations</a:t>
            </a:r>
            <a:r>
              <a:rPr lang="en-US" dirty="0">
                <a:latin typeface="Times New Roman" panose="02020603050405020304" pitchFamily="18" charset="0"/>
                <a:ea typeface="Times New Roman" panose="02020603050405020304" pitchFamily="18" charset="0"/>
                <a:cs typeface="Times New Roman" panose="02020603050405020304" pitchFamily="18" charset="0"/>
              </a:rPr>
              <a:t>: Any specific disclosures required by the central bank.</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50000"/>
              </a:lnSpc>
              <a:spcAft>
                <a:spcPts val="800"/>
              </a:spcAft>
              <a:buFont typeface="Wingdings" panose="05000000000000000000" pitchFamily="2" charset="2"/>
              <a:buChar char="§"/>
            </a:pPr>
            <a:r>
              <a:rPr lang="en-US" b="1" dirty="0">
                <a:latin typeface="Times New Roman" panose="02020603050405020304" pitchFamily="18" charset="0"/>
                <a:ea typeface="Times New Roman" panose="02020603050405020304" pitchFamily="18" charset="0"/>
                <a:cs typeface="Times New Roman" panose="02020603050405020304" pitchFamily="18" charset="0"/>
              </a:rPr>
              <a:t>Basel </a:t>
            </a:r>
            <a:r>
              <a:rPr lang="en-US" b="1" dirty="0" smtClean="0">
                <a:latin typeface="Times New Roman" panose="02020603050405020304" pitchFamily="18" charset="0"/>
                <a:ea typeface="Times New Roman" panose="02020603050405020304" pitchFamily="18" charset="0"/>
                <a:cs typeface="Times New Roman" panose="02020603050405020304" pitchFamily="18" charset="0"/>
              </a:rPr>
              <a:t>Requirements</a:t>
            </a:r>
            <a:r>
              <a:rPr lang="en-US" dirty="0">
                <a:latin typeface="Times New Roman" panose="02020603050405020304" pitchFamily="18" charset="0"/>
                <a:ea typeface="Times New Roman" panose="02020603050405020304" pitchFamily="18" charset="0"/>
                <a:cs typeface="Times New Roman" panose="02020603050405020304" pitchFamily="18" charset="0"/>
              </a:rPr>
              <a:t>: Information on capital adequacy, leverage ratio, and liquidity coverage ratio.</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50000"/>
              </a:lnSpc>
              <a:spcAft>
                <a:spcPts val="800"/>
              </a:spcAft>
              <a:buFont typeface="Wingdings" panose="05000000000000000000" pitchFamily="2" charset="2"/>
              <a:buChar char="§"/>
            </a:pPr>
            <a:r>
              <a:rPr lang="en-US" b="1" dirty="0">
                <a:latin typeface="Times New Roman" panose="02020603050405020304" pitchFamily="18" charset="0"/>
                <a:ea typeface="Times New Roman" panose="02020603050405020304" pitchFamily="18" charset="0"/>
                <a:cs typeface="Times New Roman" panose="02020603050405020304" pitchFamily="18" charset="0"/>
              </a:rPr>
              <a:t>Audit Report</a:t>
            </a:r>
            <a:r>
              <a:rPr lang="en-US" dirty="0">
                <a:latin typeface="Times New Roman" panose="02020603050405020304" pitchFamily="18" charset="0"/>
                <a:ea typeface="Times New Roman" panose="02020603050405020304" pitchFamily="18" charset="0"/>
                <a:cs typeface="Times New Roman" panose="02020603050405020304" pitchFamily="18" charset="0"/>
              </a:rPr>
              <a:t>: Independent auditor's report and any qualifications or emphasis of matter.</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n-US"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Other Disclosures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50000"/>
              </a:lnSpc>
              <a:spcAft>
                <a:spcPts val="800"/>
              </a:spcAft>
              <a:buFont typeface="Wingdings" panose="05000000000000000000" pitchFamily="2" charset="2"/>
              <a:buChar char="§"/>
            </a:pPr>
            <a:r>
              <a:rPr lang="en-US" b="1" dirty="0">
                <a:latin typeface="Times New Roman" panose="02020603050405020304" pitchFamily="18" charset="0"/>
                <a:ea typeface="Times New Roman" panose="02020603050405020304" pitchFamily="18" charset="0"/>
                <a:cs typeface="Times New Roman" panose="02020603050405020304" pitchFamily="18" charset="0"/>
              </a:rPr>
              <a:t>Corporate Governance</a:t>
            </a:r>
            <a:r>
              <a:rPr lang="en-US" dirty="0">
                <a:latin typeface="Times New Roman" panose="02020603050405020304" pitchFamily="18" charset="0"/>
                <a:ea typeface="Times New Roman" panose="02020603050405020304" pitchFamily="18" charset="0"/>
                <a:cs typeface="Times New Roman" panose="02020603050405020304" pitchFamily="18" charset="0"/>
              </a:rPr>
              <a:t>: Information about the governance structure, board of directors, and committees.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50000"/>
              </a:lnSpc>
              <a:spcAft>
                <a:spcPts val="800"/>
              </a:spcAft>
              <a:buFont typeface="Wingdings" panose="05000000000000000000" pitchFamily="2" charset="2"/>
              <a:buChar char="§"/>
            </a:pPr>
            <a:r>
              <a:rPr lang="en-US" b="1" dirty="0">
                <a:latin typeface="Times New Roman" panose="02020603050405020304" pitchFamily="18" charset="0"/>
                <a:ea typeface="Times New Roman" panose="02020603050405020304" pitchFamily="18" charset="0"/>
                <a:cs typeface="Times New Roman" panose="02020603050405020304" pitchFamily="18" charset="0"/>
              </a:rPr>
              <a:t>Sustainability Reporting</a:t>
            </a:r>
            <a:r>
              <a:rPr lang="en-US" dirty="0">
                <a:latin typeface="Times New Roman" panose="02020603050405020304" pitchFamily="18" charset="0"/>
                <a:ea typeface="Times New Roman" panose="02020603050405020304" pitchFamily="18" charset="0"/>
                <a:cs typeface="Times New Roman" panose="02020603050405020304" pitchFamily="18" charset="0"/>
              </a:rPr>
              <a:t>: Disclosure of environmental, social, and governance (ESG) factors, if applicable.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618734115"/>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ADF23E10-7017-72AB-40F2-BCF23A142453}"/>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262824" y="68317"/>
            <a:ext cx="2309066" cy="401509"/>
          </a:xfrm>
          <a:prstGeom prst="rect">
            <a:avLst/>
          </a:prstGeom>
          <a:noFill/>
          <a:ln>
            <a:noFill/>
          </a:ln>
        </p:spPr>
      </p:pic>
      <p:pic>
        <p:nvPicPr>
          <p:cNvPr id="5" name="Picture 4"/>
          <p:cNvPicPr>
            <a:picLocks noChangeAspect="1"/>
          </p:cNvPicPr>
          <p:nvPr/>
        </p:nvPicPr>
        <p:blipFill>
          <a:blip r:embed="rId3"/>
          <a:stretch>
            <a:fillRect/>
          </a:stretch>
        </p:blipFill>
        <p:spPr>
          <a:xfrm flipV="1">
            <a:off x="638387" y="568867"/>
            <a:ext cx="10933504" cy="1106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Rectangle 5"/>
          <p:cNvSpPr/>
          <p:nvPr/>
        </p:nvSpPr>
        <p:spPr>
          <a:xfrm>
            <a:off x="536662" y="-29586"/>
            <a:ext cx="3120937" cy="477054"/>
          </a:xfrm>
          <a:prstGeom prst="rect">
            <a:avLst/>
          </a:prstGeom>
        </p:spPr>
        <p:txBody>
          <a:bodyPr wrap="square">
            <a:spAutoFit/>
          </a:bodyPr>
          <a:lstStyle/>
          <a:p>
            <a:pPr defTabSz="371475">
              <a:lnSpc>
                <a:spcPts val="1248"/>
              </a:lnSpc>
              <a:spcAft>
                <a:spcPts val="600"/>
              </a:spcAft>
              <a:tabLst>
                <a:tab pos="185738" algn="l"/>
              </a:tabLst>
            </a:pPr>
            <a:endParaRPr lang="en-CA" altLang="en-US" sz="105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endParaRPr>
          </a:p>
          <a:p>
            <a:pPr defTabSz="371475">
              <a:lnSpc>
                <a:spcPts val="1248"/>
              </a:lnSpc>
              <a:spcAft>
                <a:spcPts val="600"/>
              </a:spcAft>
              <a:tabLst>
                <a:tab pos="185738" algn="l"/>
              </a:tabLst>
            </a:pPr>
            <a:r>
              <a:rPr lang="en-CA" altLang="en-US" sz="2400" b="1"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Nexia </a:t>
            </a:r>
            <a:r>
              <a:rPr lang="en-CA" altLang="en-US" sz="1200" b="1"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in</a:t>
            </a:r>
            <a:r>
              <a:rPr lang="en-CA" altLang="en-US" sz="2400" b="1"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 Bangladesh</a:t>
            </a:r>
            <a:r>
              <a:rPr lang="en-CA" altLang="en-US" sz="2000"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 </a:t>
            </a:r>
            <a:endParaRPr lang="en-US" sz="2000" dirty="0"/>
          </a:p>
        </p:txBody>
      </p:sp>
      <p:pic>
        <p:nvPicPr>
          <p:cNvPr id="7" name="Picture 6">
            <a:extLst>
              <a:ext uri="{FF2B5EF4-FFF2-40B4-BE49-F238E27FC236}">
                <a16:creationId xmlns:a16="http://schemas.microsoft.com/office/drawing/2014/main" xmlns="" id="{237AB954-0DD2-0A51-A330-7CD26D0E7C4E}"/>
              </a:ext>
            </a:extLst>
          </p:cNvPr>
          <p:cNvPicPr>
            <a:picLocks noChangeAspect="1"/>
          </p:cNvPicPr>
          <p:nvPr/>
        </p:nvPicPr>
        <p:blipFill rotWithShape="1">
          <a:blip r:embed="rId4"/>
          <a:srcRect l="51286" t="305" r="519" b="961"/>
          <a:stretch>
            <a:fillRect/>
          </a:stretch>
        </p:blipFill>
        <p:spPr>
          <a:xfrm flipH="1">
            <a:off x="-1" y="909317"/>
            <a:ext cx="1359018" cy="5668919"/>
          </a:xfrm>
          <a:prstGeom prst="rect">
            <a:avLst/>
          </a:prstGeom>
        </p:spPr>
      </p:pic>
      <p:sp>
        <p:nvSpPr>
          <p:cNvPr id="8" name="Rectangle 7"/>
          <p:cNvSpPr/>
          <p:nvPr/>
        </p:nvSpPr>
        <p:spPr>
          <a:xfrm>
            <a:off x="2416030" y="3035890"/>
            <a:ext cx="8615491" cy="1323439"/>
          </a:xfrm>
          <a:prstGeom prst="rect">
            <a:avLst/>
          </a:prstGeom>
        </p:spPr>
        <p:txBody>
          <a:bodyPr wrap="square">
            <a:spAutoFit/>
          </a:bodyPr>
          <a:lstStyle/>
          <a:p>
            <a:pPr lvl="0" algn="just"/>
            <a:r>
              <a:rPr lang="en-US" sz="4000" b="1" dirty="0" smtClean="0"/>
              <a:t>DETAILED GUIDELINES FOR BEING AWARDED BY ICAB/SAFA</a:t>
            </a:r>
            <a:endParaRPr lang="en-US" sz="4000" b="1" dirty="0"/>
          </a:p>
        </p:txBody>
      </p:sp>
    </p:spTree>
    <p:extLst>
      <p:ext uri="{BB962C8B-B14F-4D97-AF65-F5344CB8AC3E}">
        <p14:creationId xmlns:p14="http://schemas.microsoft.com/office/powerpoint/2010/main" xmlns="" val="2659970315"/>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ADF23E10-7017-72AB-40F2-BCF23A142453}"/>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262824" y="68317"/>
            <a:ext cx="2309066" cy="401509"/>
          </a:xfrm>
          <a:prstGeom prst="rect">
            <a:avLst/>
          </a:prstGeom>
          <a:noFill/>
          <a:ln>
            <a:noFill/>
          </a:ln>
        </p:spPr>
      </p:pic>
      <p:pic>
        <p:nvPicPr>
          <p:cNvPr id="5" name="Picture 4"/>
          <p:cNvPicPr>
            <a:picLocks noChangeAspect="1"/>
          </p:cNvPicPr>
          <p:nvPr/>
        </p:nvPicPr>
        <p:blipFill>
          <a:blip r:embed="rId3"/>
          <a:stretch>
            <a:fillRect/>
          </a:stretch>
        </p:blipFill>
        <p:spPr>
          <a:xfrm flipV="1">
            <a:off x="638387" y="568867"/>
            <a:ext cx="10933504" cy="1106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Rectangle 5"/>
          <p:cNvSpPr/>
          <p:nvPr/>
        </p:nvSpPr>
        <p:spPr>
          <a:xfrm>
            <a:off x="536662" y="-29586"/>
            <a:ext cx="3120937" cy="477054"/>
          </a:xfrm>
          <a:prstGeom prst="rect">
            <a:avLst/>
          </a:prstGeom>
        </p:spPr>
        <p:txBody>
          <a:bodyPr wrap="square">
            <a:spAutoFit/>
          </a:bodyPr>
          <a:lstStyle/>
          <a:p>
            <a:pPr defTabSz="371475">
              <a:lnSpc>
                <a:spcPts val="1248"/>
              </a:lnSpc>
              <a:spcAft>
                <a:spcPts val="600"/>
              </a:spcAft>
              <a:tabLst>
                <a:tab pos="185738" algn="l"/>
              </a:tabLst>
            </a:pPr>
            <a:endParaRPr lang="en-CA" altLang="en-US" sz="105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endParaRPr>
          </a:p>
          <a:p>
            <a:pPr defTabSz="371475">
              <a:lnSpc>
                <a:spcPts val="1248"/>
              </a:lnSpc>
              <a:spcAft>
                <a:spcPts val="600"/>
              </a:spcAft>
              <a:tabLst>
                <a:tab pos="185738" algn="l"/>
              </a:tabLst>
            </a:pPr>
            <a:r>
              <a:rPr lang="en-CA" altLang="en-US" sz="2400" b="1"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Nexia </a:t>
            </a:r>
            <a:r>
              <a:rPr lang="en-CA" altLang="en-US" sz="1200" b="1"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in</a:t>
            </a:r>
            <a:r>
              <a:rPr lang="en-CA" altLang="en-US" sz="2400" b="1"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 Bangladesh</a:t>
            </a:r>
            <a:r>
              <a:rPr lang="en-CA" altLang="en-US" sz="2000"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 </a:t>
            </a:r>
            <a:endParaRPr lang="en-US" sz="2000" dirty="0"/>
          </a:p>
        </p:txBody>
      </p:sp>
      <p:pic>
        <p:nvPicPr>
          <p:cNvPr id="7" name="Picture 6">
            <a:extLst>
              <a:ext uri="{FF2B5EF4-FFF2-40B4-BE49-F238E27FC236}">
                <a16:creationId xmlns:a16="http://schemas.microsoft.com/office/drawing/2014/main" xmlns="" id="{237AB954-0DD2-0A51-A330-7CD26D0E7C4E}"/>
              </a:ext>
            </a:extLst>
          </p:cNvPr>
          <p:cNvPicPr>
            <a:picLocks noChangeAspect="1"/>
          </p:cNvPicPr>
          <p:nvPr/>
        </p:nvPicPr>
        <p:blipFill rotWithShape="1">
          <a:blip r:embed="rId4"/>
          <a:srcRect l="51286" t="305" r="519" b="961"/>
          <a:stretch>
            <a:fillRect/>
          </a:stretch>
        </p:blipFill>
        <p:spPr>
          <a:xfrm flipH="1">
            <a:off x="-1" y="909317"/>
            <a:ext cx="1359018" cy="5668919"/>
          </a:xfrm>
          <a:prstGeom prst="rect">
            <a:avLst/>
          </a:prstGeom>
        </p:spPr>
      </p:pic>
      <p:sp>
        <p:nvSpPr>
          <p:cNvPr id="12" name="Rectangle 11"/>
          <p:cNvSpPr/>
          <p:nvPr/>
        </p:nvSpPr>
        <p:spPr>
          <a:xfrm>
            <a:off x="10790557" y="6578236"/>
            <a:ext cx="863763" cy="246221"/>
          </a:xfrm>
          <a:prstGeom prst="rect">
            <a:avLst/>
          </a:prstGeom>
        </p:spPr>
        <p:txBody>
          <a:bodyPr wrap="none">
            <a:spAutoFit/>
          </a:bodyPr>
          <a:lstStyle/>
          <a:p>
            <a:pPr algn="ctr" defTabSz="371475">
              <a:lnSpc>
                <a:spcPts val="1248"/>
              </a:lnSpc>
              <a:spcAft>
                <a:spcPts val="600"/>
              </a:spcAft>
              <a:tabLst>
                <a:tab pos="185738" algn="l"/>
              </a:tabLst>
            </a:pPr>
            <a:r>
              <a:rPr lang="en-CA" altLang="en-US" sz="1200" b="1" dirty="0" smtClean="0">
                <a:ln w="0"/>
                <a:solidFill>
                  <a:schemeClr val="accent3">
                    <a:lumMod val="75000"/>
                  </a:schemeClr>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Arial Bold" pitchFamily="34" charset="0"/>
              </a:rPr>
              <a:t>Page # 15</a:t>
            </a:r>
            <a:endParaRPr lang="en-CA" altLang="en-US" sz="1200" b="1" dirty="0">
              <a:ln w="0"/>
              <a:solidFill>
                <a:schemeClr val="accent3">
                  <a:lumMod val="75000"/>
                </a:schemeClr>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Arial Bold" pitchFamily="34" charset="0"/>
            </a:endParaRPr>
          </a:p>
        </p:txBody>
      </p:sp>
      <p:sp>
        <p:nvSpPr>
          <p:cNvPr id="8" name="Rectangle 7"/>
          <p:cNvSpPr/>
          <p:nvPr/>
        </p:nvSpPr>
        <p:spPr>
          <a:xfrm>
            <a:off x="1770077" y="800871"/>
            <a:ext cx="4035105" cy="461665"/>
          </a:xfrm>
          <a:prstGeom prst="rect">
            <a:avLst/>
          </a:prstGeom>
        </p:spPr>
        <p:txBody>
          <a:bodyPr wrap="square">
            <a:spAutoFit/>
          </a:bodyPr>
          <a:lstStyle/>
          <a:p>
            <a:pPr lvl="0" algn="just"/>
            <a:r>
              <a:rPr lang="en-US" sz="2400" b="1" dirty="0" smtClean="0"/>
              <a:t>Detailed Guidelines</a:t>
            </a:r>
            <a:endParaRPr lang="en-US" sz="2400" b="1" dirty="0"/>
          </a:p>
        </p:txBody>
      </p:sp>
      <p:graphicFrame>
        <p:nvGraphicFramePr>
          <p:cNvPr id="9" name="Table 8"/>
          <p:cNvGraphicFramePr>
            <a:graphicFrameLocks noGrp="1"/>
          </p:cNvGraphicFramePr>
          <p:nvPr>
            <p:extLst>
              <p:ext uri="{D42A27DB-BD31-4B8C-83A1-F6EECF244321}">
                <p14:modId xmlns:p14="http://schemas.microsoft.com/office/powerpoint/2010/main" xmlns="" val="4165919199"/>
              </p:ext>
            </p:extLst>
          </p:nvPr>
        </p:nvGraphicFramePr>
        <p:xfrm>
          <a:off x="1874217" y="1549371"/>
          <a:ext cx="9697673" cy="3645221"/>
        </p:xfrm>
        <a:graphic>
          <a:graphicData uri="http://schemas.openxmlformats.org/drawingml/2006/table">
            <a:tbl>
              <a:tblPr>
                <a:tableStyleId>{5C22544A-7EE6-4342-B048-85BDC9FD1C3A}</a:tableStyleId>
              </a:tblPr>
              <a:tblGrid>
                <a:gridCol w="9697673">
                  <a:extLst>
                    <a:ext uri="{9D8B030D-6E8A-4147-A177-3AD203B41FA5}">
                      <a16:colId xmlns:a16="http://schemas.microsoft.com/office/drawing/2014/main" xmlns="" val="20000"/>
                    </a:ext>
                  </a:extLst>
                </a:gridCol>
              </a:tblGrid>
              <a:tr h="0">
                <a:tc>
                  <a:txBody>
                    <a:bodyPr/>
                    <a:lstStyle/>
                    <a:p>
                      <a:pPr algn="l" fontAlgn="ctr"/>
                      <a:r>
                        <a:rPr lang="en-US" sz="2000" b="1" u="none" strike="noStrike" dirty="0">
                          <a:effectLst/>
                        </a:rPr>
                        <a:t>Section A: Organizational Overview - Clarity and </a:t>
                      </a:r>
                      <a:r>
                        <a:rPr lang="en-US" sz="2000" b="1" u="none" strike="noStrike" dirty="0" smtClean="0">
                          <a:effectLst/>
                        </a:rPr>
                        <a:t>Presentation</a:t>
                      </a:r>
                    </a:p>
                    <a:p>
                      <a:pPr algn="l" fontAlgn="ctr"/>
                      <a:endParaRPr lang="en-US" sz="100" b="1" i="0" u="none" strike="noStrike" dirty="0">
                        <a:solidFill>
                          <a:srgbClr val="000000"/>
                        </a:solidFill>
                        <a:effectLst/>
                        <a:latin typeface="Tahoma" panose="020B0604030504040204" pitchFamily="34" charset="0"/>
                      </a:endParaRPr>
                    </a:p>
                  </a:txBody>
                  <a:tcPr marL="4763" marR="4763" marT="4763" marB="0" anchor="ctr">
                    <a:solidFill>
                      <a:schemeClr val="bg1"/>
                    </a:solidFill>
                  </a:tcPr>
                </a:tc>
                <a:extLst>
                  <a:ext uri="{0D108BD9-81ED-4DB2-BD59-A6C34878D82A}">
                    <a16:rowId xmlns:a16="http://schemas.microsoft.com/office/drawing/2014/main" xmlns="" val="10000"/>
                  </a:ext>
                </a:extLst>
              </a:tr>
              <a:tr h="276225">
                <a:tc>
                  <a:txBody>
                    <a:bodyPr/>
                    <a:lstStyle/>
                    <a:p>
                      <a:pPr marL="285750" indent="-285750" algn="just" fontAlgn="ctr">
                        <a:lnSpc>
                          <a:spcPct val="200000"/>
                        </a:lnSpc>
                        <a:buFont typeface="Arial" panose="020B0604020202020204" pitchFamily="34" charset="0"/>
                        <a:buChar char="•"/>
                      </a:pPr>
                      <a:r>
                        <a:rPr lang="en-US" sz="1800" u="none" kern="1200" dirty="0">
                          <a:solidFill>
                            <a:srgbClr val="000000"/>
                          </a:solidFill>
                          <a:latin typeface="Calibri" panose="020F0502020204030204" pitchFamily="34" charset="0"/>
                          <a:ea typeface="+mn-ea"/>
                          <a:cs typeface="+mn-cs"/>
                        </a:rPr>
                        <a:t>Vision and </a:t>
                      </a:r>
                      <a:r>
                        <a:rPr lang="en-US" sz="1800" u="none" kern="1200" dirty="0" smtClean="0">
                          <a:solidFill>
                            <a:srgbClr val="000000"/>
                          </a:solidFill>
                          <a:latin typeface="Calibri" panose="020F0502020204030204" pitchFamily="34" charset="0"/>
                          <a:ea typeface="+mn-ea"/>
                          <a:cs typeface="+mn-cs"/>
                        </a:rPr>
                        <a:t>Mission</a:t>
                      </a:r>
                      <a:endParaRPr lang="en-US" sz="1800" u="none" kern="1200" dirty="0">
                        <a:solidFill>
                          <a:srgbClr val="000000"/>
                        </a:solidFill>
                        <a:latin typeface="Calibri" panose="020F0502020204030204" pitchFamily="34" charset="0"/>
                        <a:ea typeface="+mn-ea"/>
                        <a:cs typeface="+mn-cs"/>
                      </a:endParaRPr>
                    </a:p>
                  </a:txBody>
                  <a:tcPr marL="4763" marR="4763" marT="4763" marB="0" anchor="ctr">
                    <a:noFill/>
                  </a:tcPr>
                </a:tc>
                <a:extLst>
                  <a:ext uri="{0D108BD9-81ED-4DB2-BD59-A6C34878D82A}">
                    <a16:rowId xmlns:a16="http://schemas.microsoft.com/office/drawing/2014/main" xmlns="" val="10001"/>
                  </a:ext>
                </a:extLst>
              </a:tr>
              <a:tr h="323850">
                <a:tc>
                  <a:txBody>
                    <a:bodyPr/>
                    <a:lstStyle/>
                    <a:p>
                      <a:pPr marL="285750" indent="-285750" algn="just" fontAlgn="ctr">
                        <a:lnSpc>
                          <a:spcPct val="200000"/>
                        </a:lnSpc>
                        <a:buFont typeface="Arial" panose="020B0604020202020204" pitchFamily="34" charset="0"/>
                        <a:buChar char="•"/>
                      </a:pPr>
                      <a:r>
                        <a:rPr lang="en-US" sz="1800" u="none" kern="1200" dirty="0">
                          <a:solidFill>
                            <a:srgbClr val="000000"/>
                          </a:solidFill>
                          <a:latin typeface="Calibri" panose="020F0502020204030204" pitchFamily="34" charset="0"/>
                          <a:ea typeface="+mn-ea"/>
                          <a:cs typeface="+mn-cs"/>
                        </a:rPr>
                        <a:t>Overall strategic objectives </a:t>
                      </a:r>
                    </a:p>
                  </a:txBody>
                  <a:tcPr marL="4763" marR="4763" marT="4763" marB="0" anchor="ctr">
                    <a:noFill/>
                  </a:tcPr>
                </a:tc>
                <a:extLst>
                  <a:ext uri="{0D108BD9-81ED-4DB2-BD59-A6C34878D82A}">
                    <a16:rowId xmlns:a16="http://schemas.microsoft.com/office/drawing/2014/main" xmlns="" val="10002"/>
                  </a:ext>
                </a:extLst>
              </a:tr>
              <a:tr h="323850">
                <a:tc>
                  <a:txBody>
                    <a:bodyPr/>
                    <a:lstStyle/>
                    <a:p>
                      <a:pPr marL="285750" indent="-285750" algn="just" fontAlgn="ctr">
                        <a:lnSpc>
                          <a:spcPct val="200000"/>
                        </a:lnSpc>
                        <a:buFont typeface="Arial" panose="020B0604020202020204" pitchFamily="34" charset="0"/>
                        <a:buChar char="•"/>
                      </a:pPr>
                      <a:r>
                        <a:rPr lang="en-US" sz="1800" u="none" kern="1200" dirty="0">
                          <a:solidFill>
                            <a:srgbClr val="000000"/>
                          </a:solidFill>
                          <a:latin typeface="Calibri" panose="020F0502020204030204" pitchFamily="34" charset="0"/>
                          <a:ea typeface="+mn-ea"/>
                          <a:cs typeface="+mn-cs"/>
                        </a:rPr>
                        <a:t>Core values and code of conduct /ethical principles</a:t>
                      </a:r>
                    </a:p>
                  </a:txBody>
                  <a:tcPr marL="4763" marR="4763" marT="4763" marB="0" anchor="ctr">
                    <a:noFill/>
                  </a:tcPr>
                </a:tc>
                <a:extLst>
                  <a:ext uri="{0D108BD9-81ED-4DB2-BD59-A6C34878D82A}">
                    <a16:rowId xmlns:a16="http://schemas.microsoft.com/office/drawing/2014/main" xmlns="" val="10003"/>
                  </a:ext>
                </a:extLst>
              </a:tr>
              <a:tr h="352425">
                <a:tc>
                  <a:txBody>
                    <a:bodyPr/>
                    <a:lstStyle/>
                    <a:p>
                      <a:pPr marL="285750" indent="-285750" algn="just" fontAlgn="ctr">
                        <a:lnSpc>
                          <a:spcPct val="200000"/>
                        </a:lnSpc>
                        <a:buFont typeface="Arial" panose="020B0604020202020204" pitchFamily="34" charset="0"/>
                        <a:buChar char="•"/>
                      </a:pPr>
                      <a:r>
                        <a:rPr lang="en-US" sz="1800" u="none" kern="1200" dirty="0">
                          <a:solidFill>
                            <a:srgbClr val="000000"/>
                          </a:solidFill>
                          <a:latin typeface="Calibri" panose="020F0502020204030204" pitchFamily="34" charset="0"/>
                          <a:ea typeface="+mn-ea"/>
                          <a:cs typeface="+mn-cs"/>
                        </a:rPr>
                        <a:t>Profile of the </a:t>
                      </a:r>
                      <a:r>
                        <a:rPr lang="en-US" sz="1800" u="none" kern="1200" dirty="0" smtClean="0">
                          <a:solidFill>
                            <a:srgbClr val="000000"/>
                          </a:solidFill>
                          <a:latin typeface="Calibri" panose="020F0502020204030204" pitchFamily="34" charset="0"/>
                          <a:ea typeface="+mn-ea"/>
                          <a:cs typeface="+mn-cs"/>
                        </a:rPr>
                        <a:t>organization</a:t>
                      </a:r>
                      <a:endParaRPr lang="en-US" sz="1800" u="none" kern="1200" dirty="0">
                        <a:solidFill>
                          <a:srgbClr val="000000"/>
                        </a:solidFill>
                        <a:latin typeface="Calibri" panose="020F0502020204030204" pitchFamily="34" charset="0"/>
                        <a:ea typeface="+mn-ea"/>
                        <a:cs typeface="+mn-cs"/>
                      </a:endParaRPr>
                    </a:p>
                  </a:txBody>
                  <a:tcPr marL="4763" marR="4763" marT="4763" marB="0" anchor="ctr">
                    <a:noFill/>
                  </a:tcPr>
                </a:tc>
                <a:extLst>
                  <a:ext uri="{0D108BD9-81ED-4DB2-BD59-A6C34878D82A}">
                    <a16:rowId xmlns:a16="http://schemas.microsoft.com/office/drawing/2014/main" xmlns="" val="10004"/>
                  </a:ext>
                </a:extLst>
              </a:tr>
              <a:tr h="304800">
                <a:tc>
                  <a:txBody>
                    <a:bodyPr/>
                    <a:lstStyle/>
                    <a:p>
                      <a:pPr marL="285750" indent="-285750" algn="l" fontAlgn="b">
                        <a:lnSpc>
                          <a:spcPct val="200000"/>
                        </a:lnSpc>
                        <a:buFont typeface="Arial" panose="020B0604020202020204" pitchFamily="34" charset="0"/>
                        <a:buChar char="•"/>
                      </a:pPr>
                      <a:r>
                        <a:rPr lang="en-US" sz="1800" u="none" kern="1200" dirty="0">
                          <a:solidFill>
                            <a:srgbClr val="000000"/>
                          </a:solidFill>
                          <a:latin typeface="Calibri" panose="020F0502020204030204" pitchFamily="34" charset="0"/>
                          <a:ea typeface="+mn-ea"/>
                          <a:cs typeface="+mn-cs"/>
                        </a:rPr>
                        <a:t>Director’s profiles and their representation on Board of other </a:t>
                      </a:r>
                      <a:r>
                        <a:rPr lang="en-US" sz="1800" u="none" kern="1200" dirty="0" smtClean="0">
                          <a:solidFill>
                            <a:srgbClr val="000000"/>
                          </a:solidFill>
                          <a:latin typeface="Calibri" panose="020F0502020204030204" pitchFamily="34" charset="0"/>
                          <a:ea typeface="+mn-ea"/>
                          <a:cs typeface="+mn-cs"/>
                        </a:rPr>
                        <a:t>organizations</a:t>
                      </a:r>
                      <a:endParaRPr lang="en-US" sz="1800" u="none" kern="1200" dirty="0">
                        <a:solidFill>
                          <a:srgbClr val="000000"/>
                        </a:solidFill>
                        <a:latin typeface="Calibri" panose="020F0502020204030204" pitchFamily="34" charset="0"/>
                        <a:ea typeface="+mn-ea"/>
                        <a:cs typeface="+mn-cs"/>
                      </a:endParaRPr>
                    </a:p>
                  </a:txBody>
                  <a:tcPr marL="4763" marR="4763" marT="4763" marB="0" anchor="b">
                    <a:noFill/>
                  </a:tcPr>
                </a:tc>
                <a:extLst>
                  <a:ext uri="{0D108BD9-81ED-4DB2-BD59-A6C34878D82A}">
                    <a16:rowId xmlns:a16="http://schemas.microsoft.com/office/drawing/2014/main" xmlns="" val="10005"/>
                  </a:ext>
                </a:extLst>
              </a:tr>
              <a:tr h="352425">
                <a:tc>
                  <a:txBody>
                    <a:bodyPr/>
                    <a:lstStyle/>
                    <a:p>
                      <a:pPr marL="285750" indent="-285750" algn="just" fontAlgn="ctr">
                        <a:lnSpc>
                          <a:spcPct val="200000"/>
                        </a:lnSpc>
                        <a:buFont typeface="Arial" panose="020B0604020202020204" pitchFamily="34" charset="0"/>
                        <a:buChar char="•"/>
                      </a:pPr>
                      <a:r>
                        <a:rPr lang="en-US" sz="1800" u="none" kern="1200" dirty="0" smtClean="0">
                          <a:solidFill>
                            <a:srgbClr val="000000"/>
                          </a:solidFill>
                          <a:latin typeface="Calibri" panose="020F0502020204030204" pitchFamily="34" charset="0"/>
                          <a:ea typeface="+mn-ea"/>
                          <a:cs typeface="+mn-cs"/>
                        </a:rPr>
                        <a:t>Organization/Governing </a:t>
                      </a:r>
                      <a:r>
                        <a:rPr lang="en-US" sz="1800" u="none" kern="1200" dirty="0">
                          <a:solidFill>
                            <a:srgbClr val="000000"/>
                          </a:solidFill>
                          <a:latin typeface="Calibri" panose="020F0502020204030204" pitchFamily="34" charset="0"/>
                          <a:ea typeface="+mn-ea"/>
                          <a:cs typeface="+mn-cs"/>
                        </a:rPr>
                        <a:t>Structure &amp; Group Structure</a:t>
                      </a:r>
                    </a:p>
                  </a:txBody>
                  <a:tcPr marL="4763" marR="4763" marT="4763" marB="0" anchor="ctr">
                    <a:noFill/>
                  </a:tcPr>
                </a:tc>
                <a:extLst>
                  <a:ext uri="{0D108BD9-81ED-4DB2-BD59-A6C34878D82A}">
                    <a16:rowId xmlns:a16="http://schemas.microsoft.com/office/drawing/2014/main" xmlns="" val="10006"/>
                  </a:ext>
                </a:extLst>
              </a:tr>
            </a:tbl>
          </a:graphicData>
        </a:graphic>
      </p:graphicFrame>
      <p:sp>
        <p:nvSpPr>
          <p:cNvPr id="11" name="Right Arrow 10"/>
          <p:cNvSpPr/>
          <p:nvPr/>
        </p:nvSpPr>
        <p:spPr>
          <a:xfrm>
            <a:off x="8909107" y="6339825"/>
            <a:ext cx="1381079" cy="484632"/>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Continue</a:t>
            </a:r>
            <a:endParaRPr lang="en-US" b="1" dirty="0">
              <a:solidFill>
                <a:schemeClr val="tx1"/>
              </a:solidFill>
            </a:endParaRPr>
          </a:p>
        </p:txBody>
      </p:sp>
    </p:spTree>
    <p:extLst>
      <p:ext uri="{BB962C8B-B14F-4D97-AF65-F5344CB8AC3E}">
        <p14:creationId xmlns:p14="http://schemas.microsoft.com/office/powerpoint/2010/main" xmlns="" val="4251216694"/>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ADF23E10-7017-72AB-40F2-BCF23A142453}"/>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262824" y="68317"/>
            <a:ext cx="2309066" cy="401509"/>
          </a:xfrm>
          <a:prstGeom prst="rect">
            <a:avLst/>
          </a:prstGeom>
          <a:noFill/>
          <a:ln>
            <a:noFill/>
          </a:ln>
        </p:spPr>
      </p:pic>
      <p:pic>
        <p:nvPicPr>
          <p:cNvPr id="5" name="Picture 4"/>
          <p:cNvPicPr>
            <a:picLocks noChangeAspect="1"/>
          </p:cNvPicPr>
          <p:nvPr/>
        </p:nvPicPr>
        <p:blipFill>
          <a:blip r:embed="rId3"/>
          <a:stretch>
            <a:fillRect/>
          </a:stretch>
        </p:blipFill>
        <p:spPr>
          <a:xfrm flipV="1">
            <a:off x="638387" y="568867"/>
            <a:ext cx="10933504" cy="1106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Rectangle 5"/>
          <p:cNvSpPr/>
          <p:nvPr/>
        </p:nvSpPr>
        <p:spPr>
          <a:xfrm>
            <a:off x="536662" y="-29586"/>
            <a:ext cx="3120937" cy="477054"/>
          </a:xfrm>
          <a:prstGeom prst="rect">
            <a:avLst/>
          </a:prstGeom>
        </p:spPr>
        <p:txBody>
          <a:bodyPr wrap="square">
            <a:spAutoFit/>
          </a:bodyPr>
          <a:lstStyle/>
          <a:p>
            <a:pPr defTabSz="371475">
              <a:lnSpc>
                <a:spcPts val="1248"/>
              </a:lnSpc>
              <a:spcAft>
                <a:spcPts val="600"/>
              </a:spcAft>
              <a:tabLst>
                <a:tab pos="185738" algn="l"/>
              </a:tabLst>
            </a:pPr>
            <a:endParaRPr lang="en-CA" altLang="en-US" sz="105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endParaRPr>
          </a:p>
          <a:p>
            <a:pPr defTabSz="371475">
              <a:lnSpc>
                <a:spcPts val="1248"/>
              </a:lnSpc>
              <a:spcAft>
                <a:spcPts val="600"/>
              </a:spcAft>
              <a:tabLst>
                <a:tab pos="185738" algn="l"/>
              </a:tabLst>
            </a:pPr>
            <a:r>
              <a:rPr lang="en-CA" altLang="en-US" sz="2400" b="1"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Nexia </a:t>
            </a:r>
            <a:r>
              <a:rPr lang="en-CA" altLang="en-US" sz="1200" b="1"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in</a:t>
            </a:r>
            <a:r>
              <a:rPr lang="en-CA" altLang="en-US" sz="2400" b="1"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 Bangladesh</a:t>
            </a:r>
            <a:r>
              <a:rPr lang="en-CA" altLang="en-US" sz="2000"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 </a:t>
            </a:r>
            <a:endParaRPr lang="en-US" sz="2000" dirty="0"/>
          </a:p>
        </p:txBody>
      </p:sp>
      <p:pic>
        <p:nvPicPr>
          <p:cNvPr id="7" name="Picture 6">
            <a:extLst>
              <a:ext uri="{FF2B5EF4-FFF2-40B4-BE49-F238E27FC236}">
                <a16:creationId xmlns:a16="http://schemas.microsoft.com/office/drawing/2014/main" xmlns="" id="{237AB954-0DD2-0A51-A330-7CD26D0E7C4E}"/>
              </a:ext>
            </a:extLst>
          </p:cNvPr>
          <p:cNvPicPr>
            <a:picLocks noChangeAspect="1"/>
          </p:cNvPicPr>
          <p:nvPr/>
        </p:nvPicPr>
        <p:blipFill rotWithShape="1">
          <a:blip r:embed="rId4"/>
          <a:srcRect l="51286" t="305" r="519" b="961"/>
          <a:stretch>
            <a:fillRect/>
          </a:stretch>
        </p:blipFill>
        <p:spPr>
          <a:xfrm flipH="1">
            <a:off x="-1" y="909317"/>
            <a:ext cx="1359018" cy="5668919"/>
          </a:xfrm>
          <a:prstGeom prst="rect">
            <a:avLst/>
          </a:prstGeom>
        </p:spPr>
      </p:pic>
      <p:sp>
        <p:nvSpPr>
          <p:cNvPr id="12" name="Rectangle 11"/>
          <p:cNvSpPr/>
          <p:nvPr/>
        </p:nvSpPr>
        <p:spPr>
          <a:xfrm>
            <a:off x="10790557" y="6578236"/>
            <a:ext cx="863763" cy="246221"/>
          </a:xfrm>
          <a:prstGeom prst="rect">
            <a:avLst/>
          </a:prstGeom>
        </p:spPr>
        <p:txBody>
          <a:bodyPr wrap="none">
            <a:spAutoFit/>
          </a:bodyPr>
          <a:lstStyle/>
          <a:p>
            <a:pPr algn="ctr" defTabSz="371475">
              <a:lnSpc>
                <a:spcPts val="1248"/>
              </a:lnSpc>
              <a:spcAft>
                <a:spcPts val="600"/>
              </a:spcAft>
              <a:tabLst>
                <a:tab pos="185738" algn="l"/>
              </a:tabLst>
            </a:pPr>
            <a:r>
              <a:rPr lang="en-CA" altLang="en-US" sz="1200" b="1" dirty="0" smtClean="0">
                <a:ln w="0"/>
                <a:solidFill>
                  <a:schemeClr val="accent3">
                    <a:lumMod val="75000"/>
                  </a:schemeClr>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Arial Bold" pitchFamily="34" charset="0"/>
              </a:rPr>
              <a:t>Page # 16</a:t>
            </a:r>
            <a:endParaRPr lang="en-CA" altLang="en-US" sz="1200" b="1" dirty="0">
              <a:ln w="0"/>
              <a:solidFill>
                <a:schemeClr val="accent3">
                  <a:lumMod val="75000"/>
                </a:schemeClr>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Arial Bold" pitchFamily="34" charset="0"/>
            </a:endParaRPr>
          </a:p>
        </p:txBody>
      </p:sp>
      <p:sp>
        <p:nvSpPr>
          <p:cNvPr id="8" name="Rectangle 7"/>
          <p:cNvSpPr/>
          <p:nvPr/>
        </p:nvSpPr>
        <p:spPr>
          <a:xfrm>
            <a:off x="1770077" y="800871"/>
            <a:ext cx="4035105" cy="461665"/>
          </a:xfrm>
          <a:prstGeom prst="rect">
            <a:avLst/>
          </a:prstGeom>
        </p:spPr>
        <p:txBody>
          <a:bodyPr wrap="square">
            <a:spAutoFit/>
          </a:bodyPr>
          <a:lstStyle/>
          <a:p>
            <a:pPr lvl="0" algn="just"/>
            <a:r>
              <a:rPr lang="en-US" sz="2400" b="1" dirty="0" smtClean="0"/>
              <a:t>Detailed Guidelines</a:t>
            </a:r>
            <a:endParaRPr lang="en-US" sz="2400" b="1" dirty="0"/>
          </a:p>
        </p:txBody>
      </p:sp>
      <p:graphicFrame>
        <p:nvGraphicFramePr>
          <p:cNvPr id="3" name="Table 2"/>
          <p:cNvGraphicFramePr>
            <a:graphicFrameLocks noGrp="1"/>
          </p:cNvGraphicFramePr>
          <p:nvPr>
            <p:extLst>
              <p:ext uri="{D42A27DB-BD31-4B8C-83A1-F6EECF244321}">
                <p14:modId xmlns:p14="http://schemas.microsoft.com/office/powerpoint/2010/main" xmlns="" val="3149425280"/>
              </p:ext>
            </p:extLst>
          </p:nvPr>
        </p:nvGraphicFramePr>
        <p:xfrm>
          <a:off x="1932352" y="1413290"/>
          <a:ext cx="9721968" cy="4648623"/>
        </p:xfrm>
        <a:graphic>
          <a:graphicData uri="http://schemas.openxmlformats.org/drawingml/2006/table">
            <a:tbl>
              <a:tblPr>
                <a:tableStyleId>{5C22544A-7EE6-4342-B048-85BDC9FD1C3A}</a:tableStyleId>
              </a:tblPr>
              <a:tblGrid>
                <a:gridCol w="9721968">
                  <a:extLst>
                    <a:ext uri="{9D8B030D-6E8A-4147-A177-3AD203B41FA5}">
                      <a16:colId xmlns:a16="http://schemas.microsoft.com/office/drawing/2014/main" xmlns="" val="20000"/>
                    </a:ext>
                  </a:extLst>
                </a:gridCol>
              </a:tblGrid>
              <a:tr h="733820">
                <a:tc>
                  <a:txBody>
                    <a:bodyPr/>
                    <a:lstStyle/>
                    <a:p>
                      <a:pPr algn="just" fontAlgn="ctr"/>
                      <a:r>
                        <a:rPr lang="en-US" sz="2000" b="1" u="none" strike="noStrike" dirty="0">
                          <a:effectLst/>
                        </a:rPr>
                        <a:t>Section B: Management  Report / Commentary  and Analysis, Strategy and Resource Allocation of the </a:t>
                      </a:r>
                      <a:r>
                        <a:rPr lang="en-US" sz="2000" b="1" u="none" strike="noStrike" dirty="0" smtClean="0">
                          <a:effectLst/>
                        </a:rPr>
                        <a:t>Organization </a:t>
                      </a:r>
                      <a:r>
                        <a:rPr lang="en-US" sz="2000" b="1" u="none" strike="noStrike" dirty="0">
                          <a:effectLst/>
                        </a:rPr>
                        <a:t>including Director’s Report / Chairman’s Review/CEO’s Review etc</a:t>
                      </a:r>
                      <a:r>
                        <a:rPr lang="en-US" sz="2000" b="1" u="none" strike="noStrike" dirty="0" smtClean="0">
                          <a:effectLst/>
                        </a:rPr>
                        <a:t>.</a:t>
                      </a:r>
                    </a:p>
                    <a:p>
                      <a:pPr algn="l" fontAlgn="ctr"/>
                      <a:endParaRPr lang="en-US" sz="800" b="1" i="0" u="none" strike="noStrike" dirty="0">
                        <a:solidFill>
                          <a:srgbClr val="000000"/>
                        </a:solidFill>
                        <a:effectLst/>
                        <a:latin typeface="Tahoma" panose="020B0604030504040204" pitchFamily="34" charset="0"/>
                      </a:endParaRPr>
                    </a:p>
                  </a:txBody>
                  <a:tcPr marL="3225" marR="3225" marT="3225" marB="0" anchor="ctr">
                    <a:solidFill>
                      <a:schemeClr val="bg1"/>
                    </a:solidFill>
                  </a:tcPr>
                </a:tc>
                <a:extLst>
                  <a:ext uri="{0D108BD9-81ED-4DB2-BD59-A6C34878D82A}">
                    <a16:rowId xmlns:a16="http://schemas.microsoft.com/office/drawing/2014/main" xmlns="" val="10000"/>
                  </a:ext>
                </a:extLst>
              </a:tr>
              <a:tr h="490168">
                <a:tc>
                  <a:txBody>
                    <a:bodyPr/>
                    <a:lstStyle/>
                    <a:p>
                      <a:pPr marL="285750" indent="-285750" algn="l" fontAlgn="ctr">
                        <a:buFont typeface="Arial" panose="020B0604020202020204" pitchFamily="34" charset="0"/>
                        <a:buChar char="•"/>
                      </a:pPr>
                      <a:r>
                        <a:rPr lang="en-US" sz="1800" u="none" strike="noStrike" dirty="0">
                          <a:effectLst/>
                        </a:rPr>
                        <a:t>A general review of the performance of the </a:t>
                      </a:r>
                      <a:r>
                        <a:rPr lang="en-US" sz="1800" u="none" strike="noStrike" dirty="0" err="1">
                          <a:effectLst/>
                        </a:rPr>
                        <a:t>organisation</a:t>
                      </a:r>
                      <a:r>
                        <a:rPr lang="en-US" sz="1800" u="none" strike="noStrike" dirty="0">
                          <a:effectLst/>
                        </a:rPr>
                        <a:t> as a whole and its divisions throughout the year and major improvements from last years.</a:t>
                      </a:r>
                      <a:endParaRPr lang="en-US" sz="1800" b="0" i="0" u="none" strike="noStrike" dirty="0">
                        <a:solidFill>
                          <a:srgbClr val="0563C1"/>
                        </a:solidFill>
                        <a:effectLst/>
                        <a:latin typeface="Tahoma" panose="020B0604030504040204" pitchFamily="34" charset="0"/>
                      </a:endParaRPr>
                    </a:p>
                  </a:txBody>
                  <a:tcPr marL="3225" marR="3225" marT="3225" marB="0" anchor="ctr">
                    <a:solidFill>
                      <a:schemeClr val="bg1"/>
                    </a:solidFill>
                  </a:tcPr>
                </a:tc>
                <a:extLst>
                  <a:ext uri="{0D108BD9-81ED-4DB2-BD59-A6C34878D82A}">
                    <a16:rowId xmlns:a16="http://schemas.microsoft.com/office/drawing/2014/main" xmlns="" val="10001"/>
                  </a:ext>
                </a:extLst>
              </a:tr>
              <a:tr h="490168">
                <a:tc>
                  <a:txBody>
                    <a:bodyPr/>
                    <a:lstStyle/>
                    <a:p>
                      <a:pPr marL="285750" indent="-285750" algn="l" fontAlgn="ctr">
                        <a:buFont typeface="Arial" panose="020B0604020202020204" pitchFamily="34" charset="0"/>
                        <a:buChar char="•"/>
                      </a:pPr>
                      <a:r>
                        <a:rPr lang="en-US" sz="1800" u="none" strike="noStrike" dirty="0">
                          <a:effectLst/>
                        </a:rPr>
                        <a:t>Description of the performance of the various activities / product(s) / service(s)/ segment(s) of the entity  and its group entities  during the period under review </a:t>
                      </a:r>
                      <a:endParaRPr lang="en-US" sz="1800" b="0" i="0" u="none" strike="noStrike" dirty="0">
                        <a:solidFill>
                          <a:srgbClr val="0563C1"/>
                        </a:solidFill>
                        <a:effectLst/>
                        <a:latin typeface="Tahoma" panose="020B0604030504040204" pitchFamily="34" charset="0"/>
                      </a:endParaRPr>
                    </a:p>
                  </a:txBody>
                  <a:tcPr marL="3225" marR="3225" marT="3225" marB="0" anchor="ctr">
                    <a:solidFill>
                      <a:schemeClr val="bg1"/>
                    </a:solidFill>
                  </a:tcPr>
                </a:tc>
                <a:extLst>
                  <a:ext uri="{0D108BD9-81ED-4DB2-BD59-A6C34878D82A}">
                    <a16:rowId xmlns:a16="http://schemas.microsoft.com/office/drawing/2014/main" xmlns="" val="10002"/>
                  </a:ext>
                </a:extLst>
              </a:tr>
              <a:tr h="246516">
                <a:tc>
                  <a:txBody>
                    <a:bodyPr/>
                    <a:lstStyle/>
                    <a:p>
                      <a:pPr marL="285750" indent="-285750" algn="l" fontAlgn="ctr">
                        <a:buFont typeface="Arial" panose="020B0604020202020204" pitchFamily="34" charset="0"/>
                        <a:buChar char="•"/>
                      </a:pPr>
                      <a:r>
                        <a:rPr lang="en-US" sz="1800" u="none" strike="noStrike" dirty="0">
                          <a:effectLst/>
                        </a:rPr>
                        <a:t>Key performance indicators (KPIs) to measure the achievement against strategic objectives</a:t>
                      </a:r>
                      <a:endParaRPr lang="en-US" sz="1800" b="0" i="0" u="none" strike="noStrike" dirty="0">
                        <a:solidFill>
                          <a:srgbClr val="0563C1"/>
                        </a:solidFill>
                        <a:effectLst/>
                        <a:latin typeface="Tahoma" panose="020B0604030504040204" pitchFamily="34" charset="0"/>
                      </a:endParaRPr>
                    </a:p>
                  </a:txBody>
                  <a:tcPr marL="3225" marR="3225" marT="3225" marB="0" anchor="ctr">
                    <a:solidFill>
                      <a:schemeClr val="bg1"/>
                    </a:solidFill>
                  </a:tcPr>
                </a:tc>
                <a:extLst>
                  <a:ext uri="{0D108BD9-81ED-4DB2-BD59-A6C34878D82A}">
                    <a16:rowId xmlns:a16="http://schemas.microsoft.com/office/drawing/2014/main" xmlns="" val="10003"/>
                  </a:ext>
                </a:extLst>
              </a:tr>
              <a:tr h="490168">
                <a:tc>
                  <a:txBody>
                    <a:bodyPr/>
                    <a:lstStyle/>
                    <a:p>
                      <a:pPr marL="285750" indent="-285750" algn="l" fontAlgn="ctr">
                        <a:buFont typeface="Arial" panose="020B0604020202020204" pitchFamily="34" charset="0"/>
                        <a:buChar char="•"/>
                      </a:pPr>
                      <a:r>
                        <a:rPr lang="en-US" sz="1800" u="none" strike="noStrike" dirty="0">
                          <a:effectLst/>
                        </a:rPr>
                        <a:t>Information on short, medium &amp; long term key strategies of the </a:t>
                      </a:r>
                      <a:r>
                        <a:rPr lang="en-US" sz="1800" u="none" strike="noStrike" dirty="0" smtClean="0">
                          <a:effectLst/>
                        </a:rPr>
                        <a:t>organization </a:t>
                      </a:r>
                      <a:r>
                        <a:rPr lang="en-US" sz="1800" u="none" strike="noStrike" dirty="0">
                          <a:effectLst/>
                        </a:rPr>
                        <a:t>and basis/process of the resource allocation</a:t>
                      </a:r>
                      <a:endParaRPr lang="en-US" sz="1800" b="0" i="0" u="none" strike="noStrike" dirty="0">
                        <a:solidFill>
                          <a:srgbClr val="000000"/>
                        </a:solidFill>
                        <a:effectLst/>
                        <a:latin typeface="Tahoma" panose="020B0604030504040204" pitchFamily="34" charset="0"/>
                      </a:endParaRPr>
                    </a:p>
                  </a:txBody>
                  <a:tcPr marL="3225" marR="3225" marT="3225" marB="0" anchor="ctr">
                    <a:solidFill>
                      <a:schemeClr val="bg1"/>
                    </a:solidFill>
                  </a:tcPr>
                </a:tc>
                <a:extLst>
                  <a:ext uri="{0D108BD9-81ED-4DB2-BD59-A6C34878D82A}">
                    <a16:rowId xmlns:a16="http://schemas.microsoft.com/office/drawing/2014/main" xmlns="" val="10004"/>
                  </a:ext>
                </a:extLst>
              </a:tr>
              <a:tr h="246516">
                <a:tc>
                  <a:txBody>
                    <a:bodyPr/>
                    <a:lstStyle/>
                    <a:p>
                      <a:pPr marL="285750" indent="-285750" algn="l" fontAlgn="ctr">
                        <a:buFont typeface="Arial" panose="020B0604020202020204" pitchFamily="34" charset="0"/>
                        <a:buChar char="•"/>
                      </a:pPr>
                      <a:r>
                        <a:rPr lang="en-US" sz="1800" u="none" strike="noStrike" dirty="0" smtClean="0">
                          <a:effectLst/>
                        </a:rPr>
                        <a:t>Organization </a:t>
                      </a:r>
                      <a:r>
                        <a:rPr lang="en-US" sz="1800" u="none" strike="noStrike" dirty="0">
                          <a:effectLst/>
                        </a:rPr>
                        <a:t>strategy on market development, product and service development</a:t>
                      </a:r>
                      <a:endParaRPr lang="en-US" sz="1800" b="0" i="0" u="none" strike="noStrike" dirty="0">
                        <a:solidFill>
                          <a:srgbClr val="000000"/>
                        </a:solidFill>
                        <a:effectLst/>
                        <a:latin typeface="Tahoma" panose="020B0604030504040204" pitchFamily="34" charset="0"/>
                      </a:endParaRPr>
                    </a:p>
                  </a:txBody>
                  <a:tcPr marL="3225" marR="3225" marT="3225" marB="0" anchor="ctr">
                    <a:solidFill>
                      <a:schemeClr val="bg1"/>
                    </a:solidFill>
                  </a:tcPr>
                </a:tc>
                <a:extLst>
                  <a:ext uri="{0D108BD9-81ED-4DB2-BD59-A6C34878D82A}">
                    <a16:rowId xmlns:a16="http://schemas.microsoft.com/office/drawing/2014/main" xmlns="" val="10005"/>
                  </a:ext>
                </a:extLst>
              </a:tr>
              <a:tr h="246516">
                <a:tc>
                  <a:txBody>
                    <a:bodyPr/>
                    <a:lstStyle/>
                    <a:p>
                      <a:pPr marL="285750" indent="-285750" algn="l" fontAlgn="ctr">
                        <a:buFont typeface="Arial" panose="020B0604020202020204" pitchFamily="34" charset="0"/>
                        <a:buChar char="•"/>
                      </a:pPr>
                      <a:r>
                        <a:rPr lang="en-US" sz="1800" u="none" strike="noStrike" dirty="0">
                          <a:effectLst/>
                        </a:rPr>
                        <a:t>The company's sustainability strategy with measurable objectives/ targets of the year</a:t>
                      </a:r>
                      <a:endParaRPr lang="en-US" sz="1800" b="0" i="0" u="none" strike="noStrike" dirty="0">
                        <a:solidFill>
                          <a:srgbClr val="000000"/>
                        </a:solidFill>
                        <a:effectLst/>
                        <a:latin typeface="Tahoma" panose="020B0604030504040204" pitchFamily="34" charset="0"/>
                      </a:endParaRPr>
                    </a:p>
                  </a:txBody>
                  <a:tcPr marL="3225" marR="3225" marT="3225" marB="0" anchor="ctr">
                    <a:solidFill>
                      <a:schemeClr val="bg1"/>
                    </a:solidFill>
                  </a:tcPr>
                </a:tc>
                <a:extLst>
                  <a:ext uri="{0D108BD9-81ED-4DB2-BD59-A6C34878D82A}">
                    <a16:rowId xmlns:a16="http://schemas.microsoft.com/office/drawing/2014/main" xmlns="" val="10006"/>
                  </a:ext>
                </a:extLst>
              </a:tr>
              <a:tr h="1120848">
                <a:tc>
                  <a:txBody>
                    <a:bodyPr/>
                    <a:lstStyle/>
                    <a:p>
                      <a:pPr marL="285750" indent="-285750" algn="l" fontAlgn="ctr">
                        <a:buFont typeface="Arial" panose="020B0604020202020204" pitchFamily="34" charset="0"/>
                        <a:buChar char="•"/>
                      </a:pPr>
                      <a:r>
                        <a:rPr lang="en-US" sz="1800" u="none" strike="noStrike" kern="1200" dirty="0">
                          <a:solidFill>
                            <a:schemeClr val="dk1"/>
                          </a:solidFill>
                          <a:effectLst/>
                          <a:latin typeface="+mn-lt"/>
                          <a:ea typeface="+mn-ea"/>
                          <a:cs typeface="+mn-cs"/>
                        </a:rPr>
                        <a:t>A general review of the future prospects/outlook.</a:t>
                      </a:r>
                    </a:p>
                    <a:p>
                      <a:pPr marL="285750" indent="-285750" algn="l" fontAlgn="ctr">
                        <a:buFont typeface="Arial" panose="020B0604020202020204" pitchFamily="34" charset="0"/>
                        <a:buChar char="•"/>
                      </a:pPr>
                      <a:r>
                        <a:rPr lang="en-US" sz="1800" u="none" strike="noStrike" dirty="0">
                          <a:effectLst/>
                        </a:rPr>
                        <a:t>Information on how the organization contributed to its responsibilities towards the staff (including health &amp; safety)</a:t>
                      </a:r>
                      <a:endParaRPr lang="en-US" sz="1800" b="0" i="0" u="none" strike="noStrike" dirty="0">
                        <a:solidFill>
                          <a:srgbClr val="000000"/>
                        </a:solidFill>
                        <a:effectLst/>
                        <a:latin typeface="Tahoma" panose="020B0604030504040204" pitchFamily="34" charset="0"/>
                      </a:endParaRPr>
                    </a:p>
                  </a:txBody>
                  <a:tcPr marL="3225" marR="3225" marT="3225" marB="0" anchor="ctr">
                    <a:solidFill>
                      <a:schemeClr val="bg1"/>
                    </a:solidFill>
                  </a:tcPr>
                </a:tc>
                <a:extLst>
                  <a:ext uri="{0D108BD9-81ED-4DB2-BD59-A6C34878D82A}">
                    <a16:rowId xmlns:a16="http://schemas.microsoft.com/office/drawing/2014/main" xmlns="" val="10007"/>
                  </a:ext>
                </a:extLst>
              </a:tr>
            </a:tbl>
          </a:graphicData>
        </a:graphic>
      </p:graphicFrame>
      <p:sp>
        <p:nvSpPr>
          <p:cNvPr id="9" name="Right Arrow 8"/>
          <p:cNvSpPr/>
          <p:nvPr/>
        </p:nvSpPr>
        <p:spPr>
          <a:xfrm>
            <a:off x="8909107" y="6339825"/>
            <a:ext cx="1381079" cy="484632"/>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Continue</a:t>
            </a:r>
            <a:endParaRPr lang="en-US" b="1" dirty="0">
              <a:solidFill>
                <a:schemeClr val="tx1"/>
              </a:solidFill>
            </a:endParaRPr>
          </a:p>
        </p:txBody>
      </p:sp>
    </p:spTree>
    <p:extLst>
      <p:ext uri="{BB962C8B-B14F-4D97-AF65-F5344CB8AC3E}">
        <p14:creationId xmlns:p14="http://schemas.microsoft.com/office/powerpoint/2010/main" xmlns="" val="3543010711"/>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864DE13E-58EB-4475-B79C-0D4FC65123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638387" y="643467"/>
            <a:ext cx="10933503" cy="5391944"/>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dirty="0"/>
          </a:p>
        </p:txBody>
      </p:sp>
      <p:sp>
        <p:nvSpPr>
          <p:cNvPr id="5" name="TextBox 4">
            <a:extLst>
              <a:ext uri="{FF2B5EF4-FFF2-40B4-BE49-F238E27FC236}">
                <a16:creationId xmlns:a16="http://schemas.microsoft.com/office/drawing/2014/main" xmlns="" id="{9D4F915A-20F4-630F-549D-DA16092886C9}"/>
              </a:ext>
            </a:extLst>
          </p:cNvPr>
          <p:cNvSpPr txBox="1"/>
          <p:nvPr/>
        </p:nvSpPr>
        <p:spPr>
          <a:xfrm>
            <a:off x="4648264" y="666611"/>
            <a:ext cx="2339765" cy="461665"/>
          </a:xfrm>
          <a:prstGeom prst="rect">
            <a:avLst/>
          </a:prstGeom>
          <a:noFill/>
        </p:spPr>
        <p:txBody>
          <a:bodyPr wrap="square" rtlCol="0">
            <a:spAutoFit/>
          </a:bodyPr>
          <a:lstStyle/>
          <a:p>
            <a:pPr algn="ctr"/>
            <a:r>
              <a:rPr lang="en-US" sz="2400" b="1" dirty="0" smtClean="0">
                <a:solidFill>
                  <a:srgbClr val="002060"/>
                </a:solidFill>
                <a:latin typeface="Cambria" panose="02040503050406030204" pitchFamily="18" charset="0"/>
                <a:ea typeface="Cambria" panose="02040503050406030204" pitchFamily="18" charset="0"/>
              </a:rPr>
              <a:t>Role </a:t>
            </a:r>
            <a:r>
              <a:rPr lang="en-US" sz="2400" b="1" smtClean="0">
                <a:solidFill>
                  <a:srgbClr val="002060"/>
                </a:solidFill>
                <a:latin typeface="Cambria" panose="02040503050406030204" pitchFamily="18" charset="0"/>
                <a:ea typeface="Cambria" panose="02040503050406030204" pitchFamily="18" charset="0"/>
              </a:rPr>
              <a:t>of ICAB</a:t>
            </a:r>
            <a:endParaRPr lang="en-US" sz="2400" b="1" dirty="0">
              <a:solidFill>
                <a:srgbClr val="002060"/>
              </a:solidFill>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xmlns="" id="{725A547B-BE98-153F-1E24-524B8206C6A8}"/>
              </a:ext>
            </a:extLst>
          </p:cNvPr>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8268631" y="0"/>
            <a:ext cx="3429644" cy="643467"/>
          </a:xfrm>
          <a:prstGeom prst="rect">
            <a:avLst/>
          </a:prstGeom>
          <a:noFill/>
          <a:ln>
            <a:noFill/>
          </a:ln>
        </p:spPr>
      </p:pic>
      <p:sp>
        <p:nvSpPr>
          <p:cNvPr id="4" name="Rectangle 3"/>
          <p:cNvSpPr/>
          <p:nvPr/>
        </p:nvSpPr>
        <p:spPr>
          <a:xfrm>
            <a:off x="1243567" y="1137885"/>
            <a:ext cx="10110700" cy="4801314"/>
          </a:xfrm>
          <a:prstGeom prst="rect">
            <a:avLst/>
          </a:prstGeom>
        </p:spPr>
        <p:txBody>
          <a:bodyPr wrap="square">
            <a:spAutoFit/>
          </a:bodyPr>
          <a:lstStyle/>
          <a:p>
            <a:pPr algn="just"/>
            <a:r>
              <a:rPr lang="en-US" dirty="0"/>
              <a:t>An Autonomous Body established under the Bangladesh Chartered Accountants Order, 1973 (President's Order No. 2 of 1973) for the purpose of </a:t>
            </a:r>
            <a:r>
              <a:rPr lang="en-US" b="1" dirty="0"/>
              <a:t>regulating the profession of accountants and for matters connected </a:t>
            </a:r>
            <a:r>
              <a:rPr lang="en-US" b="1" dirty="0" smtClean="0"/>
              <a:t>therewith.</a:t>
            </a:r>
          </a:p>
          <a:p>
            <a:pPr marL="285750" indent="-285750">
              <a:lnSpc>
                <a:spcPct val="150000"/>
              </a:lnSpc>
              <a:buFont typeface="Arial" panose="020B0604020202020204" pitchFamily="34" charset="0"/>
              <a:buChar char="•"/>
            </a:pPr>
            <a:r>
              <a:rPr lang="en-US" dirty="0"/>
              <a:t>Regulate the Profession of Accountants and matters connected herewith</a:t>
            </a:r>
          </a:p>
          <a:p>
            <a:pPr marL="285750" indent="-285750">
              <a:lnSpc>
                <a:spcPct val="150000"/>
              </a:lnSpc>
              <a:buFont typeface="Arial" panose="020B0604020202020204" pitchFamily="34" charset="0"/>
              <a:buChar char="•"/>
            </a:pPr>
            <a:r>
              <a:rPr lang="en-US" dirty="0"/>
              <a:t>Administer its members and students</a:t>
            </a:r>
          </a:p>
          <a:p>
            <a:pPr marL="285750" indent="-285750">
              <a:lnSpc>
                <a:spcPct val="150000"/>
              </a:lnSpc>
              <a:buFont typeface="Arial" panose="020B0604020202020204" pitchFamily="34" charset="0"/>
              <a:buChar char="•"/>
            </a:pPr>
            <a:r>
              <a:rPr lang="en-US" dirty="0"/>
              <a:t>Ensure professional ethics and the code of conduct</a:t>
            </a:r>
          </a:p>
          <a:p>
            <a:pPr marL="285750" indent="-285750">
              <a:buFont typeface="Arial" panose="020B0604020202020204" pitchFamily="34" charset="0"/>
              <a:buChar char="•"/>
            </a:pPr>
            <a:r>
              <a:rPr lang="en-US" dirty="0"/>
              <a:t>Provide specialized and professional training in Accounting, Auditing. Taxation, Corporate Laws, Management Consultancy, Information Technology, and related subjects</a:t>
            </a:r>
          </a:p>
          <a:p>
            <a:pPr marL="285750" indent="-285750">
              <a:lnSpc>
                <a:spcPct val="150000"/>
              </a:lnSpc>
              <a:buFont typeface="Arial" panose="020B0604020202020204" pitchFamily="34" charset="0"/>
              <a:buChar char="•"/>
            </a:pPr>
            <a:r>
              <a:rPr lang="en-US" dirty="0"/>
              <a:t>Impart Continuing Professional Development (CPD) to members</a:t>
            </a:r>
          </a:p>
          <a:p>
            <a:pPr marL="285750" indent="-285750">
              <a:lnSpc>
                <a:spcPct val="150000"/>
              </a:lnSpc>
              <a:buFont typeface="Arial" panose="020B0604020202020204" pitchFamily="34" charset="0"/>
              <a:buChar char="•"/>
            </a:pPr>
            <a:r>
              <a:rPr lang="en-US" dirty="0"/>
              <a:t>Foster acceptance and observance of </a:t>
            </a:r>
            <a:r>
              <a:rPr lang="en-US" dirty="0" smtClean="0"/>
              <a:t>IAS/IFRS ISA/IAPS </a:t>
            </a:r>
            <a:r>
              <a:rPr lang="en-US" dirty="0"/>
              <a:t>in Bangladesh.</a:t>
            </a:r>
          </a:p>
          <a:p>
            <a:pPr marL="285750" indent="-285750">
              <a:buFont typeface="Arial" panose="020B0604020202020204" pitchFamily="34" charset="0"/>
              <a:buChar char="•"/>
            </a:pPr>
            <a:r>
              <a:rPr lang="en-US" dirty="0"/>
              <a:t>Keep abreast of the latest developments in accounting techniques, audit methodology, information technology, management consultancy, and related fields and;</a:t>
            </a:r>
          </a:p>
          <a:p>
            <a:pPr marL="285750" indent="-285750">
              <a:lnSpc>
                <a:spcPct val="150000"/>
              </a:lnSpc>
              <a:buFont typeface="Arial" panose="020B0604020202020204" pitchFamily="34" charset="0"/>
              <a:buChar char="•"/>
            </a:pPr>
            <a:r>
              <a:rPr lang="en-US" dirty="0"/>
              <a:t>Liaise with international and regional organizations to strengthen mutual cooperation</a:t>
            </a:r>
          </a:p>
          <a:p>
            <a:pPr algn="just"/>
            <a:endParaRPr lang="en-US" b="1" dirty="0" smtClean="0"/>
          </a:p>
        </p:txBody>
      </p:sp>
      <p:pic>
        <p:nvPicPr>
          <p:cNvPr id="10" name="Picture 9"/>
          <p:cNvPicPr>
            <a:picLocks noChangeAspect="1"/>
          </p:cNvPicPr>
          <p:nvPr/>
        </p:nvPicPr>
        <p:blipFill>
          <a:blip r:embed="rId3"/>
          <a:stretch>
            <a:fillRect/>
          </a:stretch>
        </p:blipFill>
        <p:spPr>
          <a:xfrm flipV="1">
            <a:off x="638387" y="568867"/>
            <a:ext cx="10933504" cy="1106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Rectangle 11"/>
          <p:cNvSpPr/>
          <p:nvPr/>
        </p:nvSpPr>
        <p:spPr>
          <a:xfrm>
            <a:off x="536662" y="-29586"/>
            <a:ext cx="3120937" cy="477054"/>
          </a:xfrm>
          <a:prstGeom prst="rect">
            <a:avLst/>
          </a:prstGeom>
        </p:spPr>
        <p:txBody>
          <a:bodyPr wrap="square">
            <a:spAutoFit/>
          </a:bodyPr>
          <a:lstStyle/>
          <a:p>
            <a:pPr defTabSz="371475">
              <a:lnSpc>
                <a:spcPts val="1248"/>
              </a:lnSpc>
              <a:spcAft>
                <a:spcPts val="600"/>
              </a:spcAft>
              <a:tabLst>
                <a:tab pos="185738" algn="l"/>
              </a:tabLst>
            </a:pPr>
            <a:endParaRPr lang="en-CA" altLang="en-US" sz="105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endParaRPr>
          </a:p>
          <a:p>
            <a:pPr defTabSz="371475">
              <a:lnSpc>
                <a:spcPts val="1248"/>
              </a:lnSpc>
              <a:spcAft>
                <a:spcPts val="600"/>
              </a:spcAft>
              <a:tabLst>
                <a:tab pos="185738" algn="l"/>
              </a:tabLst>
            </a:pPr>
            <a:r>
              <a:rPr lang="en-CA" altLang="en-US" sz="2400" b="1"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Nexia </a:t>
            </a:r>
            <a:r>
              <a:rPr lang="en-CA" altLang="en-US" sz="800" b="1"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in</a:t>
            </a:r>
            <a:r>
              <a:rPr lang="en-CA" altLang="en-US" sz="2400" b="1"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 Bangladesh</a:t>
            </a:r>
            <a:r>
              <a:rPr lang="en-CA" altLang="en-US" sz="2000"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 </a:t>
            </a:r>
            <a:endParaRPr lang="en-US" sz="2000" dirty="0"/>
          </a:p>
        </p:txBody>
      </p:sp>
      <p:sp>
        <p:nvSpPr>
          <p:cNvPr id="8" name="Rectangle 7"/>
          <p:cNvSpPr/>
          <p:nvPr/>
        </p:nvSpPr>
        <p:spPr>
          <a:xfrm>
            <a:off x="10790557" y="6578236"/>
            <a:ext cx="863763" cy="246221"/>
          </a:xfrm>
          <a:prstGeom prst="rect">
            <a:avLst/>
          </a:prstGeom>
        </p:spPr>
        <p:txBody>
          <a:bodyPr wrap="none">
            <a:spAutoFit/>
          </a:bodyPr>
          <a:lstStyle/>
          <a:p>
            <a:pPr algn="ctr" defTabSz="371475">
              <a:lnSpc>
                <a:spcPts val="1248"/>
              </a:lnSpc>
              <a:spcAft>
                <a:spcPts val="600"/>
              </a:spcAft>
              <a:tabLst>
                <a:tab pos="185738" algn="l"/>
              </a:tabLst>
            </a:pPr>
            <a:r>
              <a:rPr lang="en-CA" altLang="en-US" sz="1200" b="1" dirty="0" smtClean="0">
                <a:ln w="0"/>
                <a:solidFill>
                  <a:schemeClr val="accent3">
                    <a:lumMod val="75000"/>
                  </a:schemeClr>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Arial Bold" pitchFamily="34" charset="0"/>
              </a:rPr>
              <a:t>Page # 02</a:t>
            </a:r>
            <a:endParaRPr lang="en-CA" altLang="en-US" sz="1200" b="1" dirty="0">
              <a:ln w="0"/>
              <a:solidFill>
                <a:schemeClr val="accent3">
                  <a:lumMod val="75000"/>
                </a:schemeClr>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Arial Bold" pitchFamily="34" charset="0"/>
            </a:endParaRPr>
          </a:p>
        </p:txBody>
      </p:sp>
    </p:spTree>
    <p:extLst>
      <p:ext uri="{BB962C8B-B14F-4D97-AF65-F5344CB8AC3E}">
        <p14:creationId xmlns:p14="http://schemas.microsoft.com/office/powerpoint/2010/main" xmlns="" val="209982708"/>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ADF23E10-7017-72AB-40F2-BCF23A142453}"/>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262824" y="68317"/>
            <a:ext cx="2309066" cy="401509"/>
          </a:xfrm>
          <a:prstGeom prst="rect">
            <a:avLst/>
          </a:prstGeom>
          <a:noFill/>
          <a:ln>
            <a:noFill/>
          </a:ln>
        </p:spPr>
      </p:pic>
      <p:pic>
        <p:nvPicPr>
          <p:cNvPr id="5" name="Picture 4"/>
          <p:cNvPicPr>
            <a:picLocks noChangeAspect="1"/>
          </p:cNvPicPr>
          <p:nvPr/>
        </p:nvPicPr>
        <p:blipFill>
          <a:blip r:embed="rId3"/>
          <a:stretch>
            <a:fillRect/>
          </a:stretch>
        </p:blipFill>
        <p:spPr>
          <a:xfrm flipV="1">
            <a:off x="638387" y="568867"/>
            <a:ext cx="10933504" cy="1106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Rectangle 5"/>
          <p:cNvSpPr/>
          <p:nvPr/>
        </p:nvSpPr>
        <p:spPr>
          <a:xfrm>
            <a:off x="536662" y="-29586"/>
            <a:ext cx="3120937" cy="477054"/>
          </a:xfrm>
          <a:prstGeom prst="rect">
            <a:avLst/>
          </a:prstGeom>
        </p:spPr>
        <p:txBody>
          <a:bodyPr wrap="square">
            <a:spAutoFit/>
          </a:bodyPr>
          <a:lstStyle/>
          <a:p>
            <a:pPr defTabSz="371475">
              <a:lnSpc>
                <a:spcPts val="1248"/>
              </a:lnSpc>
              <a:spcAft>
                <a:spcPts val="600"/>
              </a:spcAft>
              <a:tabLst>
                <a:tab pos="185738" algn="l"/>
              </a:tabLst>
            </a:pPr>
            <a:endParaRPr lang="en-CA" altLang="en-US" sz="105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endParaRPr>
          </a:p>
          <a:p>
            <a:pPr defTabSz="371475">
              <a:lnSpc>
                <a:spcPts val="1248"/>
              </a:lnSpc>
              <a:spcAft>
                <a:spcPts val="600"/>
              </a:spcAft>
              <a:tabLst>
                <a:tab pos="185738" algn="l"/>
              </a:tabLst>
            </a:pPr>
            <a:r>
              <a:rPr lang="en-CA" altLang="en-US" sz="2400" b="1"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Nexia </a:t>
            </a:r>
            <a:r>
              <a:rPr lang="en-CA" altLang="en-US" sz="1200" b="1"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in</a:t>
            </a:r>
            <a:r>
              <a:rPr lang="en-CA" altLang="en-US" sz="2400" b="1"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 Bangladesh</a:t>
            </a:r>
            <a:r>
              <a:rPr lang="en-CA" altLang="en-US" sz="2000"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 </a:t>
            </a:r>
            <a:endParaRPr lang="en-US" sz="2000" dirty="0"/>
          </a:p>
        </p:txBody>
      </p:sp>
      <p:pic>
        <p:nvPicPr>
          <p:cNvPr id="7" name="Picture 6">
            <a:extLst>
              <a:ext uri="{FF2B5EF4-FFF2-40B4-BE49-F238E27FC236}">
                <a16:creationId xmlns:a16="http://schemas.microsoft.com/office/drawing/2014/main" xmlns="" id="{237AB954-0DD2-0A51-A330-7CD26D0E7C4E}"/>
              </a:ext>
            </a:extLst>
          </p:cNvPr>
          <p:cNvPicPr>
            <a:picLocks noChangeAspect="1"/>
          </p:cNvPicPr>
          <p:nvPr/>
        </p:nvPicPr>
        <p:blipFill rotWithShape="1">
          <a:blip r:embed="rId4"/>
          <a:srcRect l="51286" t="305" r="519" b="961"/>
          <a:stretch>
            <a:fillRect/>
          </a:stretch>
        </p:blipFill>
        <p:spPr>
          <a:xfrm flipH="1">
            <a:off x="-1" y="909317"/>
            <a:ext cx="1359018" cy="5668919"/>
          </a:xfrm>
          <a:prstGeom prst="rect">
            <a:avLst/>
          </a:prstGeom>
        </p:spPr>
      </p:pic>
      <p:sp>
        <p:nvSpPr>
          <p:cNvPr id="12" name="Rectangle 11"/>
          <p:cNvSpPr/>
          <p:nvPr/>
        </p:nvSpPr>
        <p:spPr>
          <a:xfrm>
            <a:off x="10790557" y="6578236"/>
            <a:ext cx="863763" cy="246221"/>
          </a:xfrm>
          <a:prstGeom prst="rect">
            <a:avLst/>
          </a:prstGeom>
        </p:spPr>
        <p:txBody>
          <a:bodyPr wrap="none">
            <a:spAutoFit/>
          </a:bodyPr>
          <a:lstStyle/>
          <a:p>
            <a:pPr algn="ctr" defTabSz="371475">
              <a:lnSpc>
                <a:spcPts val="1248"/>
              </a:lnSpc>
              <a:spcAft>
                <a:spcPts val="600"/>
              </a:spcAft>
              <a:tabLst>
                <a:tab pos="185738" algn="l"/>
              </a:tabLst>
            </a:pPr>
            <a:r>
              <a:rPr lang="en-CA" altLang="en-US" sz="1200" b="1" dirty="0" smtClean="0">
                <a:ln w="0"/>
                <a:solidFill>
                  <a:schemeClr val="accent3">
                    <a:lumMod val="75000"/>
                  </a:schemeClr>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Arial Bold" pitchFamily="34" charset="0"/>
              </a:rPr>
              <a:t>Page # 17</a:t>
            </a:r>
            <a:endParaRPr lang="en-CA" altLang="en-US" sz="1200" b="1" dirty="0">
              <a:ln w="0"/>
              <a:solidFill>
                <a:schemeClr val="accent3">
                  <a:lumMod val="75000"/>
                </a:schemeClr>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Arial Bold" pitchFamily="34" charset="0"/>
            </a:endParaRPr>
          </a:p>
        </p:txBody>
      </p:sp>
      <p:sp>
        <p:nvSpPr>
          <p:cNvPr id="8" name="Rectangle 7"/>
          <p:cNvSpPr/>
          <p:nvPr/>
        </p:nvSpPr>
        <p:spPr>
          <a:xfrm>
            <a:off x="1770077" y="800871"/>
            <a:ext cx="4035105" cy="461665"/>
          </a:xfrm>
          <a:prstGeom prst="rect">
            <a:avLst/>
          </a:prstGeom>
        </p:spPr>
        <p:txBody>
          <a:bodyPr wrap="square">
            <a:spAutoFit/>
          </a:bodyPr>
          <a:lstStyle/>
          <a:p>
            <a:pPr lvl="0" algn="just"/>
            <a:r>
              <a:rPr lang="en-US" sz="2400" b="1" dirty="0" smtClean="0"/>
              <a:t>Detailed Guidelines</a:t>
            </a:r>
            <a:endParaRPr lang="en-US" sz="2400" b="1" dirty="0"/>
          </a:p>
        </p:txBody>
      </p:sp>
      <p:graphicFrame>
        <p:nvGraphicFramePr>
          <p:cNvPr id="3" name="Table 2"/>
          <p:cNvGraphicFramePr>
            <a:graphicFrameLocks noGrp="1"/>
          </p:cNvGraphicFramePr>
          <p:nvPr>
            <p:extLst>
              <p:ext uri="{D42A27DB-BD31-4B8C-83A1-F6EECF244321}">
                <p14:modId xmlns:p14="http://schemas.microsoft.com/office/powerpoint/2010/main" xmlns="" val="2188825426"/>
              </p:ext>
            </p:extLst>
          </p:nvPr>
        </p:nvGraphicFramePr>
        <p:xfrm>
          <a:off x="1932352" y="1413289"/>
          <a:ext cx="9543787" cy="4932942"/>
        </p:xfrm>
        <a:graphic>
          <a:graphicData uri="http://schemas.openxmlformats.org/drawingml/2006/table">
            <a:tbl>
              <a:tblPr>
                <a:tableStyleId>{5C22544A-7EE6-4342-B048-85BDC9FD1C3A}</a:tableStyleId>
              </a:tblPr>
              <a:tblGrid>
                <a:gridCol w="9543787">
                  <a:extLst>
                    <a:ext uri="{9D8B030D-6E8A-4147-A177-3AD203B41FA5}">
                      <a16:colId xmlns:a16="http://schemas.microsoft.com/office/drawing/2014/main" xmlns="" val="20000"/>
                    </a:ext>
                  </a:extLst>
                </a:gridCol>
              </a:tblGrid>
              <a:tr h="758573">
                <a:tc>
                  <a:txBody>
                    <a:bodyPr/>
                    <a:lstStyle/>
                    <a:p>
                      <a:pPr marL="285750" indent="-285750" algn="just" fontAlgn="ctr">
                        <a:buFont typeface="Arial" panose="020B0604020202020204" pitchFamily="34" charset="0"/>
                        <a:buChar char="•"/>
                      </a:pPr>
                      <a:r>
                        <a:rPr lang="en-US" sz="1800" u="none" strike="noStrike" dirty="0">
                          <a:effectLst/>
                        </a:rPr>
                        <a:t>Information on how the organization contributed to its responsibilities towards the staff (including health &amp; safety)</a:t>
                      </a:r>
                      <a:endParaRPr lang="en-US" sz="1800" b="0" i="0" u="none" strike="noStrike" dirty="0">
                        <a:solidFill>
                          <a:srgbClr val="000000"/>
                        </a:solidFill>
                        <a:effectLst/>
                        <a:latin typeface="Tahoma" panose="020B0604030504040204" pitchFamily="34" charset="0"/>
                      </a:endParaRPr>
                    </a:p>
                  </a:txBody>
                  <a:tcPr marL="3225" marR="3225" marT="3225" marB="0" anchor="ctr">
                    <a:solidFill>
                      <a:schemeClr val="bg1"/>
                    </a:solidFill>
                  </a:tcPr>
                </a:tc>
                <a:extLst>
                  <a:ext uri="{0D108BD9-81ED-4DB2-BD59-A6C34878D82A}">
                    <a16:rowId xmlns:a16="http://schemas.microsoft.com/office/drawing/2014/main" xmlns="" val="10000"/>
                  </a:ext>
                </a:extLst>
              </a:tr>
              <a:tr h="1135644">
                <a:tc>
                  <a:txBody>
                    <a:bodyPr/>
                    <a:lstStyle/>
                    <a:p>
                      <a:pPr marL="285750" indent="-285750" algn="just" fontAlgn="ctr">
                        <a:buFont typeface="Arial" panose="020B0604020202020204" pitchFamily="34" charset="0"/>
                        <a:buChar char="•"/>
                      </a:pPr>
                      <a:r>
                        <a:rPr lang="en-US" sz="1800" u="none" strike="noStrike" dirty="0">
                          <a:effectLst/>
                        </a:rPr>
                        <a:t>Information on </a:t>
                      </a:r>
                      <a:r>
                        <a:rPr lang="en-US" sz="1800" u="none" strike="noStrike" dirty="0" smtClean="0">
                          <a:effectLst/>
                        </a:rPr>
                        <a:t>organization's </a:t>
                      </a:r>
                      <a:r>
                        <a:rPr lang="en-US" sz="1800" u="none" strike="noStrike" dirty="0">
                          <a:effectLst/>
                        </a:rPr>
                        <a:t>contribution to the national exchequer (duties, taxes &amp; others) &amp; to the economy (measured through GDP contribution, new jobs created, exports, community development etc.)</a:t>
                      </a:r>
                      <a:endParaRPr lang="en-US" sz="1800" b="0" i="0" u="none" strike="noStrike" dirty="0">
                        <a:solidFill>
                          <a:srgbClr val="000000"/>
                        </a:solidFill>
                        <a:effectLst/>
                        <a:latin typeface="Tahoma" panose="020B0604030504040204" pitchFamily="34" charset="0"/>
                      </a:endParaRPr>
                    </a:p>
                  </a:txBody>
                  <a:tcPr marL="3225" marR="3225" marT="3225" marB="0" anchor="ctr">
                    <a:solidFill>
                      <a:schemeClr val="bg1"/>
                    </a:solidFill>
                  </a:tcPr>
                </a:tc>
                <a:extLst>
                  <a:ext uri="{0D108BD9-81ED-4DB2-BD59-A6C34878D82A}">
                    <a16:rowId xmlns:a16="http://schemas.microsoft.com/office/drawing/2014/main" xmlns="" val="10001"/>
                  </a:ext>
                </a:extLst>
              </a:tr>
              <a:tr h="381503">
                <a:tc>
                  <a:txBody>
                    <a:bodyPr/>
                    <a:lstStyle/>
                    <a:p>
                      <a:pPr marL="285750" indent="-285750" algn="just" fontAlgn="ctr">
                        <a:buFont typeface="Arial" panose="020B0604020202020204" pitchFamily="34" charset="0"/>
                        <a:buChar char="•"/>
                      </a:pPr>
                      <a:r>
                        <a:rPr lang="en-US" sz="1800" u="none" strike="noStrike" dirty="0">
                          <a:effectLst/>
                        </a:rPr>
                        <a:t>IT systems and controls including data privacy and cyber security</a:t>
                      </a:r>
                      <a:endParaRPr lang="en-US" sz="1800" b="0" i="0" u="none" strike="noStrike" dirty="0">
                        <a:solidFill>
                          <a:srgbClr val="0563C1"/>
                        </a:solidFill>
                        <a:effectLst/>
                        <a:latin typeface="Tahoma" panose="020B0604030504040204" pitchFamily="34" charset="0"/>
                      </a:endParaRPr>
                    </a:p>
                  </a:txBody>
                  <a:tcPr marL="3225" marR="3225" marT="3225" marB="0" anchor="ctr">
                    <a:solidFill>
                      <a:schemeClr val="bg1"/>
                    </a:solidFill>
                  </a:tcPr>
                </a:tc>
                <a:extLst>
                  <a:ext uri="{0D108BD9-81ED-4DB2-BD59-A6C34878D82A}">
                    <a16:rowId xmlns:a16="http://schemas.microsoft.com/office/drawing/2014/main" xmlns="" val="10002"/>
                  </a:ext>
                </a:extLst>
              </a:tr>
              <a:tr h="758573">
                <a:tc>
                  <a:txBody>
                    <a:bodyPr/>
                    <a:lstStyle/>
                    <a:p>
                      <a:pPr marL="285750" indent="-285750" algn="just" fontAlgn="ctr">
                        <a:buFont typeface="Arial" panose="020B0604020202020204" pitchFamily="34" charset="0"/>
                        <a:buChar char="•"/>
                      </a:pPr>
                      <a:r>
                        <a:rPr lang="en-US" sz="1800" u="none" strike="noStrike" dirty="0">
                          <a:effectLst/>
                        </a:rPr>
                        <a:t>Information on the impact of primary macroeconomic variable on performance of the company during the year</a:t>
                      </a:r>
                      <a:endParaRPr lang="en-US" sz="1800" b="0" i="0" u="none" strike="noStrike" dirty="0">
                        <a:solidFill>
                          <a:srgbClr val="0563C1"/>
                        </a:solidFill>
                        <a:effectLst/>
                        <a:latin typeface="Tahoma" panose="020B0604030504040204" pitchFamily="34" charset="0"/>
                      </a:endParaRPr>
                    </a:p>
                  </a:txBody>
                  <a:tcPr marL="3225" marR="3225" marT="3225" marB="0" anchor="ctr">
                    <a:solidFill>
                      <a:schemeClr val="bg1"/>
                    </a:solidFill>
                  </a:tcPr>
                </a:tc>
                <a:extLst>
                  <a:ext uri="{0D108BD9-81ED-4DB2-BD59-A6C34878D82A}">
                    <a16:rowId xmlns:a16="http://schemas.microsoft.com/office/drawing/2014/main" xmlns="" val="10003"/>
                  </a:ext>
                </a:extLst>
              </a:tr>
              <a:tr h="758573">
                <a:tc>
                  <a:txBody>
                    <a:bodyPr/>
                    <a:lstStyle/>
                    <a:p>
                      <a:pPr marL="285750" indent="-285750" algn="just" fontAlgn="ctr">
                        <a:buFont typeface="Arial" panose="020B0604020202020204" pitchFamily="34" charset="0"/>
                        <a:buChar char="•"/>
                      </a:pPr>
                      <a:r>
                        <a:rPr lang="en-US" sz="1800" u="none" strike="noStrike" dirty="0">
                          <a:effectLst/>
                        </a:rPr>
                        <a:t>Chairman's Review Report on the overall performance of the board and effectiveness of the role played by the board in achieving the </a:t>
                      </a:r>
                      <a:r>
                        <a:rPr lang="en-US" sz="1800" u="none" strike="noStrike" dirty="0" smtClean="0">
                          <a:effectLst/>
                        </a:rPr>
                        <a:t>organization's </a:t>
                      </a:r>
                      <a:r>
                        <a:rPr lang="en-US" sz="1800" u="none" strike="noStrike" dirty="0">
                          <a:effectLst/>
                        </a:rPr>
                        <a:t>objectives </a:t>
                      </a:r>
                      <a:endParaRPr lang="en-US" sz="1800" b="0" i="0" u="none" strike="noStrike" dirty="0">
                        <a:solidFill>
                          <a:srgbClr val="000000"/>
                        </a:solidFill>
                        <a:effectLst/>
                        <a:latin typeface="Tahoma" panose="020B0604030504040204" pitchFamily="34" charset="0"/>
                      </a:endParaRPr>
                    </a:p>
                  </a:txBody>
                  <a:tcPr marL="3225" marR="3225" marT="3225" marB="0" anchor="ctr">
                    <a:solidFill>
                      <a:schemeClr val="bg1"/>
                    </a:solidFill>
                  </a:tcPr>
                </a:tc>
                <a:extLst>
                  <a:ext uri="{0D108BD9-81ED-4DB2-BD59-A6C34878D82A}">
                    <a16:rowId xmlns:a16="http://schemas.microsoft.com/office/drawing/2014/main" xmlns="" val="10004"/>
                  </a:ext>
                </a:extLst>
              </a:tr>
              <a:tr h="758573">
                <a:tc>
                  <a:txBody>
                    <a:bodyPr/>
                    <a:lstStyle/>
                    <a:p>
                      <a:pPr marL="285750" indent="-285750" algn="just" fontAlgn="ctr">
                        <a:buFont typeface="Arial" panose="020B0604020202020204" pitchFamily="34" charset="0"/>
                        <a:buChar char="•"/>
                      </a:pPr>
                      <a:r>
                        <a:rPr lang="en-US" sz="1800" u="none" strike="noStrike" dirty="0">
                          <a:effectLst/>
                        </a:rPr>
                        <a:t>Manner in which formal annual evaluation has been made by the Board of its own performance, its committees and board members.</a:t>
                      </a:r>
                      <a:endParaRPr lang="en-US" sz="1800" b="0" i="0" u="none" strike="noStrike" dirty="0">
                        <a:solidFill>
                          <a:srgbClr val="000000"/>
                        </a:solidFill>
                        <a:effectLst/>
                        <a:latin typeface="Tahoma" panose="020B0604030504040204" pitchFamily="34" charset="0"/>
                      </a:endParaRPr>
                    </a:p>
                  </a:txBody>
                  <a:tcPr marL="3225" marR="3225" marT="3225" marB="0" anchor="ctr">
                    <a:solidFill>
                      <a:schemeClr val="bg1"/>
                    </a:solidFill>
                  </a:tcPr>
                </a:tc>
                <a:extLst>
                  <a:ext uri="{0D108BD9-81ED-4DB2-BD59-A6C34878D82A}">
                    <a16:rowId xmlns:a16="http://schemas.microsoft.com/office/drawing/2014/main" xmlns="" val="10005"/>
                  </a:ext>
                </a:extLst>
              </a:tr>
              <a:tr h="381503">
                <a:tc>
                  <a:txBody>
                    <a:bodyPr/>
                    <a:lstStyle/>
                    <a:p>
                      <a:pPr marL="285750" indent="-285750" algn="just" fontAlgn="ctr">
                        <a:buFont typeface="Arial" panose="020B0604020202020204" pitchFamily="34" charset="0"/>
                        <a:buChar char="•"/>
                      </a:pPr>
                      <a:r>
                        <a:rPr lang="en-US" sz="1800" u="none" strike="noStrike" dirty="0">
                          <a:effectLst/>
                        </a:rPr>
                        <a:t>Information about/disclosure on Credit Ratings</a:t>
                      </a:r>
                      <a:endParaRPr lang="en-US" sz="1800" b="0" i="0" u="none" strike="noStrike" dirty="0">
                        <a:solidFill>
                          <a:srgbClr val="000000"/>
                        </a:solidFill>
                        <a:effectLst/>
                        <a:latin typeface="Tahoma" panose="020B0604030504040204" pitchFamily="34" charset="0"/>
                      </a:endParaRPr>
                    </a:p>
                  </a:txBody>
                  <a:tcPr marL="3225" marR="3225" marT="3225" marB="0" anchor="ctr">
                    <a:solidFill>
                      <a:schemeClr val="bg1"/>
                    </a:solidFill>
                  </a:tcPr>
                </a:tc>
                <a:extLst>
                  <a:ext uri="{0D108BD9-81ED-4DB2-BD59-A6C34878D82A}">
                    <a16:rowId xmlns:a16="http://schemas.microsoft.com/office/drawing/2014/main" xmlns="" val="10006"/>
                  </a:ext>
                </a:extLst>
              </a:tr>
            </a:tbl>
          </a:graphicData>
        </a:graphic>
      </p:graphicFrame>
      <p:sp>
        <p:nvSpPr>
          <p:cNvPr id="9" name="Right Arrow 8"/>
          <p:cNvSpPr/>
          <p:nvPr/>
        </p:nvSpPr>
        <p:spPr>
          <a:xfrm>
            <a:off x="8909107" y="6339825"/>
            <a:ext cx="1381079" cy="484632"/>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Continue</a:t>
            </a:r>
            <a:endParaRPr lang="en-US" b="1" dirty="0">
              <a:solidFill>
                <a:schemeClr val="tx1"/>
              </a:solidFill>
            </a:endParaRPr>
          </a:p>
        </p:txBody>
      </p:sp>
    </p:spTree>
    <p:extLst>
      <p:ext uri="{BB962C8B-B14F-4D97-AF65-F5344CB8AC3E}">
        <p14:creationId xmlns:p14="http://schemas.microsoft.com/office/powerpoint/2010/main" xmlns="" val="1111550750"/>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ADF23E10-7017-72AB-40F2-BCF23A142453}"/>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262824" y="68317"/>
            <a:ext cx="2309066" cy="401509"/>
          </a:xfrm>
          <a:prstGeom prst="rect">
            <a:avLst/>
          </a:prstGeom>
          <a:noFill/>
          <a:ln>
            <a:noFill/>
          </a:ln>
        </p:spPr>
      </p:pic>
      <p:pic>
        <p:nvPicPr>
          <p:cNvPr id="5" name="Picture 4"/>
          <p:cNvPicPr>
            <a:picLocks noChangeAspect="1"/>
          </p:cNvPicPr>
          <p:nvPr/>
        </p:nvPicPr>
        <p:blipFill>
          <a:blip r:embed="rId3"/>
          <a:stretch>
            <a:fillRect/>
          </a:stretch>
        </p:blipFill>
        <p:spPr>
          <a:xfrm flipV="1">
            <a:off x="638387" y="568867"/>
            <a:ext cx="10933504" cy="1106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Rectangle 5"/>
          <p:cNvSpPr/>
          <p:nvPr/>
        </p:nvSpPr>
        <p:spPr>
          <a:xfrm>
            <a:off x="536662" y="-29586"/>
            <a:ext cx="3120937" cy="477054"/>
          </a:xfrm>
          <a:prstGeom prst="rect">
            <a:avLst/>
          </a:prstGeom>
        </p:spPr>
        <p:txBody>
          <a:bodyPr wrap="square">
            <a:spAutoFit/>
          </a:bodyPr>
          <a:lstStyle/>
          <a:p>
            <a:pPr defTabSz="371475">
              <a:lnSpc>
                <a:spcPts val="1248"/>
              </a:lnSpc>
              <a:spcAft>
                <a:spcPts val="600"/>
              </a:spcAft>
              <a:tabLst>
                <a:tab pos="185738" algn="l"/>
              </a:tabLst>
            </a:pPr>
            <a:endParaRPr lang="en-CA" altLang="en-US" sz="105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endParaRPr>
          </a:p>
          <a:p>
            <a:pPr defTabSz="371475">
              <a:lnSpc>
                <a:spcPts val="1248"/>
              </a:lnSpc>
              <a:spcAft>
                <a:spcPts val="600"/>
              </a:spcAft>
              <a:tabLst>
                <a:tab pos="185738" algn="l"/>
              </a:tabLst>
            </a:pPr>
            <a:r>
              <a:rPr lang="en-CA" altLang="en-US" sz="2400" b="1"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Nexia </a:t>
            </a:r>
            <a:r>
              <a:rPr lang="en-CA" altLang="en-US" sz="1200" b="1"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in</a:t>
            </a:r>
            <a:r>
              <a:rPr lang="en-CA" altLang="en-US" sz="2400" b="1"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 Bangladesh</a:t>
            </a:r>
            <a:r>
              <a:rPr lang="en-CA" altLang="en-US" sz="2000"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 </a:t>
            </a:r>
            <a:endParaRPr lang="en-US" sz="2000" dirty="0"/>
          </a:p>
        </p:txBody>
      </p:sp>
      <p:pic>
        <p:nvPicPr>
          <p:cNvPr id="7" name="Picture 6">
            <a:extLst>
              <a:ext uri="{FF2B5EF4-FFF2-40B4-BE49-F238E27FC236}">
                <a16:creationId xmlns:a16="http://schemas.microsoft.com/office/drawing/2014/main" xmlns="" id="{237AB954-0DD2-0A51-A330-7CD26D0E7C4E}"/>
              </a:ext>
            </a:extLst>
          </p:cNvPr>
          <p:cNvPicPr>
            <a:picLocks noChangeAspect="1"/>
          </p:cNvPicPr>
          <p:nvPr/>
        </p:nvPicPr>
        <p:blipFill rotWithShape="1">
          <a:blip r:embed="rId4"/>
          <a:srcRect l="51286" t="305" r="519" b="961"/>
          <a:stretch>
            <a:fillRect/>
          </a:stretch>
        </p:blipFill>
        <p:spPr>
          <a:xfrm flipH="1">
            <a:off x="-1" y="909317"/>
            <a:ext cx="1359018" cy="5668919"/>
          </a:xfrm>
          <a:prstGeom prst="rect">
            <a:avLst/>
          </a:prstGeom>
        </p:spPr>
      </p:pic>
      <p:sp>
        <p:nvSpPr>
          <p:cNvPr id="12" name="Rectangle 11"/>
          <p:cNvSpPr/>
          <p:nvPr/>
        </p:nvSpPr>
        <p:spPr>
          <a:xfrm>
            <a:off x="10790557" y="6578236"/>
            <a:ext cx="863763" cy="246221"/>
          </a:xfrm>
          <a:prstGeom prst="rect">
            <a:avLst/>
          </a:prstGeom>
        </p:spPr>
        <p:txBody>
          <a:bodyPr wrap="none">
            <a:spAutoFit/>
          </a:bodyPr>
          <a:lstStyle/>
          <a:p>
            <a:pPr algn="ctr" defTabSz="371475">
              <a:lnSpc>
                <a:spcPts val="1248"/>
              </a:lnSpc>
              <a:spcAft>
                <a:spcPts val="600"/>
              </a:spcAft>
              <a:tabLst>
                <a:tab pos="185738" algn="l"/>
              </a:tabLst>
            </a:pPr>
            <a:r>
              <a:rPr lang="en-CA" altLang="en-US" sz="1200" b="1" dirty="0" smtClean="0">
                <a:ln w="0"/>
                <a:solidFill>
                  <a:schemeClr val="accent3">
                    <a:lumMod val="75000"/>
                  </a:schemeClr>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Arial Bold" pitchFamily="34" charset="0"/>
              </a:rPr>
              <a:t>Page # 18</a:t>
            </a:r>
            <a:endParaRPr lang="en-CA" altLang="en-US" sz="1200" b="1" dirty="0">
              <a:ln w="0"/>
              <a:solidFill>
                <a:schemeClr val="accent3">
                  <a:lumMod val="75000"/>
                </a:schemeClr>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Arial Bold" pitchFamily="34" charset="0"/>
            </a:endParaRPr>
          </a:p>
        </p:txBody>
      </p:sp>
      <p:sp>
        <p:nvSpPr>
          <p:cNvPr id="8" name="Rectangle 7"/>
          <p:cNvSpPr/>
          <p:nvPr/>
        </p:nvSpPr>
        <p:spPr>
          <a:xfrm>
            <a:off x="1770077" y="800871"/>
            <a:ext cx="4035105" cy="461665"/>
          </a:xfrm>
          <a:prstGeom prst="rect">
            <a:avLst/>
          </a:prstGeom>
        </p:spPr>
        <p:txBody>
          <a:bodyPr wrap="square">
            <a:spAutoFit/>
          </a:bodyPr>
          <a:lstStyle/>
          <a:p>
            <a:pPr lvl="0" algn="just"/>
            <a:r>
              <a:rPr lang="en-US" sz="2400" b="1" dirty="0" smtClean="0"/>
              <a:t>Detailed Guidelines</a:t>
            </a:r>
            <a:endParaRPr lang="en-US" sz="2400" b="1" dirty="0"/>
          </a:p>
        </p:txBody>
      </p:sp>
      <p:graphicFrame>
        <p:nvGraphicFramePr>
          <p:cNvPr id="3" name="Table 2"/>
          <p:cNvGraphicFramePr>
            <a:graphicFrameLocks noGrp="1"/>
          </p:cNvGraphicFramePr>
          <p:nvPr>
            <p:extLst>
              <p:ext uri="{D42A27DB-BD31-4B8C-83A1-F6EECF244321}">
                <p14:modId xmlns:p14="http://schemas.microsoft.com/office/powerpoint/2010/main" xmlns="" val="3681018211"/>
              </p:ext>
            </p:extLst>
          </p:nvPr>
        </p:nvGraphicFramePr>
        <p:xfrm>
          <a:off x="1862356" y="1383935"/>
          <a:ext cx="9709535" cy="4962297"/>
        </p:xfrm>
        <a:graphic>
          <a:graphicData uri="http://schemas.openxmlformats.org/drawingml/2006/table">
            <a:tbl>
              <a:tblPr>
                <a:tableStyleId>{5C22544A-7EE6-4342-B048-85BDC9FD1C3A}</a:tableStyleId>
              </a:tblPr>
              <a:tblGrid>
                <a:gridCol w="9709535">
                  <a:extLst>
                    <a:ext uri="{9D8B030D-6E8A-4147-A177-3AD203B41FA5}">
                      <a16:colId xmlns:a16="http://schemas.microsoft.com/office/drawing/2014/main" xmlns="" val="20000"/>
                    </a:ext>
                  </a:extLst>
                </a:gridCol>
              </a:tblGrid>
              <a:tr h="377732">
                <a:tc>
                  <a:txBody>
                    <a:bodyPr/>
                    <a:lstStyle/>
                    <a:p>
                      <a:pPr algn="l" fontAlgn="ctr"/>
                      <a:r>
                        <a:rPr lang="en-US" sz="2000" b="1" u="none" strike="noStrike" dirty="0">
                          <a:effectLst/>
                        </a:rPr>
                        <a:t>Section C: Value Creation Model/ Business Model and Capitals</a:t>
                      </a:r>
                      <a:endParaRPr lang="en-US" sz="2000" b="1" i="0" u="none" strike="noStrike" dirty="0">
                        <a:solidFill>
                          <a:srgbClr val="000000"/>
                        </a:solidFill>
                        <a:effectLst/>
                        <a:latin typeface="Tahoma" panose="020B0604030504040204" pitchFamily="34" charset="0"/>
                      </a:endParaRPr>
                    </a:p>
                  </a:txBody>
                  <a:tcPr marL="4763" marR="4763" marT="4763" marB="0" anchor="ctr">
                    <a:solidFill>
                      <a:schemeClr val="bg1"/>
                    </a:solidFill>
                  </a:tcPr>
                </a:tc>
                <a:extLst>
                  <a:ext uri="{0D108BD9-81ED-4DB2-BD59-A6C34878D82A}">
                    <a16:rowId xmlns:a16="http://schemas.microsoft.com/office/drawing/2014/main" xmlns="" val="10000"/>
                  </a:ext>
                </a:extLst>
              </a:tr>
              <a:tr h="284513">
                <a:tc>
                  <a:txBody>
                    <a:bodyPr/>
                    <a:lstStyle/>
                    <a:p>
                      <a:pPr marL="285750" indent="-285750" algn="l" fontAlgn="ctr">
                        <a:buFont typeface="Arial" panose="020B0604020202020204" pitchFamily="34" charset="0"/>
                        <a:buChar char="•"/>
                      </a:pPr>
                      <a:r>
                        <a:rPr lang="en-US" sz="1800" u="none" strike="noStrike" dirty="0">
                          <a:effectLst/>
                        </a:rPr>
                        <a:t>Presentation of a simple diagram highlighting key elements of the business model logically</a:t>
                      </a:r>
                      <a:endParaRPr lang="en-US" sz="1800" b="0" i="0" u="none" strike="noStrike" dirty="0">
                        <a:solidFill>
                          <a:srgbClr val="0563C1"/>
                        </a:solidFill>
                        <a:effectLst/>
                        <a:latin typeface="Tahoma" panose="020B0604030504040204" pitchFamily="34" charset="0"/>
                      </a:endParaRPr>
                    </a:p>
                  </a:txBody>
                  <a:tcPr marL="4763" marR="4763" marT="4763" marB="0" anchor="ctr">
                    <a:solidFill>
                      <a:schemeClr val="bg1"/>
                    </a:solidFill>
                  </a:tcPr>
                </a:tc>
                <a:extLst>
                  <a:ext uri="{0D108BD9-81ED-4DB2-BD59-A6C34878D82A}">
                    <a16:rowId xmlns:a16="http://schemas.microsoft.com/office/drawing/2014/main" xmlns="" val="10001"/>
                  </a:ext>
                </a:extLst>
              </a:tr>
              <a:tr h="284513">
                <a:tc>
                  <a:txBody>
                    <a:bodyPr/>
                    <a:lstStyle/>
                    <a:p>
                      <a:pPr marL="285750" indent="-285750" algn="l" fontAlgn="ctr">
                        <a:buFont typeface="Arial" panose="020B0604020202020204" pitchFamily="34" charset="0"/>
                        <a:buChar char="•"/>
                      </a:pPr>
                      <a:r>
                        <a:rPr lang="en-US" sz="1800" u="none" strike="noStrike" dirty="0">
                          <a:effectLst/>
                        </a:rPr>
                        <a:t>Business Model which provides a guidance to stakeholders to identify,</a:t>
                      </a:r>
                      <a:endParaRPr lang="en-US" sz="1800" b="1" i="0" u="none" strike="noStrike" dirty="0">
                        <a:solidFill>
                          <a:srgbClr val="000000"/>
                        </a:solidFill>
                        <a:effectLst/>
                        <a:latin typeface="Tahoma" panose="020B0604030504040204" pitchFamily="34" charset="0"/>
                      </a:endParaRPr>
                    </a:p>
                  </a:txBody>
                  <a:tcPr marL="4763" marR="4763" marT="4763" marB="0" anchor="ctr">
                    <a:solidFill>
                      <a:schemeClr val="bg1"/>
                    </a:solidFill>
                  </a:tcPr>
                </a:tc>
                <a:extLst>
                  <a:ext uri="{0D108BD9-81ED-4DB2-BD59-A6C34878D82A}">
                    <a16:rowId xmlns:a16="http://schemas.microsoft.com/office/drawing/2014/main" xmlns="" val="10002"/>
                  </a:ext>
                </a:extLst>
              </a:tr>
              <a:tr h="564169">
                <a:tc>
                  <a:txBody>
                    <a:bodyPr/>
                    <a:lstStyle/>
                    <a:p>
                      <a:pPr marL="285750" indent="-285750" algn="l" fontAlgn="ctr">
                        <a:buFont typeface="Arial" panose="020B0604020202020204" pitchFamily="34" charset="0"/>
                        <a:buChar char="•"/>
                      </a:pPr>
                      <a:r>
                        <a:rPr lang="en-US" sz="1800" u="none" strike="noStrike" dirty="0" smtClean="0">
                          <a:effectLst/>
                        </a:rPr>
                        <a:t>What </a:t>
                      </a:r>
                      <a:r>
                        <a:rPr lang="en-US" sz="1800" u="none" strike="noStrike" dirty="0">
                          <a:effectLst/>
                        </a:rPr>
                        <a:t>are the key resources and capabilities of the company and which of these provide sustainable competitive advantage?</a:t>
                      </a:r>
                      <a:endParaRPr lang="en-US" sz="1800" b="0" i="0" u="none" strike="noStrike" dirty="0">
                        <a:solidFill>
                          <a:srgbClr val="0563C1"/>
                        </a:solidFill>
                        <a:effectLst/>
                        <a:latin typeface="Tahoma" panose="020B0604030504040204" pitchFamily="34" charset="0"/>
                      </a:endParaRPr>
                    </a:p>
                  </a:txBody>
                  <a:tcPr marL="4763" marR="4763" marT="4763" marB="0" anchor="ctr">
                    <a:solidFill>
                      <a:schemeClr val="bg1"/>
                    </a:solidFill>
                  </a:tcPr>
                </a:tc>
                <a:extLst>
                  <a:ext uri="{0D108BD9-81ED-4DB2-BD59-A6C34878D82A}">
                    <a16:rowId xmlns:a16="http://schemas.microsoft.com/office/drawing/2014/main" xmlns="" val="10003"/>
                  </a:ext>
                </a:extLst>
              </a:tr>
              <a:tr h="714032">
                <a:tc>
                  <a:txBody>
                    <a:bodyPr/>
                    <a:lstStyle/>
                    <a:p>
                      <a:pPr marL="285750" indent="-285750" algn="l" fontAlgn="ctr">
                        <a:buFont typeface="Arial" panose="020B0604020202020204" pitchFamily="34" charset="0"/>
                        <a:buChar char="•"/>
                      </a:pPr>
                      <a:r>
                        <a:rPr lang="en-US" sz="1800" u="none" strike="noStrike" dirty="0" smtClean="0">
                          <a:effectLst/>
                        </a:rPr>
                        <a:t>What </a:t>
                      </a:r>
                      <a:r>
                        <a:rPr lang="en-US" sz="1800" u="none" strike="noStrike" dirty="0">
                          <a:effectLst/>
                        </a:rPr>
                        <a:t>are the activities and supporting elements of the business that use these resources and capabilities and how can they be captured to provide a thorough and detailed assessment?</a:t>
                      </a:r>
                      <a:endParaRPr lang="en-US" sz="1800" b="0" i="0" u="none" strike="noStrike" dirty="0">
                        <a:solidFill>
                          <a:srgbClr val="000000"/>
                        </a:solidFill>
                        <a:effectLst/>
                        <a:latin typeface="Tahoma" panose="020B0604030504040204" pitchFamily="34" charset="0"/>
                      </a:endParaRPr>
                    </a:p>
                  </a:txBody>
                  <a:tcPr marL="4763" marR="4763" marT="4763" marB="0" anchor="ctr">
                    <a:solidFill>
                      <a:schemeClr val="bg1"/>
                    </a:solidFill>
                  </a:tcPr>
                </a:tc>
                <a:extLst>
                  <a:ext uri="{0D108BD9-81ED-4DB2-BD59-A6C34878D82A}">
                    <a16:rowId xmlns:a16="http://schemas.microsoft.com/office/drawing/2014/main" xmlns="" val="10004"/>
                  </a:ext>
                </a:extLst>
              </a:tr>
              <a:tr h="475805">
                <a:tc>
                  <a:txBody>
                    <a:bodyPr/>
                    <a:lstStyle/>
                    <a:p>
                      <a:pPr marL="285750" indent="-285750" algn="l" fontAlgn="ctr">
                        <a:buFont typeface="Arial" panose="020B0604020202020204" pitchFamily="34" charset="0"/>
                        <a:buChar char="•"/>
                      </a:pPr>
                      <a:r>
                        <a:rPr lang="en-US" sz="1800" u="none" strike="noStrike" dirty="0" smtClean="0">
                          <a:effectLst/>
                        </a:rPr>
                        <a:t>What </a:t>
                      </a:r>
                      <a:r>
                        <a:rPr lang="en-US" sz="1800" u="none" strike="noStrike" dirty="0">
                          <a:effectLst/>
                        </a:rPr>
                        <a:t>value is created by the business, and for whom, using these resources and capabilities?</a:t>
                      </a:r>
                      <a:endParaRPr lang="en-US" sz="1800" b="0" i="0" u="none" strike="noStrike" dirty="0">
                        <a:solidFill>
                          <a:srgbClr val="0563C1"/>
                        </a:solidFill>
                        <a:effectLst/>
                        <a:latin typeface="Tahoma" panose="020B0604030504040204" pitchFamily="34" charset="0"/>
                      </a:endParaRPr>
                    </a:p>
                  </a:txBody>
                  <a:tcPr marL="4763" marR="4763" marT="4763" marB="0" anchor="ctr">
                    <a:solidFill>
                      <a:schemeClr val="bg1"/>
                    </a:solidFill>
                  </a:tcPr>
                </a:tc>
                <a:extLst>
                  <a:ext uri="{0D108BD9-81ED-4DB2-BD59-A6C34878D82A}">
                    <a16:rowId xmlns:a16="http://schemas.microsoft.com/office/drawing/2014/main" xmlns="" val="10005"/>
                  </a:ext>
                </a:extLst>
              </a:tr>
              <a:tr h="284513">
                <a:tc>
                  <a:txBody>
                    <a:bodyPr/>
                    <a:lstStyle/>
                    <a:p>
                      <a:pPr marL="285750" indent="-285750" algn="l" fontAlgn="ctr">
                        <a:buFont typeface="Arial" panose="020B0604020202020204" pitchFamily="34" charset="0"/>
                        <a:buChar char="•"/>
                      </a:pPr>
                      <a:r>
                        <a:rPr lang="en-US" sz="1800" u="none" strike="noStrike" dirty="0">
                          <a:effectLst/>
                        </a:rPr>
                        <a:t>Information on six major capitals &amp; their inter-relationship and interdependence</a:t>
                      </a:r>
                      <a:endParaRPr lang="en-US" sz="1800" b="1" i="0" u="none" strike="noStrike" dirty="0">
                        <a:solidFill>
                          <a:srgbClr val="000000"/>
                        </a:solidFill>
                        <a:effectLst/>
                        <a:latin typeface="Tahoma" panose="020B0604030504040204" pitchFamily="34" charset="0"/>
                      </a:endParaRPr>
                    </a:p>
                  </a:txBody>
                  <a:tcPr marL="4763" marR="4763" marT="4763" marB="0" anchor="ctr">
                    <a:solidFill>
                      <a:schemeClr val="bg1"/>
                    </a:solidFill>
                  </a:tcPr>
                </a:tc>
                <a:extLst>
                  <a:ext uri="{0D108BD9-81ED-4DB2-BD59-A6C34878D82A}">
                    <a16:rowId xmlns:a16="http://schemas.microsoft.com/office/drawing/2014/main" xmlns="" val="10006"/>
                  </a:ext>
                </a:extLst>
              </a:tr>
              <a:tr h="284513">
                <a:tc>
                  <a:txBody>
                    <a:bodyPr/>
                    <a:lstStyle/>
                    <a:p>
                      <a:pPr marL="285750" indent="-285750" algn="l" fontAlgn="ctr">
                        <a:buFont typeface="Arial" panose="020B0604020202020204" pitchFamily="34" charset="0"/>
                        <a:buChar char="•"/>
                      </a:pPr>
                      <a:r>
                        <a:rPr lang="en-US" sz="1800" u="none" strike="noStrike" dirty="0" smtClean="0">
                          <a:effectLst/>
                        </a:rPr>
                        <a:t>Disclosures </a:t>
                      </a:r>
                      <a:r>
                        <a:rPr lang="en-US" sz="1800" u="none" strike="noStrike" dirty="0">
                          <a:effectLst/>
                        </a:rPr>
                        <a:t>about the different forms of capitals created.</a:t>
                      </a:r>
                      <a:endParaRPr lang="en-US" sz="1800" b="0" i="0" u="none" strike="noStrike" dirty="0">
                        <a:solidFill>
                          <a:srgbClr val="0563C1"/>
                        </a:solidFill>
                        <a:effectLst/>
                        <a:latin typeface="Tahoma" panose="020B0604030504040204" pitchFamily="34" charset="0"/>
                      </a:endParaRPr>
                    </a:p>
                  </a:txBody>
                  <a:tcPr marL="4763" marR="4763" marT="4763" marB="0" anchor="ctr">
                    <a:solidFill>
                      <a:schemeClr val="bg1"/>
                    </a:solidFill>
                  </a:tcPr>
                </a:tc>
                <a:extLst>
                  <a:ext uri="{0D108BD9-81ED-4DB2-BD59-A6C34878D82A}">
                    <a16:rowId xmlns:a16="http://schemas.microsoft.com/office/drawing/2014/main" xmlns="" val="10007"/>
                  </a:ext>
                </a:extLst>
              </a:tr>
              <a:tr h="564169">
                <a:tc>
                  <a:txBody>
                    <a:bodyPr/>
                    <a:lstStyle/>
                    <a:p>
                      <a:pPr marL="285750" indent="-285750" algn="l" fontAlgn="ctr">
                        <a:buFont typeface="Arial" panose="020B0604020202020204" pitchFamily="34" charset="0"/>
                        <a:buChar char="•"/>
                      </a:pPr>
                      <a:r>
                        <a:rPr lang="en-US" sz="1800" u="none" strike="noStrike" dirty="0" smtClean="0">
                          <a:effectLst/>
                        </a:rPr>
                        <a:t>Demonstrating </a:t>
                      </a:r>
                      <a:r>
                        <a:rPr lang="en-US" sz="1800" u="none" strike="noStrike" dirty="0">
                          <a:effectLst/>
                        </a:rPr>
                        <a:t>the connectivity of financial performance with performance and outcomes regarding:</a:t>
                      </a:r>
                      <a:endParaRPr lang="en-US" sz="1800" b="1" i="0" u="none" strike="noStrike" dirty="0">
                        <a:solidFill>
                          <a:srgbClr val="000000"/>
                        </a:solidFill>
                        <a:effectLst/>
                        <a:latin typeface="Tahoma" panose="020B0604030504040204" pitchFamily="34" charset="0"/>
                      </a:endParaRPr>
                    </a:p>
                  </a:txBody>
                  <a:tcPr marL="4763" marR="4763" marT="4763" marB="0" anchor="ctr">
                    <a:solidFill>
                      <a:schemeClr val="bg1"/>
                    </a:solidFill>
                  </a:tcPr>
                </a:tc>
                <a:extLst>
                  <a:ext uri="{0D108BD9-81ED-4DB2-BD59-A6C34878D82A}">
                    <a16:rowId xmlns:a16="http://schemas.microsoft.com/office/drawing/2014/main" xmlns="" val="10008"/>
                  </a:ext>
                </a:extLst>
              </a:tr>
              <a:tr h="564169">
                <a:tc>
                  <a:txBody>
                    <a:bodyPr/>
                    <a:lstStyle/>
                    <a:p>
                      <a:pPr marL="511175" indent="-285750" algn="l" fontAlgn="ctr">
                        <a:buFont typeface="Wingdings" panose="05000000000000000000" pitchFamily="2" charset="2"/>
                        <a:buChar char="v"/>
                      </a:pPr>
                      <a:r>
                        <a:rPr lang="en-US" sz="1800" u="none" strike="noStrike" dirty="0" smtClean="0">
                          <a:effectLst/>
                        </a:rPr>
                        <a:t>the </a:t>
                      </a:r>
                      <a:r>
                        <a:rPr lang="en-US" sz="1800" u="none" strike="noStrike" dirty="0">
                          <a:effectLst/>
                        </a:rPr>
                        <a:t>other capitals &amp; how the organization’s strategy and resource allocation plans affect key capitals; and </a:t>
                      </a:r>
                      <a:endParaRPr lang="en-US" sz="1800" b="0" i="0" u="none" strike="noStrike" dirty="0">
                        <a:solidFill>
                          <a:srgbClr val="000000"/>
                        </a:solidFill>
                        <a:effectLst/>
                        <a:latin typeface="Tahoma" panose="020B0604030504040204" pitchFamily="34" charset="0"/>
                      </a:endParaRPr>
                    </a:p>
                  </a:txBody>
                  <a:tcPr marL="4763" marR="4763" marT="4763" marB="0" anchor="ctr">
                    <a:solidFill>
                      <a:schemeClr val="bg1"/>
                    </a:solidFill>
                  </a:tcPr>
                </a:tc>
                <a:extLst>
                  <a:ext uri="{0D108BD9-81ED-4DB2-BD59-A6C34878D82A}">
                    <a16:rowId xmlns:a16="http://schemas.microsoft.com/office/drawing/2014/main" xmlns="" val="10009"/>
                  </a:ext>
                </a:extLst>
              </a:tr>
              <a:tr h="564169">
                <a:tc>
                  <a:txBody>
                    <a:bodyPr/>
                    <a:lstStyle/>
                    <a:p>
                      <a:pPr marL="511175" indent="-285750" algn="l" fontAlgn="ctr">
                        <a:buFont typeface="Wingdings" panose="05000000000000000000" pitchFamily="2" charset="2"/>
                        <a:buChar char="v"/>
                      </a:pPr>
                      <a:r>
                        <a:rPr lang="en-US" sz="1800" u="none" strike="noStrike" dirty="0" smtClean="0">
                          <a:effectLst/>
                        </a:rPr>
                        <a:t>risk </a:t>
                      </a:r>
                      <a:r>
                        <a:rPr lang="en-US" sz="1800" u="none" strike="noStrike" dirty="0">
                          <a:effectLst/>
                        </a:rPr>
                        <a:t>management practices  related to them should be included under capital reporting.</a:t>
                      </a:r>
                      <a:br>
                        <a:rPr lang="en-US" sz="1800" u="none" strike="noStrike" dirty="0">
                          <a:effectLst/>
                        </a:rPr>
                      </a:br>
                      <a:endParaRPr lang="en-US" sz="1800" b="0" i="0" u="none" strike="noStrike" dirty="0">
                        <a:solidFill>
                          <a:srgbClr val="000000"/>
                        </a:solidFill>
                        <a:effectLst/>
                        <a:latin typeface="Tahoma" panose="020B0604030504040204" pitchFamily="34" charset="0"/>
                      </a:endParaRPr>
                    </a:p>
                  </a:txBody>
                  <a:tcPr marL="4763" marR="4763" marT="4763" marB="0" anchor="ctr">
                    <a:solidFill>
                      <a:schemeClr val="bg1"/>
                    </a:solidFill>
                  </a:tcPr>
                </a:tc>
                <a:extLst>
                  <a:ext uri="{0D108BD9-81ED-4DB2-BD59-A6C34878D82A}">
                    <a16:rowId xmlns:a16="http://schemas.microsoft.com/office/drawing/2014/main" xmlns="" val="10010"/>
                  </a:ext>
                </a:extLst>
              </a:tr>
            </a:tbl>
          </a:graphicData>
        </a:graphic>
      </p:graphicFrame>
      <p:sp>
        <p:nvSpPr>
          <p:cNvPr id="9" name="Right Arrow 8"/>
          <p:cNvSpPr/>
          <p:nvPr/>
        </p:nvSpPr>
        <p:spPr>
          <a:xfrm>
            <a:off x="8909107" y="6339825"/>
            <a:ext cx="1381079" cy="484632"/>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Continue</a:t>
            </a:r>
            <a:endParaRPr lang="en-US" b="1" dirty="0">
              <a:solidFill>
                <a:schemeClr val="tx1"/>
              </a:solidFill>
            </a:endParaRPr>
          </a:p>
        </p:txBody>
      </p:sp>
    </p:spTree>
    <p:extLst>
      <p:ext uri="{BB962C8B-B14F-4D97-AF65-F5344CB8AC3E}">
        <p14:creationId xmlns:p14="http://schemas.microsoft.com/office/powerpoint/2010/main" xmlns="" val="3652393657"/>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ADF23E10-7017-72AB-40F2-BCF23A142453}"/>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262824" y="68317"/>
            <a:ext cx="2309066" cy="401509"/>
          </a:xfrm>
          <a:prstGeom prst="rect">
            <a:avLst/>
          </a:prstGeom>
          <a:noFill/>
          <a:ln>
            <a:noFill/>
          </a:ln>
        </p:spPr>
      </p:pic>
      <p:pic>
        <p:nvPicPr>
          <p:cNvPr id="5" name="Picture 4"/>
          <p:cNvPicPr>
            <a:picLocks noChangeAspect="1"/>
          </p:cNvPicPr>
          <p:nvPr/>
        </p:nvPicPr>
        <p:blipFill>
          <a:blip r:embed="rId3"/>
          <a:stretch>
            <a:fillRect/>
          </a:stretch>
        </p:blipFill>
        <p:spPr>
          <a:xfrm flipV="1">
            <a:off x="638387" y="568867"/>
            <a:ext cx="10933504" cy="1106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Rectangle 5"/>
          <p:cNvSpPr/>
          <p:nvPr/>
        </p:nvSpPr>
        <p:spPr>
          <a:xfrm>
            <a:off x="536662" y="-29586"/>
            <a:ext cx="3120937" cy="477054"/>
          </a:xfrm>
          <a:prstGeom prst="rect">
            <a:avLst/>
          </a:prstGeom>
        </p:spPr>
        <p:txBody>
          <a:bodyPr wrap="square">
            <a:spAutoFit/>
          </a:bodyPr>
          <a:lstStyle/>
          <a:p>
            <a:pPr defTabSz="371475">
              <a:lnSpc>
                <a:spcPts val="1248"/>
              </a:lnSpc>
              <a:spcAft>
                <a:spcPts val="600"/>
              </a:spcAft>
              <a:tabLst>
                <a:tab pos="185738" algn="l"/>
              </a:tabLst>
            </a:pPr>
            <a:endParaRPr lang="en-CA" altLang="en-US" sz="105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endParaRPr>
          </a:p>
          <a:p>
            <a:pPr defTabSz="371475">
              <a:lnSpc>
                <a:spcPts val="1248"/>
              </a:lnSpc>
              <a:spcAft>
                <a:spcPts val="600"/>
              </a:spcAft>
              <a:tabLst>
                <a:tab pos="185738" algn="l"/>
              </a:tabLst>
            </a:pPr>
            <a:r>
              <a:rPr lang="en-CA" altLang="en-US" sz="2400" b="1"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Nexia </a:t>
            </a:r>
            <a:r>
              <a:rPr lang="en-CA" altLang="en-US" sz="1200" b="1"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in</a:t>
            </a:r>
            <a:r>
              <a:rPr lang="en-CA" altLang="en-US" sz="2400" b="1"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 Bangladesh</a:t>
            </a:r>
            <a:r>
              <a:rPr lang="en-CA" altLang="en-US" sz="2000"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 </a:t>
            </a:r>
            <a:endParaRPr lang="en-US" sz="2000" dirty="0"/>
          </a:p>
        </p:txBody>
      </p:sp>
      <p:pic>
        <p:nvPicPr>
          <p:cNvPr id="7" name="Picture 6">
            <a:extLst>
              <a:ext uri="{FF2B5EF4-FFF2-40B4-BE49-F238E27FC236}">
                <a16:creationId xmlns:a16="http://schemas.microsoft.com/office/drawing/2014/main" xmlns="" id="{237AB954-0DD2-0A51-A330-7CD26D0E7C4E}"/>
              </a:ext>
            </a:extLst>
          </p:cNvPr>
          <p:cNvPicPr>
            <a:picLocks noChangeAspect="1"/>
          </p:cNvPicPr>
          <p:nvPr/>
        </p:nvPicPr>
        <p:blipFill rotWithShape="1">
          <a:blip r:embed="rId4"/>
          <a:srcRect l="51286" t="305" r="519" b="961"/>
          <a:stretch>
            <a:fillRect/>
          </a:stretch>
        </p:blipFill>
        <p:spPr>
          <a:xfrm flipH="1">
            <a:off x="-1" y="909317"/>
            <a:ext cx="1359018" cy="5668919"/>
          </a:xfrm>
          <a:prstGeom prst="rect">
            <a:avLst/>
          </a:prstGeom>
        </p:spPr>
      </p:pic>
      <p:sp>
        <p:nvSpPr>
          <p:cNvPr id="12" name="Rectangle 11"/>
          <p:cNvSpPr/>
          <p:nvPr/>
        </p:nvSpPr>
        <p:spPr>
          <a:xfrm>
            <a:off x="10790557" y="6578236"/>
            <a:ext cx="863763" cy="246221"/>
          </a:xfrm>
          <a:prstGeom prst="rect">
            <a:avLst/>
          </a:prstGeom>
        </p:spPr>
        <p:txBody>
          <a:bodyPr wrap="none">
            <a:spAutoFit/>
          </a:bodyPr>
          <a:lstStyle/>
          <a:p>
            <a:pPr algn="ctr" defTabSz="371475">
              <a:lnSpc>
                <a:spcPts val="1248"/>
              </a:lnSpc>
              <a:spcAft>
                <a:spcPts val="600"/>
              </a:spcAft>
              <a:tabLst>
                <a:tab pos="185738" algn="l"/>
              </a:tabLst>
            </a:pPr>
            <a:r>
              <a:rPr lang="en-CA" altLang="en-US" sz="1200" b="1" dirty="0" smtClean="0">
                <a:ln w="0"/>
                <a:solidFill>
                  <a:schemeClr val="accent3">
                    <a:lumMod val="75000"/>
                  </a:schemeClr>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Arial Bold" pitchFamily="34" charset="0"/>
              </a:rPr>
              <a:t>Page # 19</a:t>
            </a:r>
            <a:endParaRPr lang="en-CA" altLang="en-US" sz="1200" b="1" dirty="0">
              <a:ln w="0"/>
              <a:solidFill>
                <a:schemeClr val="accent3">
                  <a:lumMod val="75000"/>
                </a:schemeClr>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Arial Bold" pitchFamily="34" charset="0"/>
            </a:endParaRPr>
          </a:p>
        </p:txBody>
      </p:sp>
      <p:sp>
        <p:nvSpPr>
          <p:cNvPr id="8" name="Rectangle 7"/>
          <p:cNvSpPr/>
          <p:nvPr/>
        </p:nvSpPr>
        <p:spPr>
          <a:xfrm>
            <a:off x="1770077" y="800871"/>
            <a:ext cx="4035105" cy="461665"/>
          </a:xfrm>
          <a:prstGeom prst="rect">
            <a:avLst/>
          </a:prstGeom>
        </p:spPr>
        <p:txBody>
          <a:bodyPr wrap="square">
            <a:spAutoFit/>
          </a:bodyPr>
          <a:lstStyle/>
          <a:p>
            <a:pPr lvl="0" algn="just"/>
            <a:r>
              <a:rPr lang="en-US" sz="2400" b="1" dirty="0" smtClean="0"/>
              <a:t>Detailed Guidelines</a:t>
            </a:r>
            <a:endParaRPr lang="en-US" sz="2400" b="1" dirty="0"/>
          </a:p>
        </p:txBody>
      </p:sp>
      <p:graphicFrame>
        <p:nvGraphicFramePr>
          <p:cNvPr id="3" name="Table 2"/>
          <p:cNvGraphicFramePr>
            <a:graphicFrameLocks noGrp="1"/>
          </p:cNvGraphicFramePr>
          <p:nvPr>
            <p:extLst>
              <p:ext uri="{D42A27DB-BD31-4B8C-83A1-F6EECF244321}">
                <p14:modId xmlns:p14="http://schemas.microsoft.com/office/powerpoint/2010/main" xmlns="" val="2055550120"/>
              </p:ext>
            </p:extLst>
          </p:nvPr>
        </p:nvGraphicFramePr>
        <p:xfrm>
          <a:off x="1896436" y="1383935"/>
          <a:ext cx="9604870" cy="4772030"/>
        </p:xfrm>
        <a:graphic>
          <a:graphicData uri="http://schemas.openxmlformats.org/drawingml/2006/table">
            <a:tbl>
              <a:tblPr>
                <a:tableStyleId>{5C22544A-7EE6-4342-B048-85BDC9FD1C3A}</a:tableStyleId>
              </a:tblPr>
              <a:tblGrid>
                <a:gridCol w="9604870">
                  <a:extLst>
                    <a:ext uri="{9D8B030D-6E8A-4147-A177-3AD203B41FA5}">
                      <a16:colId xmlns:a16="http://schemas.microsoft.com/office/drawing/2014/main" xmlns="" val="20000"/>
                    </a:ext>
                  </a:extLst>
                </a:gridCol>
              </a:tblGrid>
              <a:tr h="401321">
                <a:tc>
                  <a:txBody>
                    <a:bodyPr/>
                    <a:lstStyle/>
                    <a:p>
                      <a:pPr algn="l" fontAlgn="ctr"/>
                      <a:r>
                        <a:rPr lang="en-US" sz="2000" b="1" u="none" strike="noStrike" dirty="0">
                          <a:effectLst/>
                        </a:rPr>
                        <a:t>Section D: Sustainability Reporting- Refer ESG, BRSR, CSR Reports etc</a:t>
                      </a:r>
                      <a:r>
                        <a:rPr lang="en-US" sz="2000" b="1" u="none" strike="noStrike" dirty="0" smtClean="0">
                          <a:effectLst/>
                        </a:rPr>
                        <a:t>.</a:t>
                      </a:r>
                    </a:p>
                    <a:p>
                      <a:pPr algn="l" fontAlgn="ctr"/>
                      <a:endParaRPr lang="en-US" sz="2000" b="1" i="0" u="none" strike="noStrike" dirty="0">
                        <a:solidFill>
                          <a:srgbClr val="000000"/>
                        </a:solidFill>
                        <a:effectLst/>
                        <a:latin typeface="Tahoma" panose="020B0604030504040204" pitchFamily="34" charset="0"/>
                      </a:endParaRPr>
                    </a:p>
                  </a:txBody>
                  <a:tcPr marL="4763" marR="4763" marT="4763" marB="0" anchor="ctr">
                    <a:solidFill>
                      <a:schemeClr val="bg1"/>
                    </a:solidFill>
                  </a:tcPr>
                </a:tc>
                <a:extLst>
                  <a:ext uri="{0D108BD9-81ED-4DB2-BD59-A6C34878D82A}">
                    <a16:rowId xmlns:a16="http://schemas.microsoft.com/office/drawing/2014/main" xmlns="" val="10000"/>
                  </a:ext>
                </a:extLst>
              </a:tr>
              <a:tr h="1257473">
                <a:tc>
                  <a:txBody>
                    <a:bodyPr/>
                    <a:lstStyle/>
                    <a:p>
                      <a:pPr marL="0" indent="0" algn="just" defTabSz="885825" fontAlgn="ctr">
                        <a:buFont typeface="Arial" panose="020B0604020202020204" pitchFamily="34" charset="0"/>
                        <a:buNone/>
                        <a:tabLst>
                          <a:tab pos="8858250" algn="l"/>
                        </a:tabLst>
                      </a:pPr>
                      <a:r>
                        <a:rPr lang="en-US" sz="1800" b="0" i="0" kern="1200" dirty="0" smtClean="0">
                          <a:solidFill>
                            <a:schemeClr val="dk1"/>
                          </a:solidFill>
                          <a:effectLst/>
                          <a:latin typeface="+mn-lt"/>
                          <a:ea typeface="+mn-ea"/>
                          <a:cs typeface="+mn-cs"/>
                        </a:rPr>
                        <a:t>The objective of this policy is to define the general principles of environmental, social and good governance (ESG) in the main operations of the bank. It is also a fundamental document that defines the principles, management, monitoring and reporting activities of the bank in the field of sustainable development.</a:t>
                      </a:r>
                    </a:p>
                    <a:p>
                      <a:pPr marL="0" indent="0" algn="just" defTabSz="885825" fontAlgn="ctr">
                        <a:buFont typeface="Arial" panose="020B0604020202020204" pitchFamily="34" charset="0"/>
                        <a:buNone/>
                        <a:tabLst>
                          <a:tab pos="8858250" algn="l"/>
                        </a:tabLst>
                      </a:pPr>
                      <a:endParaRPr lang="en-US" sz="1800" b="0" i="0" u="none" strike="noStrike" kern="1200" dirty="0" smtClean="0">
                        <a:solidFill>
                          <a:schemeClr val="dk1"/>
                        </a:solidFill>
                        <a:effectLst/>
                        <a:latin typeface="+mn-lt"/>
                        <a:ea typeface="+mn-ea"/>
                        <a:cs typeface="+mn-cs"/>
                      </a:endParaRPr>
                    </a:p>
                    <a:p>
                      <a:pPr marL="0" indent="0" algn="just" defTabSz="885825" fontAlgn="ctr">
                        <a:buFont typeface="Arial" panose="020B0604020202020204" pitchFamily="34" charset="0"/>
                        <a:buNone/>
                        <a:tabLst>
                          <a:tab pos="8858250" algn="l"/>
                        </a:tabLst>
                      </a:pPr>
                      <a:r>
                        <a:rPr lang="en-US" sz="1800" b="0" i="0" u="none" strike="noStrike" kern="1200" dirty="0" smtClean="0">
                          <a:solidFill>
                            <a:schemeClr val="dk1"/>
                          </a:solidFill>
                          <a:effectLst/>
                          <a:latin typeface="+mn-lt"/>
                          <a:ea typeface="+mn-ea"/>
                          <a:cs typeface="+mn-cs"/>
                        </a:rPr>
                        <a:t>The bank must have the commitments</a:t>
                      </a:r>
                      <a:r>
                        <a:rPr lang="en-US" sz="1800" b="0" i="0" kern="1200" dirty="0" smtClean="0">
                          <a:solidFill>
                            <a:schemeClr val="dk1"/>
                          </a:solidFill>
                          <a:effectLst/>
                          <a:latin typeface="+mn-lt"/>
                          <a:ea typeface="+mn-ea"/>
                          <a:cs typeface="+mn-cs"/>
                        </a:rPr>
                        <a:t> of mitigating the adverse effects of its operations on the environment and society, actively working towards transforming these impacts into positive outcomes.</a:t>
                      </a:r>
                      <a:endParaRPr lang="en-US" sz="1800" b="1" i="0" u="none" strike="noStrike" dirty="0">
                        <a:solidFill>
                          <a:srgbClr val="000000"/>
                        </a:solidFill>
                        <a:effectLst/>
                        <a:latin typeface="Tahoma" panose="020B0604030504040204" pitchFamily="34" charset="0"/>
                      </a:endParaRPr>
                    </a:p>
                  </a:txBody>
                  <a:tcPr marL="4763" marR="4763" marT="4763" marB="0" anchor="ctr">
                    <a:solidFill>
                      <a:schemeClr val="bg1"/>
                    </a:solidFill>
                  </a:tcPr>
                </a:tc>
                <a:extLst>
                  <a:ext uri="{0D108BD9-81ED-4DB2-BD59-A6C34878D82A}">
                    <a16:rowId xmlns:a16="http://schemas.microsoft.com/office/drawing/2014/main" xmlns="" val="10001"/>
                  </a:ext>
                </a:extLst>
              </a:tr>
              <a:tr h="182306">
                <a:tc>
                  <a:txBody>
                    <a:bodyPr/>
                    <a:lstStyle/>
                    <a:p>
                      <a:pPr marL="285750" indent="-285750" algn="l" fontAlgn="ctr">
                        <a:buFont typeface="Arial" panose="020B0604020202020204" pitchFamily="34" charset="0"/>
                        <a:buChar char="•"/>
                      </a:pPr>
                      <a:endParaRPr lang="en-US" sz="1800" b="0" i="0" u="none" strike="noStrike" dirty="0">
                        <a:solidFill>
                          <a:srgbClr val="000000"/>
                        </a:solidFill>
                        <a:effectLst/>
                        <a:latin typeface="Tahoma" panose="020B0604030504040204" pitchFamily="34" charset="0"/>
                      </a:endParaRPr>
                    </a:p>
                  </a:txBody>
                  <a:tcPr marL="4763" marR="4763" marT="4763" marB="0" anchor="ctr">
                    <a:solidFill>
                      <a:schemeClr val="bg1"/>
                    </a:solidFill>
                  </a:tcPr>
                </a:tc>
                <a:extLst>
                  <a:ext uri="{0D108BD9-81ED-4DB2-BD59-A6C34878D82A}">
                    <a16:rowId xmlns:a16="http://schemas.microsoft.com/office/drawing/2014/main" xmlns="" val="10002"/>
                  </a:ext>
                </a:extLst>
              </a:tr>
              <a:tr h="182306">
                <a:tc>
                  <a:txBody>
                    <a:bodyPr/>
                    <a:lstStyle/>
                    <a:p>
                      <a:pPr marL="285750" indent="-285750" algn="l" fontAlgn="ctr">
                        <a:buFont typeface="Arial" panose="020B0604020202020204" pitchFamily="34" charset="0"/>
                        <a:buChar char="•"/>
                      </a:pPr>
                      <a:endParaRPr lang="en-US" sz="1800" b="0" i="0" u="none" strike="noStrike" dirty="0">
                        <a:solidFill>
                          <a:srgbClr val="000000"/>
                        </a:solidFill>
                        <a:effectLst/>
                        <a:latin typeface="Tahoma" panose="020B0604030504040204" pitchFamily="34" charset="0"/>
                      </a:endParaRPr>
                    </a:p>
                  </a:txBody>
                  <a:tcPr marL="4763" marR="4763" marT="4763" marB="0" anchor="ctr">
                    <a:solidFill>
                      <a:schemeClr val="bg1"/>
                    </a:solidFill>
                  </a:tcPr>
                </a:tc>
                <a:extLst>
                  <a:ext uri="{0D108BD9-81ED-4DB2-BD59-A6C34878D82A}">
                    <a16:rowId xmlns:a16="http://schemas.microsoft.com/office/drawing/2014/main" xmlns="" val="10003"/>
                  </a:ext>
                </a:extLst>
              </a:tr>
              <a:tr h="182306">
                <a:tc>
                  <a:txBody>
                    <a:bodyPr/>
                    <a:lstStyle/>
                    <a:p>
                      <a:pPr marL="285750" indent="-285750" algn="l" fontAlgn="ctr">
                        <a:buFont typeface="Arial" panose="020B0604020202020204" pitchFamily="34" charset="0"/>
                        <a:buChar char="•"/>
                      </a:pPr>
                      <a:endParaRPr lang="en-US" sz="1800" b="0" i="0" u="none" strike="noStrike" dirty="0">
                        <a:solidFill>
                          <a:srgbClr val="000000"/>
                        </a:solidFill>
                        <a:effectLst/>
                        <a:latin typeface="Tahoma" panose="020B0604030504040204" pitchFamily="34" charset="0"/>
                      </a:endParaRPr>
                    </a:p>
                  </a:txBody>
                  <a:tcPr marL="4763" marR="4763" marT="4763" marB="0" anchor="ctr">
                    <a:solidFill>
                      <a:schemeClr val="bg1"/>
                    </a:solidFill>
                  </a:tcPr>
                </a:tc>
                <a:extLst>
                  <a:ext uri="{0D108BD9-81ED-4DB2-BD59-A6C34878D82A}">
                    <a16:rowId xmlns:a16="http://schemas.microsoft.com/office/drawing/2014/main" xmlns="" val="10004"/>
                  </a:ext>
                </a:extLst>
              </a:tr>
              <a:tr h="182306">
                <a:tc>
                  <a:txBody>
                    <a:bodyPr/>
                    <a:lstStyle/>
                    <a:p>
                      <a:pPr marL="285750" indent="-285750" algn="l" fontAlgn="ctr">
                        <a:buFont typeface="Arial" panose="020B0604020202020204" pitchFamily="34" charset="0"/>
                        <a:buChar char="•"/>
                      </a:pPr>
                      <a:endParaRPr lang="en-US" sz="1800" b="0" i="0" u="none" strike="noStrike" dirty="0">
                        <a:solidFill>
                          <a:srgbClr val="000000"/>
                        </a:solidFill>
                        <a:effectLst/>
                        <a:latin typeface="Tahoma" panose="020B0604030504040204" pitchFamily="34" charset="0"/>
                      </a:endParaRPr>
                    </a:p>
                  </a:txBody>
                  <a:tcPr marL="4763" marR="4763" marT="4763" marB="0" anchor="ctr">
                    <a:solidFill>
                      <a:schemeClr val="bg1"/>
                    </a:solidFill>
                  </a:tcPr>
                </a:tc>
                <a:extLst>
                  <a:ext uri="{0D108BD9-81ED-4DB2-BD59-A6C34878D82A}">
                    <a16:rowId xmlns:a16="http://schemas.microsoft.com/office/drawing/2014/main" xmlns="" val="10005"/>
                  </a:ext>
                </a:extLst>
              </a:tr>
              <a:tr h="186018">
                <a:tc>
                  <a:txBody>
                    <a:bodyPr/>
                    <a:lstStyle/>
                    <a:p>
                      <a:pPr marL="0" indent="0" algn="l" fontAlgn="ctr">
                        <a:buFont typeface="Arial" panose="020B0604020202020204" pitchFamily="34" charset="0"/>
                        <a:buNone/>
                      </a:pPr>
                      <a:endParaRPr lang="en-US" sz="1800" b="0" i="0" u="none" strike="noStrike" dirty="0">
                        <a:solidFill>
                          <a:srgbClr val="000000"/>
                        </a:solidFill>
                        <a:effectLst/>
                        <a:latin typeface="Tahoma" panose="020B0604030504040204" pitchFamily="34" charset="0"/>
                      </a:endParaRPr>
                    </a:p>
                  </a:txBody>
                  <a:tcPr marL="4763" marR="4763" marT="4763" marB="0" anchor="ctr">
                    <a:solidFill>
                      <a:schemeClr val="bg1"/>
                    </a:solidFill>
                  </a:tcPr>
                </a:tc>
                <a:extLst>
                  <a:ext uri="{0D108BD9-81ED-4DB2-BD59-A6C34878D82A}">
                    <a16:rowId xmlns:a16="http://schemas.microsoft.com/office/drawing/2014/main" xmlns="" val="10006"/>
                  </a:ext>
                </a:extLst>
              </a:tr>
              <a:tr h="182306">
                <a:tc>
                  <a:txBody>
                    <a:bodyPr/>
                    <a:lstStyle/>
                    <a:p>
                      <a:pPr marL="0" indent="0" algn="l" fontAlgn="ctr">
                        <a:buFont typeface="Arial" panose="020B0604020202020204" pitchFamily="34" charset="0"/>
                        <a:buNone/>
                      </a:pPr>
                      <a:endParaRPr lang="en-US" sz="1800" b="0" i="0" u="none" strike="noStrike" dirty="0">
                        <a:solidFill>
                          <a:srgbClr val="000000"/>
                        </a:solidFill>
                        <a:effectLst/>
                        <a:latin typeface="Tahoma" panose="020B0604030504040204" pitchFamily="34" charset="0"/>
                      </a:endParaRPr>
                    </a:p>
                  </a:txBody>
                  <a:tcPr marL="4763" marR="4763" marT="4763" marB="0" anchor="ctr">
                    <a:solidFill>
                      <a:schemeClr val="bg1"/>
                    </a:solidFill>
                  </a:tcPr>
                </a:tc>
                <a:extLst>
                  <a:ext uri="{0D108BD9-81ED-4DB2-BD59-A6C34878D82A}">
                    <a16:rowId xmlns:a16="http://schemas.microsoft.com/office/drawing/2014/main" xmlns="" val="10007"/>
                  </a:ext>
                </a:extLst>
              </a:tr>
              <a:tr h="182306">
                <a:tc>
                  <a:txBody>
                    <a:bodyPr/>
                    <a:lstStyle/>
                    <a:p>
                      <a:pPr marL="0" indent="0" algn="just" fontAlgn="ctr">
                        <a:buFont typeface="Arial" panose="020B0604020202020204" pitchFamily="34" charset="0"/>
                        <a:buNone/>
                      </a:pPr>
                      <a:endParaRPr lang="en-US" sz="1800" b="1" i="0" u="none" strike="noStrike" dirty="0">
                        <a:solidFill>
                          <a:srgbClr val="000000"/>
                        </a:solidFill>
                        <a:effectLst/>
                        <a:latin typeface="Tahoma" panose="020B0604030504040204" pitchFamily="34" charset="0"/>
                      </a:endParaRPr>
                    </a:p>
                  </a:txBody>
                  <a:tcPr marL="4763" marR="4763" marT="4763" marB="0" anchor="ctr">
                    <a:solidFill>
                      <a:schemeClr val="bg1"/>
                    </a:solidFill>
                  </a:tcPr>
                </a:tc>
                <a:extLst>
                  <a:ext uri="{0D108BD9-81ED-4DB2-BD59-A6C34878D82A}">
                    <a16:rowId xmlns:a16="http://schemas.microsoft.com/office/drawing/2014/main" xmlns="" val="10008"/>
                  </a:ext>
                </a:extLst>
              </a:tr>
              <a:tr h="182306">
                <a:tc>
                  <a:txBody>
                    <a:bodyPr/>
                    <a:lstStyle/>
                    <a:p>
                      <a:pPr marL="285750" indent="-285750" algn="l" fontAlgn="ctr">
                        <a:buFont typeface="Arial" panose="020B0604020202020204" pitchFamily="34" charset="0"/>
                        <a:buChar char="•"/>
                      </a:pPr>
                      <a:endParaRPr lang="en-US" sz="1800" b="0" i="0" u="none" strike="noStrike" dirty="0">
                        <a:solidFill>
                          <a:srgbClr val="0563C1"/>
                        </a:solidFill>
                        <a:effectLst/>
                        <a:latin typeface="Tahoma" panose="020B0604030504040204" pitchFamily="34" charset="0"/>
                      </a:endParaRPr>
                    </a:p>
                  </a:txBody>
                  <a:tcPr marL="4763" marR="4763" marT="4763" marB="0" anchor="ctr">
                    <a:solidFill>
                      <a:schemeClr val="bg1"/>
                    </a:solidFill>
                  </a:tcPr>
                </a:tc>
                <a:extLst>
                  <a:ext uri="{0D108BD9-81ED-4DB2-BD59-A6C34878D82A}">
                    <a16:rowId xmlns:a16="http://schemas.microsoft.com/office/drawing/2014/main" xmlns="" val="10009"/>
                  </a:ext>
                </a:extLst>
              </a:tr>
            </a:tbl>
          </a:graphicData>
        </a:graphic>
      </p:graphicFrame>
      <p:sp>
        <p:nvSpPr>
          <p:cNvPr id="9" name="Right Arrow 8"/>
          <p:cNvSpPr/>
          <p:nvPr/>
        </p:nvSpPr>
        <p:spPr>
          <a:xfrm>
            <a:off x="8909107" y="6339825"/>
            <a:ext cx="1381079" cy="484632"/>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Continue</a:t>
            </a:r>
            <a:endParaRPr lang="en-US" b="1" dirty="0">
              <a:solidFill>
                <a:schemeClr val="tx1"/>
              </a:solidFill>
            </a:endParaRPr>
          </a:p>
        </p:txBody>
      </p:sp>
    </p:spTree>
    <p:extLst>
      <p:ext uri="{BB962C8B-B14F-4D97-AF65-F5344CB8AC3E}">
        <p14:creationId xmlns:p14="http://schemas.microsoft.com/office/powerpoint/2010/main" xmlns="" val="4067570980"/>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ADF23E10-7017-72AB-40F2-BCF23A142453}"/>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262824" y="68317"/>
            <a:ext cx="2309066" cy="401509"/>
          </a:xfrm>
          <a:prstGeom prst="rect">
            <a:avLst/>
          </a:prstGeom>
          <a:noFill/>
          <a:ln>
            <a:noFill/>
          </a:ln>
        </p:spPr>
      </p:pic>
      <p:pic>
        <p:nvPicPr>
          <p:cNvPr id="5" name="Picture 4"/>
          <p:cNvPicPr>
            <a:picLocks noChangeAspect="1"/>
          </p:cNvPicPr>
          <p:nvPr/>
        </p:nvPicPr>
        <p:blipFill>
          <a:blip r:embed="rId3"/>
          <a:stretch>
            <a:fillRect/>
          </a:stretch>
        </p:blipFill>
        <p:spPr>
          <a:xfrm flipV="1">
            <a:off x="638387" y="568867"/>
            <a:ext cx="10933504" cy="1106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Rectangle 5"/>
          <p:cNvSpPr/>
          <p:nvPr/>
        </p:nvSpPr>
        <p:spPr>
          <a:xfrm>
            <a:off x="536662" y="-29586"/>
            <a:ext cx="3120937" cy="477054"/>
          </a:xfrm>
          <a:prstGeom prst="rect">
            <a:avLst/>
          </a:prstGeom>
        </p:spPr>
        <p:txBody>
          <a:bodyPr wrap="square">
            <a:spAutoFit/>
          </a:bodyPr>
          <a:lstStyle/>
          <a:p>
            <a:pPr defTabSz="371475">
              <a:lnSpc>
                <a:spcPts val="1248"/>
              </a:lnSpc>
              <a:spcAft>
                <a:spcPts val="600"/>
              </a:spcAft>
              <a:tabLst>
                <a:tab pos="185738" algn="l"/>
              </a:tabLst>
            </a:pPr>
            <a:endParaRPr lang="en-CA" altLang="en-US" sz="105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endParaRPr>
          </a:p>
          <a:p>
            <a:pPr defTabSz="371475">
              <a:lnSpc>
                <a:spcPts val="1248"/>
              </a:lnSpc>
              <a:spcAft>
                <a:spcPts val="600"/>
              </a:spcAft>
              <a:tabLst>
                <a:tab pos="185738" algn="l"/>
              </a:tabLst>
            </a:pPr>
            <a:r>
              <a:rPr lang="en-CA" altLang="en-US" sz="2400" b="1"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Nexia </a:t>
            </a:r>
            <a:r>
              <a:rPr lang="en-CA" altLang="en-US" sz="1200" b="1"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in</a:t>
            </a:r>
            <a:r>
              <a:rPr lang="en-CA" altLang="en-US" sz="2400" b="1"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 Bangladesh</a:t>
            </a:r>
            <a:r>
              <a:rPr lang="en-CA" altLang="en-US" sz="2000"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 </a:t>
            </a:r>
            <a:endParaRPr lang="en-US" sz="2000" dirty="0"/>
          </a:p>
        </p:txBody>
      </p:sp>
      <p:pic>
        <p:nvPicPr>
          <p:cNvPr id="7" name="Picture 6">
            <a:extLst>
              <a:ext uri="{FF2B5EF4-FFF2-40B4-BE49-F238E27FC236}">
                <a16:creationId xmlns:a16="http://schemas.microsoft.com/office/drawing/2014/main" xmlns="" id="{237AB954-0DD2-0A51-A330-7CD26D0E7C4E}"/>
              </a:ext>
            </a:extLst>
          </p:cNvPr>
          <p:cNvPicPr>
            <a:picLocks noChangeAspect="1"/>
          </p:cNvPicPr>
          <p:nvPr/>
        </p:nvPicPr>
        <p:blipFill rotWithShape="1">
          <a:blip r:embed="rId4"/>
          <a:srcRect l="51286" t="305" r="519" b="961"/>
          <a:stretch>
            <a:fillRect/>
          </a:stretch>
        </p:blipFill>
        <p:spPr>
          <a:xfrm flipH="1">
            <a:off x="-1" y="909317"/>
            <a:ext cx="1359018" cy="5668919"/>
          </a:xfrm>
          <a:prstGeom prst="rect">
            <a:avLst/>
          </a:prstGeom>
        </p:spPr>
      </p:pic>
      <p:sp>
        <p:nvSpPr>
          <p:cNvPr id="12" name="Rectangle 11"/>
          <p:cNvSpPr/>
          <p:nvPr/>
        </p:nvSpPr>
        <p:spPr>
          <a:xfrm>
            <a:off x="10790557" y="6578236"/>
            <a:ext cx="863763" cy="246221"/>
          </a:xfrm>
          <a:prstGeom prst="rect">
            <a:avLst/>
          </a:prstGeom>
        </p:spPr>
        <p:txBody>
          <a:bodyPr wrap="none">
            <a:spAutoFit/>
          </a:bodyPr>
          <a:lstStyle/>
          <a:p>
            <a:pPr algn="ctr" defTabSz="371475">
              <a:lnSpc>
                <a:spcPts val="1248"/>
              </a:lnSpc>
              <a:spcAft>
                <a:spcPts val="600"/>
              </a:spcAft>
              <a:tabLst>
                <a:tab pos="185738" algn="l"/>
              </a:tabLst>
            </a:pPr>
            <a:r>
              <a:rPr lang="en-CA" altLang="en-US" sz="1200" b="1" dirty="0" smtClean="0">
                <a:ln w="0"/>
                <a:solidFill>
                  <a:schemeClr val="accent3">
                    <a:lumMod val="75000"/>
                  </a:schemeClr>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Arial Bold" pitchFamily="34" charset="0"/>
              </a:rPr>
              <a:t>Page # 20</a:t>
            </a:r>
            <a:endParaRPr lang="en-CA" altLang="en-US" sz="1200" b="1" dirty="0">
              <a:ln w="0"/>
              <a:solidFill>
                <a:schemeClr val="accent3">
                  <a:lumMod val="75000"/>
                </a:schemeClr>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Arial Bold" pitchFamily="34" charset="0"/>
            </a:endParaRPr>
          </a:p>
        </p:txBody>
      </p:sp>
      <p:sp>
        <p:nvSpPr>
          <p:cNvPr id="8" name="Rectangle 7"/>
          <p:cNvSpPr/>
          <p:nvPr/>
        </p:nvSpPr>
        <p:spPr>
          <a:xfrm>
            <a:off x="1770077" y="800871"/>
            <a:ext cx="4035105" cy="461665"/>
          </a:xfrm>
          <a:prstGeom prst="rect">
            <a:avLst/>
          </a:prstGeom>
        </p:spPr>
        <p:txBody>
          <a:bodyPr wrap="square">
            <a:spAutoFit/>
          </a:bodyPr>
          <a:lstStyle/>
          <a:p>
            <a:pPr lvl="0" algn="just"/>
            <a:r>
              <a:rPr lang="en-US" sz="2400" b="1" dirty="0" smtClean="0"/>
              <a:t>Detailed Guidelines</a:t>
            </a:r>
            <a:endParaRPr lang="en-US" sz="2400" b="1" dirty="0"/>
          </a:p>
        </p:txBody>
      </p:sp>
      <p:graphicFrame>
        <p:nvGraphicFramePr>
          <p:cNvPr id="3" name="Table 2"/>
          <p:cNvGraphicFramePr>
            <a:graphicFrameLocks noGrp="1"/>
          </p:cNvGraphicFramePr>
          <p:nvPr>
            <p:extLst>
              <p:ext uri="{D42A27DB-BD31-4B8C-83A1-F6EECF244321}">
                <p14:modId xmlns:p14="http://schemas.microsoft.com/office/powerpoint/2010/main" xmlns="" val="1237118363"/>
              </p:ext>
            </p:extLst>
          </p:nvPr>
        </p:nvGraphicFramePr>
        <p:xfrm>
          <a:off x="1896436" y="1383935"/>
          <a:ext cx="9604870" cy="4919032"/>
        </p:xfrm>
        <a:graphic>
          <a:graphicData uri="http://schemas.openxmlformats.org/drawingml/2006/table">
            <a:tbl>
              <a:tblPr>
                <a:tableStyleId>{5C22544A-7EE6-4342-B048-85BDC9FD1C3A}</a:tableStyleId>
              </a:tblPr>
              <a:tblGrid>
                <a:gridCol w="9604870">
                  <a:extLst>
                    <a:ext uri="{9D8B030D-6E8A-4147-A177-3AD203B41FA5}">
                      <a16:colId xmlns:a16="http://schemas.microsoft.com/office/drawing/2014/main" xmlns="" val="20000"/>
                    </a:ext>
                  </a:extLst>
                </a:gridCol>
              </a:tblGrid>
              <a:tr h="0">
                <a:tc>
                  <a:txBody>
                    <a:bodyPr/>
                    <a:lstStyle/>
                    <a:p>
                      <a:pPr algn="l" fontAlgn="ctr"/>
                      <a:r>
                        <a:rPr lang="en-US" sz="2000" b="1" u="none" strike="noStrike" dirty="0">
                          <a:effectLst/>
                        </a:rPr>
                        <a:t>Section D: Sustainability Reporting- Refer ESG, BRSR, CSR Reports etc</a:t>
                      </a:r>
                      <a:r>
                        <a:rPr lang="en-US" sz="2000" b="1" u="none" strike="noStrike" dirty="0" smtClean="0">
                          <a:effectLst/>
                        </a:rPr>
                        <a:t>.</a:t>
                      </a:r>
                    </a:p>
                    <a:p>
                      <a:pPr algn="l" fontAlgn="ctr"/>
                      <a:endParaRPr lang="en-US" sz="2000" b="1" i="0" u="none" strike="noStrike" dirty="0">
                        <a:solidFill>
                          <a:srgbClr val="000000"/>
                        </a:solidFill>
                        <a:effectLst/>
                        <a:latin typeface="Tahoma" panose="020B0604030504040204" pitchFamily="34" charset="0"/>
                      </a:endParaRPr>
                    </a:p>
                  </a:txBody>
                  <a:tcPr marL="4763" marR="4763" marT="4763" marB="0" anchor="ctr">
                    <a:solidFill>
                      <a:schemeClr val="bg1"/>
                    </a:solidFill>
                  </a:tcPr>
                </a:tc>
                <a:extLst>
                  <a:ext uri="{0D108BD9-81ED-4DB2-BD59-A6C34878D82A}">
                    <a16:rowId xmlns:a16="http://schemas.microsoft.com/office/drawing/2014/main" xmlns="" val="10000"/>
                  </a:ext>
                </a:extLst>
              </a:tr>
              <a:tr h="466725">
                <a:tc>
                  <a:txBody>
                    <a:bodyPr/>
                    <a:lstStyle/>
                    <a:p>
                      <a:pPr marL="0" indent="0" algn="just" fontAlgn="ctr">
                        <a:buFont typeface="Arial" panose="020B0604020202020204" pitchFamily="34" charset="0"/>
                        <a:buNone/>
                      </a:pPr>
                      <a:r>
                        <a:rPr lang="en-US" sz="1800" b="1" u="none" strike="noStrike" dirty="0">
                          <a:effectLst/>
                        </a:rPr>
                        <a:t>Information on actions taken by the </a:t>
                      </a:r>
                      <a:r>
                        <a:rPr lang="en-US" sz="1800" b="1" u="none" strike="noStrike" dirty="0" smtClean="0">
                          <a:effectLst/>
                        </a:rPr>
                        <a:t>organization </a:t>
                      </a:r>
                      <a:r>
                        <a:rPr lang="en-US" sz="1800" b="1" u="none" strike="noStrike" dirty="0">
                          <a:effectLst/>
                        </a:rPr>
                        <a:t>to become more sustainable &amp; contribute to a sustainable global economy -</a:t>
                      </a:r>
                      <a:endParaRPr lang="en-US" sz="1800" b="1" i="0" u="none" strike="noStrike" dirty="0">
                        <a:solidFill>
                          <a:srgbClr val="000000"/>
                        </a:solidFill>
                        <a:effectLst/>
                        <a:latin typeface="Tahoma" panose="020B0604030504040204" pitchFamily="34" charset="0"/>
                      </a:endParaRPr>
                    </a:p>
                  </a:txBody>
                  <a:tcPr marL="4763" marR="4763" marT="4763" marB="0" anchor="ctr">
                    <a:solidFill>
                      <a:schemeClr val="bg1"/>
                    </a:solidFill>
                  </a:tcPr>
                </a:tc>
                <a:extLst>
                  <a:ext uri="{0D108BD9-81ED-4DB2-BD59-A6C34878D82A}">
                    <a16:rowId xmlns:a16="http://schemas.microsoft.com/office/drawing/2014/main" xmlns="" val="10001"/>
                  </a:ext>
                </a:extLst>
              </a:tr>
              <a:tr h="233680">
                <a:tc>
                  <a:txBody>
                    <a:bodyPr/>
                    <a:lstStyle/>
                    <a:p>
                      <a:pPr marL="285750" indent="-285750" algn="l" fontAlgn="ctr">
                        <a:buFont typeface="Arial" panose="020B0604020202020204" pitchFamily="34" charset="0"/>
                        <a:buChar char="•"/>
                      </a:pPr>
                      <a:r>
                        <a:rPr lang="en-US" sz="1800" u="none" strike="noStrike" dirty="0" smtClean="0">
                          <a:effectLst/>
                        </a:rPr>
                        <a:t>through </a:t>
                      </a:r>
                      <a:r>
                        <a:rPr lang="en-US" sz="1800" u="none" strike="noStrike" dirty="0">
                          <a:effectLst/>
                        </a:rPr>
                        <a:t>social initiatives like employment generation, health, education etc.</a:t>
                      </a:r>
                      <a:endParaRPr lang="en-US" sz="1800" b="0" i="0" u="none" strike="noStrike" dirty="0">
                        <a:solidFill>
                          <a:srgbClr val="000000"/>
                        </a:solidFill>
                        <a:effectLst/>
                        <a:latin typeface="Tahoma" panose="020B0604030504040204" pitchFamily="34" charset="0"/>
                      </a:endParaRPr>
                    </a:p>
                  </a:txBody>
                  <a:tcPr marL="4763" marR="4763" marT="4763" marB="0" anchor="ctr">
                    <a:solidFill>
                      <a:schemeClr val="bg1"/>
                    </a:solidFill>
                  </a:tcPr>
                </a:tc>
                <a:extLst>
                  <a:ext uri="{0D108BD9-81ED-4DB2-BD59-A6C34878D82A}">
                    <a16:rowId xmlns:a16="http://schemas.microsoft.com/office/drawing/2014/main" xmlns="" val="10002"/>
                  </a:ext>
                </a:extLst>
              </a:tr>
              <a:tr h="466725">
                <a:tc>
                  <a:txBody>
                    <a:bodyPr/>
                    <a:lstStyle/>
                    <a:p>
                      <a:pPr marL="285750" indent="-285750" algn="l" fontAlgn="ctr">
                        <a:buFont typeface="Arial" panose="020B0604020202020204" pitchFamily="34" charset="0"/>
                        <a:buChar char="•"/>
                      </a:pPr>
                      <a:r>
                        <a:rPr lang="en-US" sz="1800" u="none" strike="noStrike" dirty="0" smtClean="0">
                          <a:effectLst/>
                        </a:rPr>
                        <a:t>through </a:t>
                      </a:r>
                      <a:r>
                        <a:rPr lang="en-US" sz="1800" u="none" strike="noStrike" dirty="0">
                          <a:effectLst/>
                        </a:rPr>
                        <a:t>environmental initiatives like climate change </a:t>
                      </a:r>
                      <a:r>
                        <a:rPr lang="en-US" sz="1800" u="none" strike="noStrike" dirty="0" err="1">
                          <a:effectLst/>
                        </a:rPr>
                        <a:t>etc</a:t>
                      </a:r>
                      <a:r>
                        <a:rPr lang="en-US" sz="1800" u="none" strike="noStrike" dirty="0">
                          <a:effectLst/>
                        </a:rPr>
                        <a:t> by focusing on 3R's - Reduce, Reuse and Recycle</a:t>
                      </a:r>
                      <a:endParaRPr lang="en-US" sz="1800" b="0" i="0" u="none" strike="noStrike" dirty="0">
                        <a:solidFill>
                          <a:srgbClr val="000000"/>
                        </a:solidFill>
                        <a:effectLst/>
                        <a:latin typeface="Tahoma" panose="020B0604030504040204" pitchFamily="34" charset="0"/>
                      </a:endParaRPr>
                    </a:p>
                  </a:txBody>
                  <a:tcPr marL="4763" marR="4763" marT="4763" marB="0" anchor="ctr">
                    <a:solidFill>
                      <a:schemeClr val="bg1"/>
                    </a:solidFill>
                  </a:tcPr>
                </a:tc>
                <a:extLst>
                  <a:ext uri="{0D108BD9-81ED-4DB2-BD59-A6C34878D82A}">
                    <a16:rowId xmlns:a16="http://schemas.microsoft.com/office/drawing/2014/main" xmlns="" val="10003"/>
                  </a:ext>
                </a:extLst>
              </a:tr>
              <a:tr h="233680">
                <a:tc>
                  <a:txBody>
                    <a:bodyPr/>
                    <a:lstStyle/>
                    <a:p>
                      <a:pPr marL="285750" indent="-285750" algn="l" fontAlgn="ctr">
                        <a:buFont typeface="Arial" panose="020B0604020202020204" pitchFamily="34" charset="0"/>
                        <a:buChar char="•"/>
                      </a:pPr>
                      <a:r>
                        <a:rPr lang="en-US" sz="1800" u="none" strike="noStrike" dirty="0" smtClean="0">
                          <a:effectLst/>
                        </a:rPr>
                        <a:t>through </a:t>
                      </a:r>
                      <a:r>
                        <a:rPr lang="en-US" sz="1800" u="none" strike="noStrike" dirty="0">
                          <a:effectLst/>
                        </a:rPr>
                        <a:t>use of advanced technology, innovative ideas </a:t>
                      </a:r>
                      <a:r>
                        <a:rPr lang="en-US" sz="1800" u="none" strike="noStrike" dirty="0" err="1">
                          <a:effectLst/>
                        </a:rPr>
                        <a:t>etc</a:t>
                      </a:r>
                      <a:endParaRPr lang="en-US" sz="1800" b="0" i="0" u="none" strike="noStrike" dirty="0">
                        <a:solidFill>
                          <a:srgbClr val="000000"/>
                        </a:solidFill>
                        <a:effectLst/>
                        <a:latin typeface="Tahoma" panose="020B0604030504040204" pitchFamily="34" charset="0"/>
                      </a:endParaRPr>
                    </a:p>
                  </a:txBody>
                  <a:tcPr marL="4763" marR="4763" marT="4763" marB="0" anchor="ctr">
                    <a:solidFill>
                      <a:schemeClr val="bg1"/>
                    </a:solidFill>
                  </a:tcPr>
                </a:tc>
                <a:extLst>
                  <a:ext uri="{0D108BD9-81ED-4DB2-BD59-A6C34878D82A}">
                    <a16:rowId xmlns:a16="http://schemas.microsoft.com/office/drawing/2014/main" xmlns="" val="10004"/>
                  </a:ext>
                </a:extLst>
              </a:tr>
              <a:tr h="466725">
                <a:tc>
                  <a:txBody>
                    <a:bodyPr/>
                    <a:lstStyle/>
                    <a:p>
                      <a:pPr marL="285750" indent="-285750" algn="l" fontAlgn="ctr">
                        <a:buFont typeface="Arial" panose="020B0604020202020204" pitchFamily="34" charset="0"/>
                        <a:buChar char="•"/>
                      </a:pPr>
                      <a:r>
                        <a:rPr lang="en-US" sz="1800" u="none" strike="noStrike" dirty="0" smtClean="0">
                          <a:effectLst/>
                        </a:rPr>
                        <a:t>through </a:t>
                      </a:r>
                      <a:r>
                        <a:rPr lang="en-US" sz="1800" u="none" strike="noStrike" dirty="0">
                          <a:effectLst/>
                        </a:rPr>
                        <a:t>information on consumption and management of materials, energy, water, emission and waste</a:t>
                      </a:r>
                      <a:endParaRPr lang="en-US" sz="1800" b="0" i="0" u="none" strike="noStrike" dirty="0">
                        <a:solidFill>
                          <a:srgbClr val="000000"/>
                        </a:solidFill>
                        <a:effectLst/>
                        <a:latin typeface="Tahoma" panose="020B0604030504040204" pitchFamily="34" charset="0"/>
                      </a:endParaRPr>
                    </a:p>
                  </a:txBody>
                  <a:tcPr marL="4763" marR="4763" marT="4763" marB="0" anchor="ctr">
                    <a:solidFill>
                      <a:schemeClr val="bg1"/>
                    </a:solidFill>
                  </a:tcPr>
                </a:tc>
                <a:extLst>
                  <a:ext uri="{0D108BD9-81ED-4DB2-BD59-A6C34878D82A}">
                    <a16:rowId xmlns:a16="http://schemas.microsoft.com/office/drawing/2014/main" xmlns="" val="10005"/>
                  </a:ext>
                </a:extLst>
              </a:tr>
              <a:tr h="700405">
                <a:tc>
                  <a:txBody>
                    <a:bodyPr/>
                    <a:lstStyle/>
                    <a:p>
                      <a:pPr marL="285750" indent="-285750" algn="l" fontAlgn="ctr">
                        <a:buFont typeface="Arial" panose="020B0604020202020204" pitchFamily="34" charset="0"/>
                        <a:buChar char="•"/>
                      </a:pPr>
                      <a:r>
                        <a:rPr lang="en-US" sz="1800" u="none" strike="noStrike" dirty="0" smtClean="0">
                          <a:effectLst/>
                        </a:rPr>
                        <a:t>Information/disclosure </a:t>
                      </a:r>
                      <a:r>
                        <a:rPr lang="en-US" sz="1800" u="none" strike="noStrike" dirty="0">
                          <a:effectLst/>
                        </a:rPr>
                        <a:t>on third party assurance report including any impact assessment report and a statement of Independence by such assurer &amp; applicable standards and Accreditations</a:t>
                      </a:r>
                      <a:endParaRPr lang="en-US" sz="1800" b="0" i="0" u="none" strike="noStrike" dirty="0">
                        <a:solidFill>
                          <a:srgbClr val="000000"/>
                        </a:solidFill>
                        <a:effectLst/>
                        <a:latin typeface="Tahoma" panose="020B0604030504040204" pitchFamily="34" charset="0"/>
                      </a:endParaRPr>
                    </a:p>
                  </a:txBody>
                  <a:tcPr marL="4763" marR="4763" marT="4763" marB="0" anchor="ctr">
                    <a:solidFill>
                      <a:schemeClr val="bg1"/>
                    </a:solidFill>
                  </a:tcPr>
                </a:tc>
                <a:extLst>
                  <a:ext uri="{0D108BD9-81ED-4DB2-BD59-A6C34878D82A}">
                    <a16:rowId xmlns:a16="http://schemas.microsoft.com/office/drawing/2014/main" xmlns="" val="10006"/>
                  </a:ext>
                </a:extLst>
              </a:tr>
              <a:tr h="233680">
                <a:tc>
                  <a:txBody>
                    <a:bodyPr/>
                    <a:lstStyle/>
                    <a:p>
                      <a:pPr marL="285750" indent="-285750" algn="l" fontAlgn="ctr">
                        <a:buFont typeface="Arial" panose="020B0604020202020204" pitchFamily="34" charset="0"/>
                        <a:buChar char="•"/>
                      </a:pPr>
                      <a:r>
                        <a:rPr lang="en-US" sz="1800" u="none" strike="noStrike" dirty="0" smtClean="0">
                          <a:effectLst/>
                        </a:rPr>
                        <a:t>Information/disclosure </a:t>
                      </a:r>
                      <a:r>
                        <a:rPr lang="en-US" sz="1800" u="none" strike="noStrike" dirty="0">
                          <a:effectLst/>
                        </a:rPr>
                        <a:t>on ISO </a:t>
                      </a:r>
                      <a:r>
                        <a:rPr lang="en-US" sz="1800" u="none" strike="noStrike" dirty="0" smtClean="0">
                          <a:effectLst/>
                        </a:rPr>
                        <a:t>Certification</a:t>
                      </a:r>
                    </a:p>
                    <a:p>
                      <a:pPr marL="0" indent="0" algn="l" fontAlgn="ctr">
                        <a:buFont typeface="Arial" panose="020B0604020202020204" pitchFamily="34" charset="0"/>
                        <a:buNone/>
                      </a:pPr>
                      <a:endParaRPr lang="en-US" sz="1800" b="0" i="0" u="none" strike="noStrike" dirty="0">
                        <a:solidFill>
                          <a:srgbClr val="000000"/>
                        </a:solidFill>
                        <a:effectLst/>
                        <a:latin typeface="Tahoma" panose="020B0604030504040204" pitchFamily="34" charset="0"/>
                      </a:endParaRPr>
                    </a:p>
                  </a:txBody>
                  <a:tcPr marL="4763" marR="4763" marT="4763" marB="0" anchor="ctr">
                    <a:solidFill>
                      <a:schemeClr val="bg1"/>
                    </a:solidFill>
                  </a:tcPr>
                </a:tc>
                <a:extLst>
                  <a:ext uri="{0D108BD9-81ED-4DB2-BD59-A6C34878D82A}">
                    <a16:rowId xmlns:a16="http://schemas.microsoft.com/office/drawing/2014/main" xmlns="" val="10007"/>
                  </a:ext>
                </a:extLst>
              </a:tr>
              <a:tr h="233680">
                <a:tc>
                  <a:txBody>
                    <a:bodyPr/>
                    <a:lstStyle/>
                    <a:p>
                      <a:pPr marL="0" indent="0" algn="just" fontAlgn="ctr">
                        <a:buFont typeface="Arial" panose="020B0604020202020204" pitchFamily="34" charset="0"/>
                        <a:buNone/>
                      </a:pPr>
                      <a:r>
                        <a:rPr lang="en-US" sz="1800" b="1" u="none" strike="noStrike" dirty="0">
                          <a:effectLst/>
                        </a:rPr>
                        <a:t>Corporate Social Responsibility </a:t>
                      </a:r>
                      <a:endParaRPr lang="en-US" sz="1800" b="1" i="0" u="none" strike="noStrike" dirty="0">
                        <a:solidFill>
                          <a:srgbClr val="000000"/>
                        </a:solidFill>
                        <a:effectLst/>
                        <a:latin typeface="Tahoma" panose="020B0604030504040204" pitchFamily="34" charset="0"/>
                      </a:endParaRPr>
                    </a:p>
                  </a:txBody>
                  <a:tcPr marL="4763" marR="4763" marT="4763" marB="0" anchor="ctr">
                    <a:solidFill>
                      <a:schemeClr val="bg1"/>
                    </a:solidFill>
                  </a:tcPr>
                </a:tc>
                <a:extLst>
                  <a:ext uri="{0D108BD9-81ED-4DB2-BD59-A6C34878D82A}">
                    <a16:rowId xmlns:a16="http://schemas.microsoft.com/office/drawing/2014/main" xmlns="" val="10008"/>
                  </a:ext>
                </a:extLst>
              </a:tr>
              <a:tr h="466725">
                <a:tc>
                  <a:txBody>
                    <a:bodyPr/>
                    <a:lstStyle/>
                    <a:p>
                      <a:pPr marL="285750" indent="-285750" algn="l" fontAlgn="ctr">
                        <a:buFont typeface="Arial" panose="020B0604020202020204" pitchFamily="34" charset="0"/>
                        <a:buChar char="•"/>
                      </a:pPr>
                      <a:r>
                        <a:rPr lang="en-US" sz="1800" u="none" strike="noStrike" dirty="0" smtClean="0">
                          <a:effectLst/>
                        </a:rPr>
                        <a:t>Information </a:t>
                      </a:r>
                      <a:r>
                        <a:rPr lang="en-US" sz="1800" u="none" strike="noStrike" dirty="0">
                          <a:effectLst/>
                        </a:rPr>
                        <a:t>regarding the policy of the Company relating to corporate social responsibility and its implementation</a:t>
                      </a:r>
                      <a:endParaRPr lang="en-US" sz="1800" b="0" i="0" u="none" strike="noStrike" dirty="0">
                        <a:solidFill>
                          <a:srgbClr val="0563C1"/>
                        </a:solidFill>
                        <a:effectLst/>
                        <a:latin typeface="Tahoma" panose="020B0604030504040204" pitchFamily="34" charset="0"/>
                      </a:endParaRPr>
                    </a:p>
                  </a:txBody>
                  <a:tcPr marL="4763" marR="4763" marT="4763" marB="0" anchor="ctr">
                    <a:solidFill>
                      <a:schemeClr val="bg1"/>
                    </a:solidFill>
                  </a:tcPr>
                </a:tc>
                <a:extLst>
                  <a:ext uri="{0D108BD9-81ED-4DB2-BD59-A6C34878D82A}">
                    <a16:rowId xmlns:a16="http://schemas.microsoft.com/office/drawing/2014/main" xmlns="" val="10009"/>
                  </a:ext>
                </a:extLst>
              </a:tr>
            </a:tbl>
          </a:graphicData>
        </a:graphic>
      </p:graphicFrame>
      <p:sp>
        <p:nvSpPr>
          <p:cNvPr id="9" name="Right Arrow 8"/>
          <p:cNvSpPr/>
          <p:nvPr/>
        </p:nvSpPr>
        <p:spPr>
          <a:xfrm>
            <a:off x="8909107" y="6339825"/>
            <a:ext cx="1381079" cy="484632"/>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Continue</a:t>
            </a:r>
            <a:endParaRPr lang="en-US" b="1" dirty="0">
              <a:solidFill>
                <a:schemeClr val="tx1"/>
              </a:solidFill>
            </a:endParaRPr>
          </a:p>
        </p:txBody>
      </p:sp>
    </p:spTree>
    <p:extLst>
      <p:ext uri="{BB962C8B-B14F-4D97-AF65-F5344CB8AC3E}">
        <p14:creationId xmlns:p14="http://schemas.microsoft.com/office/powerpoint/2010/main" xmlns="" val="3452912634"/>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ADF23E10-7017-72AB-40F2-BCF23A142453}"/>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262824" y="68317"/>
            <a:ext cx="2309066" cy="401509"/>
          </a:xfrm>
          <a:prstGeom prst="rect">
            <a:avLst/>
          </a:prstGeom>
          <a:noFill/>
          <a:ln>
            <a:noFill/>
          </a:ln>
        </p:spPr>
      </p:pic>
      <p:pic>
        <p:nvPicPr>
          <p:cNvPr id="5" name="Picture 4"/>
          <p:cNvPicPr>
            <a:picLocks noChangeAspect="1"/>
          </p:cNvPicPr>
          <p:nvPr/>
        </p:nvPicPr>
        <p:blipFill>
          <a:blip r:embed="rId3"/>
          <a:stretch>
            <a:fillRect/>
          </a:stretch>
        </p:blipFill>
        <p:spPr>
          <a:xfrm flipV="1">
            <a:off x="638387" y="568867"/>
            <a:ext cx="10933504" cy="1106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Rectangle 5"/>
          <p:cNvSpPr/>
          <p:nvPr/>
        </p:nvSpPr>
        <p:spPr>
          <a:xfrm>
            <a:off x="536662" y="-29586"/>
            <a:ext cx="3120937" cy="477054"/>
          </a:xfrm>
          <a:prstGeom prst="rect">
            <a:avLst/>
          </a:prstGeom>
        </p:spPr>
        <p:txBody>
          <a:bodyPr wrap="square">
            <a:spAutoFit/>
          </a:bodyPr>
          <a:lstStyle/>
          <a:p>
            <a:pPr defTabSz="371475">
              <a:lnSpc>
                <a:spcPts val="1248"/>
              </a:lnSpc>
              <a:spcAft>
                <a:spcPts val="600"/>
              </a:spcAft>
              <a:tabLst>
                <a:tab pos="185738" algn="l"/>
              </a:tabLst>
            </a:pPr>
            <a:endParaRPr lang="en-CA" altLang="en-US" sz="105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endParaRPr>
          </a:p>
          <a:p>
            <a:pPr defTabSz="371475">
              <a:lnSpc>
                <a:spcPts val="1248"/>
              </a:lnSpc>
              <a:spcAft>
                <a:spcPts val="600"/>
              </a:spcAft>
              <a:tabLst>
                <a:tab pos="185738" algn="l"/>
              </a:tabLst>
            </a:pPr>
            <a:r>
              <a:rPr lang="en-CA" altLang="en-US" sz="2400" b="1"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Nexia </a:t>
            </a:r>
            <a:r>
              <a:rPr lang="en-CA" altLang="en-US" sz="1200" b="1"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in</a:t>
            </a:r>
            <a:r>
              <a:rPr lang="en-CA" altLang="en-US" sz="2400" b="1"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 Bangladesh</a:t>
            </a:r>
            <a:r>
              <a:rPr lang="en-CA" altLang="en-US" sz="2000"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 </a:t>
            </a:r>
            <a:endParaRPr lang="en-US" sz="2000" dirty="0"/>
          </a:p>
        </p:txBody>
      </p:sp>
      <p:pic>
        <p:nvPicPr>
          <p:cNvPr id="7" name="Picture 6">
            <a:extLst>
              <a:ext uri="{FF2B5EF4-FFF2-40B4-BE49-F238E27FC236}">
                <a16:creationId xmlns:a16="http://schemas.microsoft.com/office/drawing/2014/main" xmlns="" id="{237AB954-0DD2-0A51-A330-7CD26D0E7C4E}"/>
              </a:ext>
            </a:extLst>
          </p:cNvPr>
          <p:cNvPicPr>
            <a:picLocks noChangeAspect="1"/>
          </p:cNvPicPr>
          <p:nvPr/>
        </p:nvPicPr>
        <p:blipFill rotWithShape="1">
          <a:blip r:embed="rId4"/>
          <a:srcRect l="51286" t="305" r="519" b="961"/>
          <a:stretch>
            <a:fillRect/>
          </a:stretch>
        </p:blipFill>
        <p:spPr>
          <a:xfrm flipH="1">
            <a:off x="-1" y="909317"/>
            <a:ext cx="1359018" cy="5668919"/>
          </a:xfrm>
          <a:prstGeom prst="rect">
            <a:avLst/>
          </a:prstGeom>
        </p:spPr>
      </p:pic>
      <p:sp>
        <p:nvSpPr>
          <p:cNvPr id="9" name="Rectangle 8"/>
          <p:cNvSpPr/>
          <p:nvPr/>
        </p:nvSpPr>
        <p:spPr>
          <a:xfrm>
            <a:off x="10790557" y="6578236"/>
            <a:ext cx="863763" cy="246221"/>
          </a:xfrm>
          <a:prstGeom prst="rect">
            <a:avLst/>
          </a:prstGeom>
        </p:spPr>
        <p:txBody>
          <a:bodyPr wrap="none">
            <a:spAutoFit/>
          </a:bodyPr>
          <a:lstStyle/>
          <a:p>
            <a:pPr algn="ctr" defTabSz="371475">
              <a:lnSpc>
                <a:spcPts val="1248"/>
              </a:lnSpc>
              <a:spcAft>
                <a:spcPts val="600"/>
              </a:spcAft>
              <a:tabLst>
                <a:tab pos="185738" algn="l"/>
              </a:tabLst>
            </a:pPr>
            <a:r>
              <a:rPr lang="en-CA" altLang="en-US" sz="1200" b="1" dirty="0" smtClean="0">
                <a:ln w="0"/>
                <a:solidFill>
                  <a:schemeClr val="accent3">
                    <a:lumMod val="75000"/>
                  </a:schemeClr>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Arial Bold" pitchFamily="34" charset="0"/>
              </a:rPr>
              <a:t>Page # 21</a:t>
            </a:r>
            <a:endParaRPr lang="en-CA" altLang="en-US" sz="1200" b="1" dirty="0">
              <a:ln w="0"/>
              <a:solidFill>
                <a:schemeClr val="accent3">
                  <a:lumMod val="75000"/>
                </a:schemeClr>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Arial Bold" pitchFamily="34" charset="0"/>
            </a:endParaRPr>
          </a:p>
        </p:txBody>
      </p:sp>
      <p:sp>
        <p:nvSpPr>
          <p:cNvPr id="8" name="Rectangle 7"/>
          <p:cNvSpPr/>
          <p:nvPr/>
        </p:nvSpPr>
        <p:spPr>
          <a:xfrm>
            <a:off x="1770077" y="800871"/>
            <a:ext cx="4035105" cy="461665"/>
          </a:xfrm>
          <a:prstGeom prst="rect">
            <a:avLst/>
          </a:prstGeom>
        </p:spPr>
        <p:txBody>
          <a:bodyPr wrap="square">
            <a:spAutoFit/>
          </a:bodyPr>
          <a:lstStyle/>
          <a:p>
            <a:pPr lvl="0" algn="just"/>
            <a:r>
              <a:rPr lang="en-US" sz="2400" b="1" dirty="0" smtClean="0"/>
              <a:t>Detailed Guidelines</a:t>
            </a:r>
            <a:endParaRPr lang="en-US" sz="2400" b="1" dirty="0"/>
          </a:p>
        </p:txBody>
      </p:sp>
      <p:graphicFrame>
        <p:nvGraphicFramePr>
          <p:cNvPr id="3" name="Table 2"/>
          <p:cNvGraphicFramePr>
            <a:graphicFrameLocks noGrp="1"/>
          </p:cNvGraphicFramePr>
          <p:nvPr>
            <p:extLst>
              <p:ext uri="{D42A27DB-BD31-4B8C-83A1-F6EECF244321}">
                <p14:modId xmlns:p14="http://schemas.microsoft.com/office/powerpoint/2010/main" xmlns="" val="3713272036"/>
              </p:ext>
            </p:extLst>
          </p:nvPr>
        </p:nvGraphicFramePr>
        <p:xfrm>
          <a:off x="1823732" y="1429911"/>
          <a:ext cx="9677574" cy="4684717"/>
        </p:xfrm>
        <a:graphic>
          <a:graphicData uri="http://schemas.openxmlformats.org/drawingml/2006/table">
            <a:tbl>
              <a:tblPr>
                <a:tableStyleId>{5C22544A-7EE6-4342-B048-85BDC9FD1C3A}</a:tableStyleId>
              </a:tblPr>
              <a:tblGrid>
                <a:gridCol w="9677574">
                  <a:extLst>
                    <a:ext uri="{9D8B030D-6E8A-4147-A177-3AD203B41FA5}">
                      <a16:colId xmlns:a16="http://schemas.microsoft.com/office/drawing/2014/main" xmlns="" val="20000"/>
                    </a:ext>
                  </a:extLst>
                </a:gridCol>
              </a:tblGrid>
              <a:tr h="0">
                <a:tc>
                  <a:txBody>
                    <a:bodyPr/>
                    <a:lstStyle/>
                    <a:p>
                      <a:pPr algn="l" fontAlgn="ctr"/>
                      <a:r>
                        <a:rPr lang="en-US" sz="2000" b="1" u="none" strike="noStrike" dirty="0">
                          <a:effectLst/>
                        </a:rPr>
                        <a:t>Section E: Information about Corporate </a:t>
                      </a:r>
                      <a:r>
                        <a:rPr lang="en-US" sz="2000" b="1" u="none" strike="noStrike" dirty="0" smtClean="0">
                          <a:effectLst/>
                        </a:rPr>
                        <a:t>Governance</a:t>
                      </a:r>
                    </a:p>
                    <a:p>
                      <a:pPr algn="l" fontAlgn="ctr"/>
                      <a:endParaRPr lang="en-US" sz="1000" b="1" i="0" u="none" strike="noStrike" dirty="0">
                        <a:solidFill>
                          <a:srgbClr val="000000"/>
                        </a:solidFill>
                        <a:effectLst/>
                        <a:latin typeface="Tahoma" panose="020B0604030504040204" pitchFamily="34" charset="0"/>
                      </a:endParaRPr>
                    </a:p>
                  </a:txBody>
                  <a:tcPr marL="4763" marR="4763" marT="4763" marB="0" anchor="ctr">
                    <a:solidFill>
                      <a:schemeClr val="bg1"/>
                    </a:solidFill>
                  </a:tcPr>
                </a:tc>
                <a:extLst>
                  <a:ext uri="{0D108BD9-81ED-4DB2-BD59-A6C34878D82A}">
                    <a16:rowId xmlns:a16="http://schemas.microsoft.com/office/drawing/2014/main" xmlns="" val="10000"/>
                  </a:ext>
                </a:extLst>
              </a:tr>
              <a:tr h="233680">
                <a:tc>
                  <a:txBody>
                    <a:bodyPr/>
                    <a:lstStyle/>
                    <a:p>
                      <a:pPr marL="285750" indent="-285750" algn="just" fontAlgn="ctr">
                        <a:buFont typeface="Arial" panose="020B0604020202020204" pitchFamily="34" charset="0"/>
                        <a:buChar char="•"/>
                      </a:pPr>
                      <a:r>
                        <a:rPr lang="en-US" sz="1800" u="none" strike="noStrike" dirty="0">
                          <a:effectLst/>
                        </a:rPr>
                        <a:t>Information on Board of Directors (Composition, Roles, meetings, attendance, Quorum)</a:t>
                      </a:r>
                      <a:endParaRPr lang="en-US" sz="1800" b="0" i="0" u="none" strike="noStrike" dirty="0">
                        <a:solidFill>
                          <a:srgbClr val="000000"/>
                        </a:solidFill>
                        <a:effectLst/>
                        <a:latin typeface="Tahoma" panose="020B0604030504040204" pitchFamily="34" charset="0"/>
                      </a:endParaRPr>
                    </a:p>
                  </a:txBody>
                  <a:tcPr marL="4763" marR="4763" marT="4763" marB="0" anchor="ctr">
                    <a:solidFill>
                      <a:schemeClr val="bg1"/>
                    </a:solidFill>
                  </a:tcPr>
                </a:tc>
                <a:extLst>
                  <a:ext uri="{0D108BD9-81ED-4DB2-BD59-A6C34878D82A}">
                    <a16:rowId xmlns:a16="http://schemas.microsoft.com/office/drawing/2014/main" xmlns="" val="10001"/>
                  </a:ext>
                </a:extLst>
              </a:tr>
              <a:tr h="466725">
                <a:tc>
                  <a:txBody>
                    <a:bodyPr/>
                    <a:lstStyle/>
                    <a:p>
                      <a:pPr marL="285750" indent="-285750" algn="just" fontAlgn="ctr">
                        <a:buFont typeface="Arial" panose="020B0604020202020204" pitchFamily="34" charset="0"/>
                        <a:buChar char="•"/>
                      </a:pPr>
                      <a:r>
                        <a:rPr lang="en-US" sz="1800" u="none" strike="noStrike" dirty="0">
                          <a:effectLst/>
                        </a:rPr>
                        <a:t>Annual Report of Board of Directors on the affairs of the company (signed by Chairman or Directors)</a:t>
                      </a:r>
                      <a:endParaRPr lang="en-US" sz="1800" b="0" i="0" u="none" strike="noStrike" dirty="0">
                        <a:solidFill>
                          <a:srgbClr val="000000"/>
                        </a:solidFill>
                        <a:effectLst/>
                        <a:latin typeface="Tahoma" panose="020B0604030504040204" pitchFamily="34" charset="0"/>
                      </a:endParaRPr>
                    </a:p>
                  </a:txBody>
                  <a:tcPr marL="4763" marR="4763" marT="4763" marB="0" anchor="ctr">
                    <a:solidFill>
                      <a:schemeClr val="bg1"/>
                    </a:solidFill>
                  </a:tcPr>
                </a:tc>
                <a:extLst>
                  <a:ext uri="{0D108BD9-81ED-4DB2-BD59-A6C34878D82A}">
                    <a16:rowId xmlns:a16="http://schemas.microsoft.com/office/drawing/2014/main" xmlns="" val="10002"/>
                  </a:ext>
                </a:extLst>
              </a:tr>
              <a:tr h="466725">
                <a:tc>
                  <a:txBody>
                    <a:bodyPr/>
                    <a:lstStyle/>
                    <a:p>
                      <a:pPr marL="285750" indent="-285750" algn="just" fontAlgn="ctr">
                        <a:buFont typeface="Arial" panose="020B0604020202020204" pitchFamily="34" charset="0"/>
                        <a:buChar char="•"/>
                      </a:pPr>
                      <a:r>
                        <a:rPr lang="en-US" sz="1800" u="none" strike="noStrike" dirty="0">
                          <a:effectLst/>
                        </a:rPr>
                        <a:t>Audit Committee Report (Signed by the committee chairman) consisting of various information like its composition, role &amp; responsibilities, meetings, attendance etc.</a:t>
                      </a:r>
                      <a:endParaRPr lang="en-US" sz="1800" b="0" i="0" u="none" strike="noStrike" dirty="0">
                        <a:solidFill>
                          <a:srgbClr val="000000"/>
                        </a:solidFill>
                        <a:effectLst/>
                        <a:latin typeface="Tahoma" panose="020B0604030504040204" pitchFamily="34" charset="0"/>
                      </a:endParaRPr>
                    </a:p>
                  </a:txBody>
                  <a:tcPr marL="4763" marR="4763" marT="4763" marB="0" anchor="ctr">
                    <a:solidFill>
                      <a:schemeClr val="bg1"/>
                    </a:solidFill>
                  </a:tcPr>
                </a:tc>
                <a:extLst>
                  <a:ext uri="{0D108BD9-81ED-4DB2-BD59-A6C34878D82A}">
                    <a16:rowId xmlns:a16="http://schemas.microsoft.com/office/drawing/2014/main" xmlns="" val="10003"/>
                  </a:ext>
                </a:extLst>
              </a:tr>
              <a:tr h="700405">
                <a:tc>
                  <a:txBody>
                    <a:bodyPr/>
                    <a:lstStyle/>
                    <a:p>
                      <a:pPr marL="285750" indent="-285750" algn="just" fontAlgn="ctr">
                        <a:buFont typeface="Arial" panose="020B0604020202020204" pitchFamily="34" charset="0"/>
                        <a:buChar char="•"/>
                      </a:pPr>
                      <a:r>
                        <a:rPr lang="en-US" sz="1800" u="none" strike="noStrike" dirty="0">
                          <a:effectLst/>
                        </a:rPr>
                        <a:t>Remuneration Committee and Nominations Committee reports (signed by the committee chairman) consisting of various information like its composition, role &amp; responsibilities, meetings, attendance etc.</a:t>
                      </a:r>
                      <a:endParaRPr lang="en-US" sz="1800" b="0" i="0" u="none" strike="noStrike" dirty="0">
                        <a:solidFill>
                          <a:srgbClr val="000000"/>
                        </a:solidFill>
                        <a:effectLst/>
                        <a:latin typeface="Tahoma" panose="020B0604030504040204" pitchFamily="34" charset="0"/>
                      </a:endParaRPr>
                    </a:p>
                  </a:txBody>
                  <a:tcPr marL="4763" marR="4763" marT="4763" marB="0" anchor="ctr">
                    <a:solidFill>
                      <a:schemeClr val="bg1"/>
                    </a:solidFill>
                  </a:tcPr>
                </a:tc>
                <a:extLst>
                  <a:ext uri="{0D108BD9-81ED-4DB2-BD59-A6C34878D82A}">
                    <a16:rowId xmlns:a16="http://schemas.microsoft.com/office/drawing/2014/main" xmlns="" val="10004"/>
                  </a:ext>
                </a:extLst>
              </a:tr>
              <a:tr h="233680">
                <a:tc>
                  <a:txBody>
                    <a:bodyPr/>
                    <a:lstStyle/>
                    <a:p>
                      <a:pPr marL="285750" indent="-285750" algn="just" fontAlgn="ctr">
                        <a:buFont typeface="Arial" panose="020B0604020202020204" pitchFamily="34" charset="0"/>
                        <a:buChar char="•"/>
                      </a:pPr>
                      <a:r>
                        <a:rPr lang="en-US" sz="1800" u="none" strike="noStrike" dirty="0">
                          <a:effectLst/>
                        </a:rPr>
                        <a:t>Information on Composition, role, meetings, attendance, etc. of other Board committees </a:t>
                      </a:r>
                      <a:endParaRPr lang="en-US" sz="1800" b="0" i="0" u="none" strike="noStrike" dirty="0">
                        <a:solidFill>
                          <a:srgbClr val="000000"/>
                        </a:solidFill>
                        <a:effectLst/>
                        <a:latin typeface="Tahoma" panose="020B0604030504040204" pitchFamily="34" charset="0"/>
                      </a:endParaRPr>
                    </a:p>
                  </a:txBody>
                  <a:tcPr marL="4763" marR="4763" marT="4763" marB="0" anchor="ctr">
                    <a:solidFill>
                      <a:schemeClr val="bg1"/>
                    </a:solidFill>
                  </a:tcPr>
                </a:tc>
                <a:extLst>
                  <a:ext uri="{0D108BD9-81ED-4DB2-BD59-A6C34878D82A}">
                    <a16:rowId xmlns:a16="http://schemas.microsoft.com/office/drawing/2014/main" xmlns="" val="10005"/>
                  </a:ext>
                </a:extLst>
              </a:tr>
              <a:tr h="700405">
                <a:tc>
                  <a:txBody>
                    <a:bodyPr/>
                    <a:lstStyle/>
                    <a:p>
                      <a:pPr marL="285750" indent="-285750" algn="just" fontAlgn="b">
                        <a:buFont typeface="Arial" panose="020B0604020202020204" pitchFamily="34" charset="0"/>
                        <a:buChar char="•"/>
                      </a:pPr>
                      <a:r>
                        <a:rPr lang="en-US" sz="1800" u="none" strike="noStrike" dirty="0">
                          <a:effectLst/>
                        </a:rPr>
                        <a:t>Information as to non - compliances of mandatory requirements of the concerned Statutes and Regulators and whether there are appropriate explanations for such non compliances (-1)</a:t>
                      </a:r>
                      <a:endParaRPr lang="en-US" sz="1800" b="0" i="0" u="none" strike="noStrike" dirty="0">
                        <a:solidFill>
                          <a:srgbClr val="000000"/>
                        </a:solidFill>
                        <a:effectLst/>
                        <a:latin typeface="Tahoma" panose="020B0604030504040204" pitchFamily="34" charset="0"/>
                      </a:endParaRPr>
                    </a:p>
                  </a:txBody>
                  <a:tcPr marL="4763" marR="4763" marT="4763" marB="0" anchor="b">
                    <a:solidFill>
                      <a:schemeClr val="bg1"/>
                    </a:solidFill>
                  </a:tcPr>
                </a:tc>
                <a:extLst>
                  <a:ext uri="{0D108BD9-81ED-4DB2-BD59-A6C34878D82A}">
                    <a16:rowId xmlns:a16="http://schemas.microsoft.com/office/drawing/2014/main" xmlns="" val="10006"/>
                  </a:ext>
                </a:extLst>
              </a:tr>
              <a:tr h="233680">
                <a:tc>
                  <a:txBody>
                    <a:bodyPr/>
                    <a:lstStyle/>
                    <a:p>
                      <a:pPr marL="285750" indent="-285750" algn="just" fontAlgn="ctr">
                        <a:buFont typeface="Arial" panose="020B0604020202020204" pitchFamily="34" charset="0"/>
                        <a:buChar char="•"/>
                      </a:pPr>
                      <a:r>
                        <a:rPr lang="en-US" sz="1800" u="none" strike="noStrike" dirty="0">
                          <a:effectLst/>
                        </a:rPr>
                        <a:t>Certificate of compliance  with the Ethics and Business Code of Conduct</a:t>
                      </a:r>
                      <a:endParaRPr lang="en-US" sz="1800" b="0" i="0" u="none" strike="noStrike" dirty="0">
                        <a:solidFill>
                          <a:srgbClr val="000000"/>
                        </a:solidFill>
                        <a:effectLst/>
                        <a:latin typeface="Tahoma" panose="020B0604030504040204" pitchFamily="34" charset="0"/>
                      </a:endParaRPr>
                    </a:p>
                  </a:txBody>
                  <a:tcPr marL="4763" marR="4763" marT="4763" marB="0" anchor="ctr">
                    <a:solidFill>
                      <a:schemeClr val="bg1"/>
                    </a:solidFill>
                  </a:tcPr>
                </a:tc>
                <a:extLst>
                  <a:ext uri="{0D108BD9-81ED-4DB2-BD59-A6C34878D82A}">
                    <a16:rowId xmlns:a16="http://schemas.microsoft.com/office/drawing/2014/main" xmlns="" val="10007"/>
                  </a:ext>
                </a:extLst>
              </a:tr>
              <a:tr h="238125">
                <a:tc>
                  <a:txBody>
                    <a:bodyPr/>
                    <a:lstStyle/>
                    <a:p>
                      <a:pPr marL="285750" indent="-285750" algn="just" fontAlgn="ctr">
                        <a:buFont typeface="Arial" panose="020B0604020202020204" pitchFamily="34" charset="0"/>
                        <a:buChar char="•"/>
                      </a:pPr>
                      <a:r>
                        <a:rPr lang="en-US" sz="1800" u="none" strike="noStrike" dirty="0">
                          <a:effectLst/>
                        </a:rPr>
                        <a:t>Information on Important policies and practices </a:t>
                      </a:r>
                      <a:endParaRPr lang="en-US" sz="1800" b="0" i="0" u="none" strike="noStrike" dirty="0">
                        <a:solidFill>
                          <a:srgbClr val="000000"/>
                        </a:solidFill>
                        <a:effectLst/>
                        <a:latin typeface="Tahoma" panose="020B0604030504040204" pitchFamily="34" charset="0"/>
                      </a:endParaRPr>
                    </a:p>
                  </a:txBody>
                  <a:tcPr marL="4763" marR="4763" marT="4763" marB="0" anchor="ctr">
                    <a:solidFill>
                      <a:schemeClr val="bg1"/>
                    </a:solidFill>
                  </a:tcPr>
                </a:tc>
                <a:extLst>
                  <a:ext uri="{0D108BD9-81ED-4DB2-BD59-A6C34878D82A}">
                    <a16:rowId xmlns:a16="http://schemas.microsoft.com/office/drawing/2014/main" xmlns="" val="10008"/>
                  </a:ext>
                </a:extLst>
              </a:tr>
              <a:tr h="233680">
                <a:tc>
                  <a:txBody>
                    <a:bodyPr/>
                    <a:lstStyle/>
                    <a:p>
                      <a:pPr marL="285750" indent="-285750" algn="just" fontAlgn="ctr">
                        <a:buFont typeface="Arial" panose="020B0604020202020204" pitchFamily="34" charset="0"/>
                        <a:buChar char="•"/>
                      </a:pPr>
                      <a:r>
                        <a:rPr lang="en-US" sz="1800" u="none" strike="noStrike" dirty="0">
                          <a:effectLst/>
                        </a:rPr>
                        <a:t>Corporate Governance Compliance statement as required by applicable law</a:t>
                      </a:r>
                      <a:endParaRPr lang="en-US" sz="1800" b="0" i="0" u="none" strike="noStrike" dirty="0">
                        <a:solidFill>
                          <a:srgbClr val="000000"/>
                        </a:solidFill>
                        <a:effectLst/>
                        <a:latin typeface="Tahoma" panose="020B0604030504040204" pitchFamily="34" charset="0"/>
                      </a:endParaRPr>
                    </a:p>
                  </a:txBody>
                  <a:tcPr marL="4763" marR="4763" marT="4763" marB="0" anchor="ctr">
                    <a:solidFill>
                      <a:schemeClr val="bg1"/>
                    </a:solidFill>
                  </a:tcPr>
                </a:tc>
                <a:extLst>
                  <a:ext uri="{0D108BD9-81ED-4DB2-BD59-A6C34878D82A}">
                    <a16:rowId xmlns:a16="http://schemas.microsoft.com/office/drawing/2014/main" xmlns="" val="10009"/>
                  </a:ext>
                </a:extLst>
              </a:tr>
              <a:tr h="238125">
                <a:tc>
                  <a:txBody>
                    <a:bodyPr/>
                    <a:lstStyle/>
                    <a:p>
                      <a:pPr marL="285750" indent="-285750" algn="just" fontAlgn="ctr">
                        <a:buFont typeface="Arial" panose="020B0604020202020204" pitchFamily="34" charset="0"/>
                        <a:buChar char="•"/>
                      </a:pPr>
                      <a:r>
                        <a:rPr lang="en-US" sz="1800" u="none" strike="noStrike" dirty="0">
                          <a:effectLst/>
                        </a:rPr>
                        <a:t>Information on communication and engagement with stakeholders</a:t>
                      </a:r>
                      <a:endParaRPr lang="en-US" sz="1800" b="0" i="0" u="none" strike="noStrike" dirty="0">
                        <a:solidFill>
                          <a:srgbClr val="000000"/>
                        </a:solidFill>
                        <a:effectLst/>
                        <a:latin typeface="Tahoma" panose="020B0604030504040204" pitchFamily="34" charset="0"/>
                      </a:endParaRPr>
                    </a:p>
                  </a:txBody>
                  <a:tcPr marL="4763" marR="4763" marT="4763" marB="0" anchor="ctr">
                    <a:solidFill>
                      <a:schemeClr val="bg1"/>
                    </a:solidFill>
                  </a:tcPr>
                </a:tc>
                <a:extLst>
                  <a:ext uri="{0D108BD9-81ED-4DB2-BD59-A6C34878D82A}">
                    <a16:rowId xmlns:a16="http://schemas.microsoft.com/office/drawing/2014/main" xmlns="" val="10010"/>
                  </a:ext>
                </a:extLst>
              </a:tr>
            </a:tbl>
          </a:graphicData>
        </a:graphic>
      </p:graphicFrame>
      <p:sp>
        <p:nvSpPr>
          <p:cNvPr id="11" name="Right Arrow 10"/>
          <p:cNvSpPr/>
          <p:nvPr/>
        </p:nvSpPr>
        <p:spPr>
          <a:xfrm>
            <a:off x="8909107" y="6339825"/>
            <a:ext cx="1381079" cy="484632"/>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Continue</a:t>
            </a:r>
            <a:endParaRPr lang="en-US" b="1" dirty="0">
              <a:solidFill>
                <a:schemeClr val="tx1"/>
              </a:solidFill>
            </a:endParaRPr>
          </a:p>
        </p:txBody>
      </p:sp>
    </p:spTree>
    <p:extLst>
      <p:ext uri="{BB962C8B-B14F-4D97-AF65-F5344CB8AC3E}">
        <p14:creationId xmlns:p14="http://schemas.microsoft.com/office/powerpoint/2010/main" xmlns="" val="2468847475"/>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ADF23E10-7017-72AB-40F2-BCF23A142453}"/>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262824" y="68317"/>
            <a:ext cx="2309066" cy="401509"/>
          </a:xfrm>
          <a:prstGeom prst="rect">
            <a:avLst/>
          </a:prstGeom>
          <a:noFill/>
          <a:ln>
            <a:noFill/>
          </a:ln>
        </p:spPr>
      </p:pic>
      <p:pic>
        <p:nvPicPr>
          <p:cNvPr id="5" name="Picture 4"/>
          <p:cNvPicPr>
            <a:picLocks noChangeAspect="1"/>
          </p:cNvPicPr>
          <p:nvPr/>
        </p:nvPicPr>
        <p:blipFill>
          <a:blip r:embed="rId3"/>
          <a:stretch>
            <a:fillRect/>
          </a:stretch>
        </p:blipFill>
        <p:spPr>
          <a:xfrm flipV="1">
            <a:off x="638387" y="568867"/>
            <a:ext cx="10933504" cy="1106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Rectangle 5"/>
          <p:cNvSpPr/>
          <p:nvPr/>
        </p:nvSpPr>
        <p:spPr>
          <a:xfrm>
            <a:off x="536662" y="-29586"/>
            <a:ext cx="3120937" cy="477054"/>
          </a:xfrm>
          <a:prstGeom prst="rect">
            <a:avLst/>
          </a:prstGeom>
        </p:spPr>
        <p:txBody>
          <a:bodyPr wrap="square">
            <a:spAutoFit/>
          </a:bodyPr>
          <a:lstStyle/>
          <a:p>
            <a:pPr defTabSz="371475">
              <a:lnSpc>
                <a:spcPts val="1248"/>
              </a:lnSpc>
              <a:spcAft>
                <a:spcPts val="600"/>
              </a:spcAft>
              <a:tabLst>
                <a:tab pos="185738" algn="l"/>
              </a:tabLst>
            </a:pPr>
            <a:endParaRPr lang="en-CA" altLang="en-US" sz="105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endParaRPr>
          </a:p>
          <a:p>
            <a:pPr defTabSz="371475">
              <a:lnSpc>
                <a:spcPts val="1248"/>
              </a:lnSpc>
              <a:spcAft>
                <a:spcPts val="600"/>
              </a:spcAft>
              <a:tabLst>
                <a:tab pos="185738" algn="l"/>
              </a:tabLst>
            </a:pPr>
            <a:r>
              <a:rPr lang="en-CA" altLang="en-US" sz="2400" b="1"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Nexia </a:t>
            </a:r>
            <a:r>
              <a:rPr lang="en-CA" altLang="en-US" sz="1200" b="1"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in</a:t>
            </a:r>
            <a:r>
              <a:rPr lang="en-CA" altLang="en-US" sz="2400" b="1"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 Bangladesh</a:t>
            </a:r>
            <a:r>
              <a:rPr lang="en-CA" altLang="en-US" sz="2000"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 </a:t>
            </a:r>
            <a:endParaRPr lang="en-US" sz="2000" dirty="0"/>
          </a:p>
        </p:txBody>
      </p:sp>
      <p:pic>
        <p:nvPicPr>
          <p:cNvPr id="7" name="Picture 6">
            <a:extLst>
              <a:ext uri="{FF2B5EF4-FFF2-40B4-BE49-F238E27FC236}">
                <a16:creationId xmlns:a16="http://schemas.microsoft.com/office/drawing/2014/main" xmlns="" id="{237AB954-0DD2-0A51-A330-7CD26D0E7C4E}"/>
              </a:ext>
            </a:extLst>
          </p:cNvPr>
          <p:cNvPicPr>
            <a:picLocks noChangeAspect="1"/>
          </p:cNvPicPr>
          <p:nvPr/>
        </p:nvPicPr>
        <p:blipFill rotWithShape="1">
          <a:blip r:embed="rId4"/>
          <a:srcRect l="51286" t="305" r="519" b="961"/>
          <a:stretch>
            <a:fillRect/>
          </a:stretch>
        </p:blipFill>
        <p:spPr>
          <a:xfrm flipH="1">
            <a:off x="-1" y="909317"/>
            <a:ext cx="1359018" cy="5668919"/>
          </a:xfrm>
          <a:prstGeom prst="rect">
            <a:avLst/>
          </a:prstGeom>
        </p:spPr>
      </p:pic>
      <p:sp>
        <p:nvSpPr>
          <p:cNvPr id="9" name="Rectangle 8"/>
          <p:cNvSpPr/>
          <p:nvPr/>
        </p:nvSpPr>
        <p:spPr>
          <a:xfrm>
            <a:off x="10790557" y="6578236"/>
            <a:ext cx="863763" cy="246221"/>
          </a:xfrm>
          <a:prstGeom prst="rect">
            <a:avLst/>
          </a:prstGeom>
        </p:spPr>
        <p:txBody>
          <a:bodyPr wrap="none">
            <a:spAutoFit/>
          </a:bodyPr>
          <a:lstStyle/>
          <a:p>
            <a:pPr algn="ctr" defTabSz="371475">
              <a:lnSpc>
                <a:spcPts val="1248"/>
              </a:lnSpc>
              <a:spcAft>
                <a:spcPts val="600"/>
              </a:spcAft>
              <a:tabLst>
                <a:tab pos="185738" algn="l"/>
              </a:tabLst>
            </a:pPr>
            <a:r>
              <a:rPr lang="en-CA" altLang="en-US" sz="1200" b="1" dirty="0" smtClean="0">
                <a:ln w="0"/>
                <a:solidFill>
                  <a:schemeClr val="accent3">
                    <a:lumMod val="75000"/>
                  </a:schemeClr>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Arial Bold" pitchFamily="34" charset="0"/>
              </a:rPr>
              <a:t>Page # 22</a:t>
            </a:r>
            <a:endParaRPr lang="en-CA" altLang="en-US" sz="1200" b="1" dirty="0">
              <a:ln w="0"/>
              <a:solidFill>
                <a:schemeClr val="accent3">
                  <a:lumMod val="75000"/>
                </a:schemeClr>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Arial Bold" pitchFamily="34" charset="0"/>
            </a:endParaRPr>
          </a:p>
        </p:txBody>
      </p:sp>
      <p:sp>
        <p:nvSpPr>
          <p:cNvPr id="8" name="Rectangle 7"/>
          <p:cNvSpPr/>
          <p:nvPr/>
        </p:nvSpPr>
        <p:spPr>
          <a:xfrm>
            <a:off x="1770077" y="800871"/>
            <a:ext cx="4035105" cy="461665"/>
          </a:xfrm>
          <a:prstGeom prst="rect">
            <a:avLst/>
          </a:prstGeom>
        </p:spPr>
        <p:txBody>
          <a:bodyPr wrap="square">
            <a:spAutoFit/>
          </a:bodyPr>
          <a:lstStyle/>
          <a:p>
            <a:pPr lvl="0" algn="just"/>
            <a:r>
              <a:rPr lang="en-US" sz="2400" b="1" dirty="0" smtClean="0"/>
              <a:t>Detailed Guidelines</a:t>
            </a:r>
            <a:endParaRPr lang="en-US" sz="2400" b="1" dirty="0"/>
          </a:p>
        </p:txBody>
      </p:sp>
      <p:graphicFrame>
        <p:nvGraphicFramePr>
          <p:cNvPr id="3" name="Table 2"/>
          <p:cNvGraphicFramePr>
            <a:graphicFrameLocks noGrp="1"/>
          </p:cNvGraphicFramePr>
          <p:nvPr>
            <p:extLst>
              <p:ext uri="{D42A27DB-BD31-4B8C-83A1-F6EECF244321}">
                <p14:modId xmlns:p14="http://schemas.microsoft.com/office/powerpoint/2010/main" xmlns="" val="4215137360"/>
              </p:ext>
            </p:extLst>
          </p:nvPr>
        </p:nvGraphicFramePr>
        <p:xfrm>
          <a:off x="1823732" y="1561590"/>
          <a:ext cx="9748158" cy="3106107"/>
        </p:xfrm>
        <a:graphic>
          <a:graphicData uri="http://schemas.openxmlformats.org/drawingml/2006/table">
            <a:tbl>
              <a:tblPr>
                <a:tableStyleId>{5C22544A-7EE6-4342-B048-85BDC9FD1C3A}</a:tableStyleId>
              </a:tblPr>
              <a:tblGrid>
                <a:gridCol w="9748158">
                  <a:extLst>
                    <a:ext uri="{9D8B030D-6E8A-4147-A177-3AD203B41FA5}">
                      <a16:colId xmlns:a16="http://schemas.microsoft.com/office/drawing/2014/main" xmlns="" val="20000"/>
                    </a:ext>
                  </a:extLst>
                </a:gridCol>
              </a:tblGrid>
              <a:tr h="0">
                <a:tc>
                  <a:txBody>
                    <a:bodyPr/>
                    <a:lstStyle/>
                    <a:p>
                      <a:pPr algn="l" fontAlgn="ctr"/>
                      <a:r>
                        <a:rPr lang="en-US" sz="2000" b="1" u="none" strike="noStrike" dirty="0">
                          <a:effectLst/>
                        </a:rPr>
                        <a:t>Section F: Enterprise Risk </a:t>
                      </a:r>
                      <a:r>
                        <a:rPr lang="en-US" sz="2000" b="1" u="none" strike="noStrike" dirty="0" smtClean="0">
                          <a:effectLst/>
                        </a:rPr>
                        <a:t>Management</a:t>
                      </a:r>
                    </a:p>
                    <a:p>
                      <a:pPr algn="l" fontAlgn="ctr"/>
                      <a:endParaRPr lang="en-US" sz="1000" b="1" i="0" u="none" strike="noStrike" dirty="0">
                        <a:solidFill>
                          <a:srgbClr val="000000"/>
                        </a:solidFill>
                        <a:effectLst/>
                        <a:latin typeface="Tahoma" panose="020B0604030504040204" pitchFamily="34" charset="0"/>
                      </a:endParaRPr>
                    </a:p>
                  </a:txBody>
                  <a:tcPr marL="4763" marR="4763" marT="4763" marB="0" anchor="ctr">
                    <a:solidFill>
                      <a:schemeClr val="bg1"/>
                    </a:solidFill>
                  </a:tcPr>
                </a:tc>
                <a:extLst>
                  <a:ext uri="{0D108BD9-81ED-4DB2-BD59-A6C34878D82A}">
                    <a16:rowId xmlns:a16="http://schemas.microsoft.com/office/drawing/2014/main" xmlns="" val="10000"/>
                  </a:ext>
                </a:extLst>
              </a:tr>
              <a:tr h="233680">
                <a:tc>
                  <a:txBody>
                    <a:bodyPr/>
                    <a:lstStyle/>
                    <a:p>
                      <a:pPr marL="285750" indent="-285750" algn="l" fontAlgn="ctr">
                        <a:buFont typeface="Arial" panose="020B0604020202020204" pitchFamily="34" charset="0"/>
                        <a:buChar char="•"/>
                      </a:pPr>
                      <a:r>
                        <a:rPr lang="en-US" sz="1800" u="none" strike="noStrike" dirty="0">
                          <a:effectLst/>
                        </a:rPr>
                        <a:t>Information on Risk Management Framework</a:t>
                      </a:r>
                      <a:endParaRPr lang="en-US" sz="1800" b="0" i="0" u="none" strike="noStrike" dirty="0">
                        <a:solidFill>
                          <a:srgbClr val="0563C1"/>
                        </a:solidFill>
                        <a:effectLst/>
                        <a:latin typeface="Tahoma" panose="020B0604030504040204" pitchFamily="34" charset="0"/>
                      </a:endParaRPr>
                    </a:p>
                  </a:txBody>
                  <a:tcPr marL="4763" marR="4763" marT="4763" marB="0" anchor="ctr">
                    <a:solidFill>
                      <a:schemeClr val="bg1"/>
                    </a:solidFill>
                  </a:tcPr>
                </a:tc>
                <a:extLst>
                  <a:ext uri="{0D108BD9-81ED-4DB2-BD59-A6C34878D82A}">
                    <a16:rowId xmlns:a16="http://schemas.microsoft.com/office/drawing/2014/main" xmlns="" val="10001"/>
                  </a:ext>
                </a:extLst>
              </a:tr>
              <a:tr h="233680">
                <a:tc>
                  <a:txBody>
                    <a:bodyPr/>
                    <a:lstStyle/>
                    <a:p>
                      <a:pPr marL="285750" indent="-285750" algn="l" fontAlgn="ctr">
                        <a:buFont typeface="Arial" panose="020B0604020202020204" pitchFamily="34" charset="0"/>
                        <a:buChar char="•"/>
                      </a:pPr>
                      <a:r>
                        <a:rPr lang="en-US" sz="1800" u="none" strike="noStrike" dirty="0">
                          <a:effectLst/>
                        </a:rPr>
                        <a:t>Information on principal risk and uncertainties faced by the organization</a:t>
                      </a:r>
                      <a:endParaRPr lang="en-US" sz="1800" b="0" i="0" u="none" strike="noStrike" dirty="0">
                        <a:solidFill>
                          <a:srgbClr val="0563C1"/>
                        </a:solidFill>
                        <a:effectLst/>
                        <a:latin typeface="Tahoma" panose="020B0604030504040204" pitchFamily="34" charset="0"/>
                      </a:endParaRPr>
                    </a:p>
                  </a:txBody>
                  <a:tcPr marL="4763" marR="4763" marT="4763" marB="0" anchor="ctr">
                    <a:solidFill>
                      <a:schemeClr val="bg1"/>
                    </a:solidFill>
                  </a:tcPr>
                </a:tc>
                <a:extLst>
                  <a:ext uri="{0D108BD9-81ED-4DB2-BD59-A6C34878D82A}">
                    <a16:rowId xmlns:a16="http://schemas.microsoft.com/office/drawing/2014/main" xmlns="" val="10002"/>
                  </a:ext>
                </a:extLst>
              </a:tr>
              <a:tr h="233680">
                <a:tc>
                  <a:txBody>
                    <a:bodyPr/>
                    <a:lstStyle/>
                    <a:p>
                      <a:pPr marL="285750" indent="-285750" algn="l" fontAlgn="ctr">
                        <a:buFont typeface="Arial" panose="020B0604020202020204" pitchFamily="34" charset="0"/>
                        <a:buChar char="•"/>
                      </a:pPr>
                      <a:r>
                        <a:rPr lang="en-US" sz="1800" u="none" strike="noStrike" dirty="0">
                          <a:effectLst/>
                        </a:rPr>
                        <a:t>Information on risk mitigation strategies (How managing risks)</a:t>
                      </a:r>
                      <a:endParaRPr lang="en-US" sz="1800" b="0" i="0" u="none" strike="noStrike" dirty="0">
                        <a:solidFill>
                          <a:srgbClr val="0563C1"/>
                        </a:solidFill>
                        <a:effectLst/>
                        <a:latin typeface="Tahoma" panose="020B0604030504040204" pitchFamily="34" charset="0"/>
                      </a:endParaRPr>
                    </a:p>
                  </a:txBody>
                  <a:tcPr marL="4763" marR="4763" marT="4763" marB="0" anchor="ctr">
                    <a:solidFill>
                      <a:schemeClr val="bg1"/>
                    </a:solidFill>
                  </a:tcPr>
                </a:tc>
                <a:extLst>
                  <a:ext uri="{0D108BD9-81ED-4DB2-BD59-A6C34878D82A}">
                    <a16:rowId xmlns:a16="http://schemas.microsoft.com/office/drawing/2014/main" xmlns="" val="10003"/>
                  </a:ext>
                </a:extLst>
              </a:tr>
              <a:tr h="257175">
                <a:tc>
                  <a:txBody>
                    <a:bodyPr/>
                    <a:lstStyle/>
                    <a:p>
                      <a:pPr algn="just" fontAlgn="ctr"/>
                      <a:r>
                        <a:rPr lang="en-US" sz="1800" u="none" strike="noStrike" dirty="0">
                          <a:effectLst/>
                        </a:rPr>
                        <a:t> </a:t>
                      </a:r>
                      <a:endParaRPr lang="en-US" sz="1800" b="0" i="0" u="none" strike="noStrike" dirty="0">
                        <a:solidFill>
                          <a:srgbClr val="000000"/>
                        </a:solidFill>
                        <a:effectLst/>
                        <a:latin typeface="Tahoma" panose="020B0604030504040204" pitchFamily="34" charset="0"/>
                      </a:endParaRPr>
                    </a:p>
                  </a:txBody>
                  <a:tcPr marL="4763" marR="4763" marT="4763" marB="0" anchor="ctr">
                    <a:solidFill>
                      <a:schemeClr val="bg1"/>
                    </a:solidFill>
                  </a:tcPr>
                </a:tc>
                <a:extLst>
                  <a:ext uri="{0D108BD9-81ED-4DB2-BD59-A6C34878D82A}">
                    <a16:rowId xmlns:a16="http://schemas.microsoft.com/office/drawing/2014/main" xmlns="" val="10004"/>
                  </a:ext>
                </a:extLst>
              </a:tr>
              <a:tr h="0">
                <a:tc>
                  <a:txBody>
                    <a:bodyPr/>
                    <a:lstStyle/>
                    <a:p>
                      <a:pPr algn="l" fontAlgn="ctr"/>
                      <a:r>
                        <a:rPr lang="en-US" sz="2000" b="1" u="none" strike="noStrike" kern="1200" dirty="0">
                          <a:solidFill>
                            <a:schemeClr val="dk1"/>
                          </a:solidFill>
                          <a:effectLst/>
                          <a:latin typeface="+mn-lt"/>
                          <a:ea typeface="+mn-ea"/>
                          <a:cs typeface="+mn-cs"/>
                        </a:rPr>
                        <a:t>Sectio</a:t>
                      </a:r>
                      <a:r>
                        <a:rPr lang="en-US" sz="2000" b="1" u="none" strike="noStrike" dirty="0">
                          <a:effectLst/>
                        </a:rPr>
                        <a:t>n G: Information on company’s internal </a:t>
                      </a:r>
                      <a:r>
                        <a:rPr lang="en-US" sz="2000" b="1" u="none" strike="noStrike" dirty="0" smtClean="0">
                          <a:effectLst/>
                        </a:rPr>
                        <a:t>controls</a:t>
                      </a:r>
                    </a:p>
                    <a:p>
                      <a:pPr algn="l" fontAlgn="ctr"/>
                      <a:endParaRPr lang="en-US" sz="700" b="1" i="0" u="none" strike="noStrike" dirty="0">
                        <a:solidFill>
                          <a:srgbClr val="000000"/>
                        </a:solidFill>
                        <a:effectLst/>
                        <a:latin typeface="Tahoma" panose="020B0604030504040204" pitchFamily="34" charset="0"/>
                      </a:endParaRPr>
                    </a:p>
                  </a:txBody>
                  <a:tcPr marL="4763" marR="4763" marT="4763" marB="0" anchor="ctr">
                    <a:solidFill>
                      <a:schemeClr val="bg1"/>
                    </a:solidFill>
                  </a:tcPr>
                </a:tc>
                <a:extLst>
                  <a:ext uri="{0D108BD9-81ED-4DB2-BD59-A6C34878D82A}">
                    <a16:rowId xmlns:a16="http://schemas.microsoft.com/office/drawing/2014/main" xmlns="" val="10005"/>
                  </a:ext>
                </a:extLst>
              </a:tr>
              <a:tr h="233680">
                <a:tc>
                  <a:txBody>
                    <a:bodyPr/>
                    <a:lstStyle/>
                    <a:p>
                      <a:pPr marL="285750" indent="-285750" algn="l" fontAlgn="ctr">
                        <a:buFont typeface="Arial" panose="020B0604020202020204" pitchFamily="34" charset="0"/>
                        <a:buChar char="•"/>
                      </a:pPr>
                      <a:r>
                        <a:rPr lang="en-US" sz="1800" u="none" strike="noStrike" dirty="0">
                          <a:effectLst/>
                        </a:rPr>
                        <a:t>Information on Internal Controls of the organization</a:t>
                      </a:r>
                      <a:endParaRPr lang="en-US" sz="1800" b="0" i="0" u="none" strike="noStrike" dirty="0">
                        <a:solidFill>
                          <a:srgbClr val="0563C1"/>
                        </a:solidFill>
                        <a:effectLst/>
                        <a:latin typeface="Tahoma" panose="020B0604030504040204" pitchFamily="34" charset="0"/>
                      </a:endParaRPr>
                    </a:p>
                  </a:txBody>
                  <a:tcPr marL="4763" marR="4763" marT="4763" marB="0" anchor="ctr">
                    <a:solidFill>
                      <a:schemeClr val="bg1"/>
                    </a:solidFill>
                  </a:tcPr>
                </a:tc>
                <a:extLst>
                  <a:ext uri="{0D108BD9-81ED-4DB2-BD59-A6C34878D82A}">
                    <a16:rowId xmlns:a16="http://schemas.microsoft.com/office/drawing/2014/main" xmlns="" val="10006"/>
                  </a:ext>
                </a:extLst>
              </a:tr>
              <a:tr h="233680">
                <a:tc>
                  <a:txBody>
                    <a:bodyPr/>
                    <a:lstStyle/>
                    <a:p>
                      <a:pPr marL="285750" indent="-285750" algn="l" fontAlgn="ctr">
                        <a:buFont typeface="Arial" panose="020B0604020202020204" pitchFamily="34" charset="0"/>
                        <a:buChar char="•"/>
                      </a:pPr>
                      <a:r>
                        <a:rPr lang="en-US" sz="1800" u="none" strike="noStrike" dirty="0">
                          <a:effectLst/>
                        </a:rPr>
                        <a:t>Information on the Internal Control Structure components</a:t>
                      </a:r>
                      <a:endParaRPr lang="en-US" sz="1800" b="0" i="0" u="none" strike="noStrike" dirty="0">
                        <a:solidFill>
                          <a:srgbClr val="0563C1"/>
                        </a:solidFill>
                        <a:effectLst/>
                        <a:latin typeface="Tahoma" panose="020B0604030504040204" pitchFamily="34" charset="0"/>
                      </a:endParaRPr>
                    </a:p>
                  </a:txBody>
                  <a:tcPr marL="4763" marR="4763" marT="4763" marB="0" anchor="ctr">
                    <a:solidFill>
                      <a:schemeClr val="bg1"/>
                    </a:solidFill>
                  </a:tcPr>
                </a:tc>
                <a:extLst>
                  <a:ext uri="{0D108BD9-81ED-4DB2-BD59-A6C34878D82A}">
                    <a16:rowId xmlns:a16="http://schemas.microsoft.com/office/drawing/2014/main" xmlns="" val="10007"/>
                  </a:ext>
                </a:extLst>
              </a:tr>
              <a:tr h="466725">
                <a:tc>
                  <a:txBody>
                    <a:bodyPr/>
                    <a:lstStyle/>
                    <a:p>
                      <a:pPr marL="285750" indent="-285750" algn="l" fontAlgn="ctr">
                        <a:buFont typeface="Arial" panose="020B0604020202020204" pitchFamily="34" charset="0"/>
                        <a:buChar char="•"/>
                      </a:pPr>
                      <a:r>
                        <a:rPr lang="en-US" sz="1800" u="none" strike="noStrike" dirty="0">
                          <a:effectLst/>
                        </a:rPr>
                        <a:t>Management and Audit Committee/ Auditor's comments/ assurance on the Internal Controls of the organization</a:t>
                      </a:r>
                      <a:endParaRPr lang="en-US" sz="1800" b="0" i="0" u="none" strike="noStrike" dirty="0">
                        <a:solidFill>
                          <a:srgbClr val="000000"/>
                        </a:solidFill>
                        <a:effectLst/>
                        <a:latin typeface="Tahoma" panose="020B0604030504040204" pitchFamily="34" charset="0"/>
                      </a:endParaRPr>
                    </a:p>
                  </a:txBody>
                  <a:tcPr marL="4763" marR="4763" marT="4763" marB="0" anchor="ctr">
                    <a:solidFill>
                      <a:schemeClr val="bg1"/>
                    </a:solidFill>
                  </a:tcPr>
                </a:tc>
                <a:extLst>
                  <a:ext uri="{0D108BD9-81ED-4DB2-BD59-A6C34878D82A}">
                    <a16:rowId xmlns:a16="http://schemas.microsoft.com/office/drawing/2014/main" xmlns="" val="10008"/>
                  </a:ext>
                </a:extLst>
              </a:tr>
            </a:tbl>
          </a:graphicData>
        </a:graphic>
      </p:graphicFrame>
      <p:sp>
        <p:nvSpPr>
          <p:cNvPr id="11" name="Right Arrow 10"/>
          <p:cNvSpPr/>
          <p:nvPr/>
        </p:nvSpPr>
        <p:spPr>
          <a:xfrm>
            <a:off x="8909107" y="6339825"/>
            <a:ext cx="1381079" cy="484632"/>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Continue</a:t>
            </a:r>
            <a:endParaRPr lang="en-US" b="1" dirty="0">
              <a:solidFill>
                <a:schemeClr val="tx1"/>
              </a:solidFill>
            </a:endParaRPr>
          </a:p>
        </p:txBody>
      </p:sp>
    </p:spTree>
    <p:extLst>
      <p:ext uri="{BB962C8B-B14F-4D97-AF65-F5344CB8AC3E}">
        <p14:creationId xmlns:p14="http://schemas.microsoft.com/office/powerpoint/2010/main" xmlns="" val="2204163569"/>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ADF23E10-7017-72AB-40F2-BCF23A142453}"/>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262824" y="68317"/>
            <a:ext cx="2309066" cy="401509"/>
          </a:xfrm>
          <a:prstGeom prst="rect">
            <a:avLst/>
          </a:prstGeom>
          <a:noFill/>
          <a:ln>
            <a:noFill/>
          </a:ln>
        </p:spPr>
      </p:pic>
      <p:pic>
        <p:nvPicPr>
          <p:cNvPr id="5" name="Picture 4"/>
          <p:cNvPicPr>
            <a:picLocks noChangeAspect="1"/>
          </p:cNvPicPr>
          <p:nvPr/>
        </p:nvPicPr>
        <p:blipFill>
          <a:blip r:embed="rId3"/>
          <a:stretch>
            <a:fillRect/>
          </a:stretch>
        </p:blipFill>
        <p:spPr>
          <a:xfrm flipV="1">
            <a:off x="638387" y="568867"/>
            <a:ext cx="10933504" cy="1106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Rectangle 5"/>
          <p:cNvSpPr/>
          <p:nvPr/>
        </p:nvSpPr>
        <p:spPr>
          <a:xfrm>
            <a:off x="536662" y="-29586"/>
            <a:ext cx="3120937" cy="477054"/>
          </a:xfrm>
          <a:prstGeom prst="rect">
            <a:avLst/>
          </a:prstGeom>
        </p:spPr>
        <p:txBody>
          <a:bodyPr wrap="square">
            <a:spAutoFit/>
          </a:bodyPr>
          <a:lstStyle/>
          <a:p>
            <a:pPr defTabSz="371475">
              <a:lnSpc>
                <a:spcPts val="1248"/>
              </a:lnSpc>
              <a:spcAft>
                <a:spcPts val="600"/>
              </a:spcAft>
              <a:tabLst>
                <a:tab pos="185738" algn="l"/>
              </a:tabLst>
            </a:pPr>
            <a:endParaRPr lang="en-CA" altLang="en-US" sz="105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endParaRPr>
          </a:p>
          <a:p>
            <a:pPr defTabSz="371475">
              <a:lnSpc>
                <a:spcPts val="1248"/>
              </a:lnSpc>
              <a:spcAft>
                <a:spcPts val="600"/>
              </a:spcAft>
              <a:tabLst>
                <a:tab pos="185738" algn="l"/>
              </a:tabLst>
            </a:pPr>
            <a:r>
              <a:rPr lang="en-CA" altLang="en-US" sz="2400" b="1"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Nexia </a:t>
            </a:r>
            <a:r>
              <a:rPr lang="en-CA" altLang="en-US" sz="1200" b="1"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in</a:t>
            </a:r>
            <a:r>
              <a:rPr lang="en-CA" altLang="en-US" sz="2400" b="1"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 Bangladesh</a:t>
            </a:r>
            <a:r>
              <a:rPr lang="en-CA" altLang="en-US" sz="2000"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 </a:t>
            </a:r>
            <a:endParaRPr lang="en-US" sz="2000" dirty="0"/>
          </a:p>
        </p:txBody>
      </p:sp>
      <p:pic>
        <p:nvPicPr>
          <p:cNvPr id="7" name="Picture 6">
            <a:extLst>
              <a:ext uri="{FF2B5EF4-FFF2-40B4-BE49-F238E27FC236}">
                <a16:creationId xmlns:a16="http://schemas.microsoft.com/office/drawing/2014/main" xmlns="" id="{237AB954-0DD2-0A51-A330-7CD26D0E7C4E}"/>
              </a:ext>
            </a:extLst>
          </p:cNvPr>
          <p:cNvPicPr>
            <a:picLocks noChangeAspect="1"/>
          </p:cNvPicPr>
          <p:nvPr/>
        </p:nvPicPr>
        <p:blipFill rotWithShape="1">
          <a:blip r:embed="rId4"/>
          <a:srcRect l="51286" t="305" r="519" b="961"/>
          <a:stretch>
            <a:fillRect/>
          </a:stretch>
        </p:blipFill>
        <p:spPr>
          <a:xfrm flipH="1">
            <a:off x="-1" y="909317"/>
            <a:ext cx="1359018" cy="5668919"/>
          </a:xfrm>
          <a:prstGeom prst="rect">
            <a:avLst/>
          </a:prstGeom>
        </p:spPr>
      </p:pic>
      <p:sp>
        <p:nvSpPr>
          <p:cNvPr id="9" name="Rectangle 8"/>
          <p:cNvSpPr/>
          <p:nvPr/>
        </p:nvSpPr>
        <p:spPr>
          <a:xfrm>
            <a:off x="10790557" y="6578236"/>
            <a:ext cx="863763" cy="246221"/>
          </a:xfrm>
          <a:prstGeom prst="rect">
            <a:avLst/>
          </a:prstGeom>
        </p:spPr>
        <p:txBody>
          <a:bodyPr wrap="none">
            <a:spAutoFit/>
          </a:bodyPr>
          <a:lstStyle/>
          <a:p>
            <a:pPr algn="ctr" defTabSz="371475">
              <a:lnSpc>
                <a:spcPts val="1248"/>
              </a:lnSpc>
              <a:spcAft>
                <a:spcPts val="600"/>
              </a:spcAft>
              <a:tabLst>
                <a:tab pos="185738" algn="l"/>
              </a:tabLst>
            </a:pPr>
            <a:r>
              <a:rPr lang="en-CA" altLang="en-US" sz="1200" b="1" dirty="0" smtClean="0">
                <a:ln w="0"/>
                <a:solidFill>
                  <a:schemeClr val="accent3">
                    <a:lumMod val="75000"/>
                  </a:schemeClr>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Arial Bold" pitchFamily="34" charset="0"/>
              </a:rPr>
              <a:t>Page # 23</a:t>
            </a:r>
            <a:endParaRPr lang="en-CA" altLang="en-US" sz="1200" b="1" dirty="0">
              <a:ln w="0"/>
              <a:solidFill>
                <a:schemeClr val="accent3">
                  <a:lumMod val="75000"/>
                </a:schemeClr>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Arial Bold" pitchFamily="34" charset="0"/>
            </a:endParaRPr>
          </a:p>
        </p:txBody>
      </p:sp>
      <p:sp>
        <p:nvSpPr>
          <p:cNvPr id="8" name="Rectangle 7"/>
          <p:cNvSpPr/>
          <p:nvPr/>
        </p:nvSpPr>
        <p:spPr>
          <a:xfrm>
            <a:off x="1770077" y="800871"/>
            <a:ext cx="4035105" cy="461665"/>
          </a:xfrm>
          <a:prstGeom prst="rect">
            <a:avLst/>
          </a:prstGeom>
        </p:spPr>
        <p:txBody>
          <a:bodyPr wrap="square">
            <a:spAutoFit/>
          </a:bodyPr>
          <a:lstStyle/>
          <a:p>
            <a:pPr lvl="0" algn="just"/>
            <a:r>
              <a:rPr lang="en-US" sz="2400" b="1" dirty="0" smtClean="0"/>
              <a:t>Detailed Guidelines</a:t>
            </a:r>
            <a:endParaRPr lang="en-US" sz="2400" b="1" dirty="0"/>
          </a:p>
        </p:txBody>
      </p:sp>
      <p:graphicFrame>
        <p:nvGraphicFramePr>
          <p:cNvPr id="3" name="Table 2"/>
          <p:cNvGraphicFramePr>
            <a:graphicFrameLocks noGrp="1"/>
          </p:cNvGraphicFramePr>
          <p:nvPr>
            <p:extLst>
              <p:ext uri="{D42A27DB-BD31-4B8C-83A1-F6EECF244321}">
                <p14:modId xmlns:p14="http://schemas.microsoft.com/office/powerpoint/2010/main" xmlns="" val="3704727002"/>
              </p:ext>
            </p:extLst>
          </p:nvPr>
        </p:nvGraphicFramePr>
        <p:xfrm>
          <a:off x="1913215" y="1547623"/>
          <a:ext cx="9579702" cy="3203260"/>
        </p:xfrm>
        <a:graphic>
          <a:graphicData uri="http://schemas.openxmlformats.org/drawingml/2006/table">
            <a:tbl>
              <a:tblPr>
                <a:tableStyleId>{5C22544A-7EE6-4342-B048-85BDC9FD1C3A}</a:tableStyleId>
              </a:tblPr>
              <a:tblGrid>
                <a:gridCol w="9579702">
                  <a:extLst>
                    <a:ext uri="{9D8B030D-6E8A-4147-A177-3AD203B41FA5}">
                      <a16:colId xmlns:a16="http://schemas.microsoft.com/office/drawing/2014/main" xmlns="" val="20000"/>
                    </a:ext>
                  </a:extLst>
                </a:gridCol>
              </a:tblGrid>
              <a:tr h="398623">
                <a:tc>
                  <a:txBody>
                    <a:bodyPr/>
                    <a:lstStyle/>
                    <a:p>
                      <a:pPr algn="l" fontAlgn="ctr"/>
                      <a:r>
                        <a:rPr lang="en-US" sz="1800" b="1" u="none" strike="noStrike" dirty="0">
                          <a:effectLst/>
                        </a:rPr>
                        <a:t>Section H: Stakeholders Information &amp; Timeliness in issuing Financial Statements and holding </a:t>
                      </a:r>
                      <a:r>
                        <a:rPr lang="en-US" sz="1800" b="1" u="none" strike="noStrike" dirty="0" smtClean="0">
                          <a:effectLst/>
                        </a:rPr>
                        <a:t>AGMs</a:t>
                      </a:r>
                    </a:p>
                    <a:p>
                      <a:pPr algn="l" fontAlgn="ctr"/>
                      <a:r>
                        <a:rPr lang="en-US" sz="1800" b="1" u="none" strike="noStrike" dirty="0" smtClean="0">
                          <a:effectLst/>
                        </a:rPr>
                        <a:t> </a:t>
                      </a:r>
                      <a:endParaRPr lang="en-US" sz="1800" b="1" i="0" u="none" strike="noStrike" dirty="0">
                        <a:solidFill>
                          <a:srgbClr val="000000"/>
                        </a:solidFill>
                        <a:effectLst/>
                        <a:latin typeface="Tahoma" panose="020B0604030504040204" pitchFamily="34" charset="0"/>
                      </a:endParaRPr>
                    </a:p>
                  </a:txBody>
                  <a:tcPr marL="4763" marR="4763" marT="4763" marB="0" anchor="ctr">
                    <a:solidFill>
                      <a:schemeClr val="bg1"/>
                    </a:solidFill>
                  </a:tcPr>
                </a:tc>
                <a:extLst>
                  <a:ext uri="{0D108BD9-81ED-4DB2-BD59-A6C34878D82A}">
                    <a16:rowId xmlns:a16="http://schemas.microsoft.com/office/drawing/2014/main" xmlns="" val="10000"/>
                  </a:ext>
                </a:extLst>
              </a:tr>
              <a:tr h="233680">
                <a:tc>
                  <a:txBody>
                    <a:bodyPr/>
                    <a:lstStyle/>
                    <a:p>
                      <a:pPr marL="285750" indent="-285750" algn="just" fontAlgn="ctr">
                        <a:buFont typeface="Arial" panose="020B0604020202020204" pitchFamily="34" charset="0"/>
                        <a:buChar char="•"/>
                      </a:pPr>
                      <a:r>
                        <a:rPr lang="en-US" sz="1800" u="none" strike="noStrike" dirty="0">
                          <a:effectLst/>
                        </a:rPr>
                        <a:t>Distribution of shareholding </a:t>
                      </a:r>
                      <a:r>
                        <a:rPr lang="en-US" sz="1800" u="none" strike="noStrike" dirty="0" smtClean="0">
                          <a:effectLst/>
                        </a:rPr>
                        <a:t>Pattern</a:t>
                      </a:r>
                    </a:p>
                    <a:p>
                      <a:pPr marL="0" indent="0" algn="just" fontAlgn="ctr">
                        <a:buFont typeface="Arial" panose="020B0604020202020204" pitchFamily="34" charset="0"/>
                        <a:buNone/>
                      </a:pPr>
                      <a:endParaRPr lang="en-US" sz="1800" b="0" i="0" u="none" strike="noStrike" dirty="0">
                        <a:solidFill>
                          <a:srgbClr val="0563C1"/>
                        </a:solidFill>
                        <a:effectLst/>
                        <a:latin typeface="Tahoma" panose="020B0604030504040204" pitchFamily="34" charset="0"/>
                      </a:endParaRPr>
                    </a:p>
                  </a:txBody>
                  <a:tcPr marL="4763" marR="4763" marT="4763" marB="0" anchor="ctr">
                    <a:solidFill>
                      <a:schemeClr val="bg1"/>
                    </a:solidFill>
                  </a:tcPr>
                </a:tc>
                <a:extLst>
                  <a:ext uri="{0D108BD9-81ED-4DB2-BD59-A6C34878D82A}">
                    <a16:rowId xmlns:a16="http://schemas.microsoft.com/office/drawing/2014/main" xmlns="" val="10001"/>
                  </a:ext>
                </a:extLst>
              </a:tr>
              <a:tr h="233680">
                <a:tc>
                  <a:txBody>
                    <a:bodyPr/>
                    <a:lstStyle/>
                    <a:p>
                      <a:pPr marL="285750" indent="-285750" algn="l" fontAlgn="ctr">
                        <a:buFont typeface="Arial" panose="020B0604020202020204" pitchFamily="34" charset="0"/>
                        <a:buChar char="•"/>
                      </a:pPr>
                      <a:r>
                        <a:rPr lang="en-US" sz="1800" u="none" strike="noStrike" dirty="0">
                          <a:effectLst/>
                        </a:rPr>
                        <a:t>Disclosure of Shares held by Directors/Executives and relatives of </a:t>
                      </a:r>
                      <a:r>
                        <a:rPr lang="en-US" sz="1800" u="none" strike="noStrike" dirty="0" smtClean="0">
                          <a:effectLst/>
                        </a:rPr>
                        <a:t>Directors/Executives</a:t>
                      </a:r>
                    </a:p>
                    <a:p>
                      <a:pPr marL="0" indent="0" algn="l" fontAlgn="ctr">
                        <a:buFont typeface="Arial" panose="020B0604020202020204" pitchFamily="34" charset="0"/>
                        <a:buNone/>
                      </a:pPr>
                      <a:endParaRPr lang="en-US" sz="1600" b="0" i="0" u="none" strike="noStrike" dirty="0">
                        <a:solidFill>
                          <a:srgbClr val="000000"/>
                        </a:solidFill>
                        <a:effectLst/>
                        <a:latin typeface="Tahoma" panose="020B0604030504040204" pitchFamily="34" charset="0"/>
                      </a:endParaRPr>
                    </a:p>
                  </a:txBody>
                  <a:tcPr marL="4763" marR="4763" marT="4763" marB="0" anchor="ctr">
                    <a:solidFill>
                      <a:schemeClr val="bg1"/>
                    </a:solidFill>
                  </a:tcPr>
                </a:tc>
                <a:extLst>
                  <a:ext uri="{0D108BD9-81ED-4DB2-BD59-A6C34878D82A}">
                    <a16:rowId xmlns:a16="http://schemas.microsoft.com/office/drawing/2014/main" xmlns="" val="10002"/>
                  </a:ext>
                </a:extLst>
              </a:tr>
              <a:tr h="466725">
                <a:tc>
                  <a:txBody>
                    <a:bodyPr/>
                    <a:lstStyle/>
                    <a:p>
                      <a:pPr marL="285750" indent="-285750" algn="l" fontAlgn="ctr">
                        <a:buFont typeface="Arial" panose="020B0604020202020204" pitchFamily="34" charset="0"/>
                        <a:buChar char="•"/>
                      </a:pPr>
                      <a:r>
                        <a:rPr lang="en-US" sz="1800" u="none" strike="noStrike" dirty="0">
                          <a:effectLst/>
                        </a:rPr>
                        <a:t>Reporting of corporate benefits to shareholders like value appreciation, dividend etc. at one place.</a:t>
                      </a:r>
                      <a:endParaRPr lang="en-US" sz="1800" b="0" i="0" u="none" strike="noStrike" dirty="0">
                        <a:solidFill>
                          <a:srgbClr val="000000"/>
                        </a:solidFill>
                        <a:effectLst/>
                        <a:latin typeface="Tahoma" panose="020B0604030504040204" pitchFamily="34" charset="0"/>
                      </a:endParaRPr>
                    </a:p>
                  </a:txBody>
                  <a:tcPr marL="4763" marR="4763" marT="4763" marB="0" anchor="ctr">
                    <a:solidFill>
                      <a:schemeClr val="bg1"/>
                    </a:solidFill>
                  </a:tcPr>
                </a:tc>
                <a:extLst>
                  <a:ext uri="{0D108BD9-81ED-4DB2-BD59-A6C34878D82A}">
                    <a16:rowId xmlns:a16="http://schemas.microsoft.com/office/drawing/2014/main" xmlns="" val="10003"/>
                  </a:ext>
                </a:extLst>
              </a:tr>
              <a:tr h="233680">
                <a:tc>
                  <a:txBody>
                    <a:bodyPr/>
                    <a:lstStyle/>
                    <a:p>
                      <a:pPr marL="285750" indent="-285750" algn="l" fontAlgn="ctr">
                        <a:buFont typeface="Arial" panose="020B0604020202020204" pitchFamily="34" charset="0"/>
                        <a:buChar char="•"/>
                      </a:pPr>
                      <a:r>
                        <a:rPr lang="en-US" sz="1800" u="none" strike="noStrike" dirty="0">
                          <a:effectLst/>
                        </a:rPr>
                        <a:t>Grievance Redressal Mechanism for Investors </a:t>
                      </a:r>
                      <a:endParaRPr lang="en-US" sz="1800" u="none" strike="noStrike" dirty="0" smtClean="0">
                        <a:effectLst/>
                      </a:endParaRPr>
                    </a:p>
                    <a:p>
                      <a:pPr marL="0" indent="0" algn="l" fontAlgn="ctr">
                        <a:buFont typeface="Arial" panose="020B0604020202020204" pitchFamily="34" charset="0"/>
                        <a:buNone/>
                      </a:pPr>
                      <a:endParaRPr lang="en-US" sz="1800" b="0" i="0" u="none" strike="noStrike" dirty="0">
                        <a:solidFill>
                          <a:srgbClr val="0563C1"/>
                        </a:solidFill>
                        <a:effectLst/>
                        <a:latin typeface="Tahoma" panose="020B0604030504040204" pitchFamily="34" charset="0"/>
                      </a:endParaRPr>
                    </a:p>
                  </a:txBody>
                  <a:tcPr marL="4763" marR="4763" marT="4763" marB="0" anchor="ctr">
                    <a:solidFill>
                      <a:schemeClr val="bg1"/>
                    </a:solidFill>
                  </a:tcPr>
                </a:tc>
                <a:extLst>
                  <a:ext uri="{0D108BD9-81ED-4DB2-BD59-A6C34878D82A}">
                    <a16:rowId xmlns:a16="http://schemas.microsoft.com/office/drawing/2014/main" xmlns="" val="10004"/>
                  </a:ext>
                </a:extLst>
              </a:tr>
              <a:tr h="233680">
                <a:tc>
                  <a:txBody>
                    <a:bodyPr/>
                    <a:lstStyle/>
                    <a:p>
                      <a:pPr marL="285750" indent="-285750" algn="l" fontAlgn="ctr">
                        <a:buFont typeface="Arial" panose="020B0604020202020204" pitchFamily="34" charset="0"/>
                        <a:buChar char="•"/>
                      </a:pPr>
                      <a:r>
                        <a:rPr lang="en-US" sz="1800" u="none" strike="noStrike" dirty="0">
                          <a:effectLst/>
                        </a:rPr>
                        <a:t>Timeliness in issuing Financial Statements and holding AGMs </a:t>
                      </a:r>
                      <a:endParaRPr lang="en-US" sz="1800" u="none" strike="noStrike" dirty="0" smtClean="0">
                        <a:effectLst/>
                      </a:endParaRPr>
                    </a:p>
                    <a:p>
                      <a:pPr marL="0" indent="0" algn="l" fontAlgn="ctr">
                        <a:buFont typeface="Arial" panose="020B0604020202020204" pitchFamily="34" charset="0"/>
                        <a:buNone/>
                      </a:pPr>
                      <a:endParaRPr lang="en-US" sz="1800" b="0" i="0" u="none" strike="noStrike" dirty="0">
                        <a:solidFill>
                          <a:srgbClr val="0563C1"/>
                        </a:solidFill>
                        <a:effectLst/>
                        <a:latin typeface="Tahoma" panose="020B0604030504040204" pitchFamily="34" charset="0"/>
                      </a:endParaRPr>
                    </a:p>
                  </a:txBody>
                  <a:tcPr marL="4763" marR="4763" marT="4763" marB="0" anchor="ctr">
                    <a:solidFill>
                      <a:schemeClr val="bg1"/>
                    </a:solidFill>
                  </a:tcPr>
                </a:tc>
                <a:extLst>
                  <a:ext uri="{0D108BD9-81ED-4DB2-BD59-A6C34878D82A}">
                    <a16:rowId xmlns:a16="http://schemas.microsoft.com/office/drawing/2014/main" xmlns="" val="10005"/>
                  </a:ext>
                </a:extLst>
              </a:tr>
            </a:tbl>
          </a:graphicData>
        </a:graphic>
      </p:graphicFrame>
      <p:sp>
        <p:nvSpPr>
          <p:cNvPr id="11" name="Right Arrow 10"/>
          <p:cNvSpPr/>
          <p:nvPr/>
        </p:nvSpPr>
        <p:spPr>
          <a:xfrm>
            <a:off x="8909107" y="6339825"/>
            <a:ext cx="1381079" cy="484632"/>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Continue</a:t>
            </a:r>
            <a:endParaRPr lang="en-US" b="1" dirty="0">
              <a:solidFill>
                <a:schemeClr val="tx1"/>
              </a:solidFill>
            </a:endParaRPr>
          </a:p>
        </p:txBody>
      </p:sp>
    </p:spTree>
    <p:extLst>
      <p:ext uri="{BB962C8B-B14F-4D97-AF65-F5344CB8AC3E}">
        <p14:creationId xmlns:p14="http://schemas.microsoft.com/office/powerpoint/2010/main" xmlns="" val="1289735219"/>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ADF23E10-7017-72AB-40F2-BCF23A142453}"/>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262824" y="68317"/>
            <a:ext cx="2309066" cy="401509"/>
          </a:xfrm>
          <a:prstGeom prst="rect">
            <a:avLst/>
          </a:prstGeom>
          <a:noFill/>
          <a:ln>
            <a:noFill/>
          </a:ln>
        </p:spPr>
      </p:pic>
      <p:pic>
        <p:nvPicPr>
          <p:cNvPr id="5" name="Picture 4"/>
          <p:cNvPicPr>
            <a:picLocks noChangeAspect="1"/>
          </p:cNvPicPr>
          <p:nvPr/>
        </p:nvPicPr>
        <p:blipFill>
          <a:blip r:embed="rId3"/>
          <a:stretch>
            <a:fillRect/>
          </a:stretch>
        </p:blipFill>
        <p:spPr>
          <a:xfrm flipV="1">
            <a:off x="638387" y="568867"/>
            <a:ext cx="10933504" cy="1106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Rectangle 5"/>
          <p:cNvSpPr/>
          <p:nvPr/>
        </p:nvSpPr>
        <p:spPr>
          <a:xfrm>
            <a:off x="536662" y="-29586"/>
            <a:ext cx="3120937" cy="477054"/>
          </a:xfrm>
          <a:prstGeom prst="rect">
            <a:avLst/>
          </a:prstGeom>
        </p:spPr>
        <p:txBody>
          <a:bodyPr wrap="square">
            <a:spAutoFit/>
          </a:bodyPr>
          <a:lstStyle/>
          <a:p>
            <a:pPr defTabSz="371475">
              <a:lnSpc>
                <a:spcPts val="1248"/>
              </a:lnSpc>
              <a:spcAft>
                <a:spcPts val="600"/>
              </a:spcAft>
              <a:tabLst>
                <a:tab pos="185738" algn="l"/>
              </a:tabLst>
            </a:pPr>
            <a:endParaRPr lang="en-CA" altLang="en-US" sz="105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endParaRPr>
          </a:p>
          <a:p>
            <a:pPr defTabSz="371475">
              <a:lnSpc>
                <a:spcPts val="1248"/>
              </a:lnSpc>
              <a:spcAft>
                <a:spcPts val="600"/>
              </a:spcAft>
              <a:tabLst>
                <a:tab pos="185738" algn="l"/>
              </a:tabLst>
            </a:pPr>
            <a:r>
              <a:rPr lang="en-CA" altLang="en-US" sz="2400" b="1"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Nexia </a:t>
            </a:r>
            <a:r>
              <a:rPr lang="en-CA" altLang="en-US" sz="1200" b="1"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in</a:t>
            </a:r>
            <a:r>
              <a:rPr lang="en-CA" altLang="en-US" sz="2400" b="1"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 Bangladesh</a:t>
            </a:r>
            <a:r>
              <a:rPr lang="en-CA" altLang="en-US" sz="2000"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 </a:t>
            </a:r>
            <a:endParaRPr lang="en-US" sz="2000" dirty="0"/>
          </a:p>
        </p:txBody>
      </p:sp>
      <p:pic>
        <p:nvPicPr>
          <p:cNvPr id="7" name="Picture 6">
            <a:extLst>
              <a:ext uri="{FF2B5EF4-FFF2-40B4-BE49-F238E27FC236}">
                <a16:creationId xmlns:a16="http://schemas.microsoft.com/office/drawing/2014/main" xmlns="" id="{237AB954-0DD2-0A51-A330-7CD26D0E7C4E}"/>
              </a:ext>
            </a:extLst>
          </p:cNvPr>
          <p:cNvPicPr>
            <a:picLocks noChangeAspect="1"/>
          </p:cNvPicPr>
          <p:nvPr/>
        </p:nvPicPr>
        <p:blipFill rotWithShape="1">
          <a:blip r:embed="rId4"/>
          <a:srcRect l="51286" t="305" r="519" b="961"/>
          <a:stretch>
            <a:fillRect/>
          </a:stretch>
        </p:blipFill>
        <p:spPr>
          <a:xfrm flipH="1">
            <a:off x="-1" y="909317"/>
            <a:ext cx="1359018" cy="5668919"/>
          </a:xfrm>
          <a:prstGeom prst="rect">
            <a:avLst/>
          </a:prstGeom>
        </p:spPr>
      </p:pic>
      <p:sp>
        <p:nvSpPr>
          <p:cNvPr id="9" name="Rectangle 8"/>
          <p:cNvSpPr/>
          <p:nvPr/>
        </p:nvSpPr>
        <p:spPr>
          <a:xfrm>
            <a:off x="10790557" y="6578236"/>
            <a:ext cx="863763" cy="246221"/>
          </a:xfrm>
          <a:prstGeom prst="rect">
            <a:avLst/>
          </a:prstGeom>
        </p:spPr>
        <p:txBody>
          <a:bodyPr wrap="none">
            <a:spAutoFit/>
          </a:bodyPr>
          <a:lstStyle/>
          <a:p>
            <a:pPr algn="ctr" defTabSz="371475">
              <a:lnSpc>
                <a:spcPts val="1248"/>
              </a:lnSpc>
              <a:spcAft>
                <a:spcPts val="600"/>
              </a:spcAft>
              <a:tabLst>
                <a:tab pos="185738" algn="l"/>
              </a:tabLst>
            </a:pPr>
            <a:r>
              <a:rPr lang="en-CA" altLang="en-US" sz="1200" b="1" dirty="0" smtClean="0">
                <a:ln w="0"/>
                <a:solidFill>
                  <a:schemeClr val="accent3">
                    <a:lumMod val="75000"/>
                  </a:schemeClr>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Arial Bold" pitchFamily="34" charset="0"/>
              </a:rPr>
              <a:t>Page # 24</a:t>
            </a:r>
            <a:endParaRPr lang="en-CA" altLang="en-US" sz="1200" b="1" dirty="0">
              <a:ln w="0"/>
              <a:solidFill>
                <a:schemeClr val="accent3">
                  <a:lumMod val="75000"/>
                </a:schemeClr>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Arial Bold" pitchFamily="34" charset="0"/>
            </a:endParaRPr>
          </a:p>
        </p:txBody>
      </p:sp>
      <p:sp>
        <p:nvSpPr>
          <p:cNvPr id="8" name="Rectangle 7"/>
          <p:cNvSpPr/>
          <p:nvPr/>
        </p:nvSpPr>
        <p:spPr>
          <a:xfrm>
            <a:off x="1770077" y="800871"/>
            <a:ext cx="4035105" cy="461665"/>
          </a:xfrm>
          <a:prstGeom prst="rect">
            <a:avLst/>
          </a:prstGeom>
        </p:spPr>
        <p:txBody>
          <a:bodyPr wrap="square">
            <a:spAutoFit/>
          </a:bodyPr>
          <a:lstStyle/>
          <a:p>
            <a:pPr lvl="0" algn="just"/>
            <a:r>
              <a:rPr lang="en-US" sz="2400" b="1" dirty="0" smtClean="0"/>
              <a:t>Detailed Guidelines</a:t>
            </a:r>
            <a:endParaRPr lang="en-US" sz="2400" b="1" dirty="0"/>
          </a:p>
        </p:txBody>
      </p:sp>
      <p:graphicFrame>
        <p:nvGraphicFramePr>
          <p:cNvPr id="3" name="Table 2"/>
          <p:cNvGraphicFramePr>
            <a:graphicFrameLocks noGrp="1"/>
          </p:cNvGraphicFramePr>
          <p:nvPr>
            <p:extLst>
              <p:ext uri="{D42A27DB-BD31-4B8C-83A1-F6EECF244321}">
                <p14:modId xmlns:p14="http://schemas.microsoft.com/office/powerpoint/2010/main" xmlns="" val="567057815"/>
              </p:ext>
            </p:extLst>
          </p:nvPr>
        </p:nvGraphicFramePr>
        <p:xfrm>
          <a:off x="1883663" y="1262536"/>
          <a:ext cx="9575697" cy="5287963"/>
        </p:xfrm>
        <a:graphic>
          <a:graphicData uri="http://schemas.openxmlformats.org/drawingml/2006/table">
            <a:tbl>
              <a:tblPr>
                <a:tableStyleId>{5C22544A-7EE6-4342-B048-85BDC9FD1C3A}</a:tableStyleId>
              </a:tblPr>
              <a:tblGrid>
                <a:gridCol w="9575697">
                  <a:extLst>
                    <a:ext uri="{9D8B030D-6E8A-4147-A177-3AD203B41FA5}">
                      <a16:colId xmlns:a16="http://schemas.microsoft.com/office/drawing/2014/main" xmlns="" val="20000"/>
                    </a:ext>
                  </a:extLst>
                </a:gridCol>
              </a:tblGrid>
              <a:tr h="197703">
                <a:tc>
                  <a:txBody>
                    <a:bodyPr/>
                    <a:lstStyle/>
                    <a:p>
                      <a:pPr algn="l" fontAlgn="ctr"/>
                      <a:r>
                        <a:rPr lang="en-US" sz="2000" b="1" u="none" strike="noStrike" dirty="0">
                          <a:effectLst/>
                        </a:rPr>
                        <a:t>Section I: Accounting Policies, Disclosures, Financial Statements and Analysis</a:t>
                      </a:r>
                      <a:endParaRPr lang="en-US" sz="2000" b="1" i="0" u="none" strike="noStrike" dirty="0">
                        <a:solidFill>
                          <a:srgbClr val="000000"/>
                        </a:solidFill>
                        <a:effectLst/>
                        <a:latin typeface="Tahoma" panose="020B0604030504040204" pitchFamily="34" charset="0"/>
                      </a:endParaRPr>
                    </a:p>
                  </a:txBody>
                  <a:tcPr marL="4035" marR="4035" marT="4035" marB="0" anchor="ctr">
                    <a:solidFill>
                      <a:schemeClr val="bg1"/>
                    </a:solidFill>
                  </a:tcPr>
                </a:tc>
                <a:extLst>
                  <a:ext uri="{0D108BD9-81ED-4DB2-BD59-A6C34878D82A}">
                    <a16:rowId xmlns:a16="http://schemas.microsoft.com/office/drawing/2014/main" xmlns="" val="10000"/>
                  </a:ext>
                </a:extLst>
              </a:tr>
              <a:tr h="395405">
                <a:tc>
                  <a:txBody>
                    <a:bodyPr/>
                    <a:lstStyle/>
                    <a:p>
                      <a:pPr marL="285750" indent="-285750" algn="just" fontAlgn="ctr">
                        <a:buFont typeface="Wingdings" panose="05000000000000000000" pitchFamily="2" charset="2"/>
                        <a:buChar char="q"/>
                      </a:pPr>
                      <a:r>
                        <a:rPr lang="en-US" sz="1800" u="none" strike="noStrike" dirty="0">
                          <a:effectLst/>
                        </a:rPr>
                        <a:t>Independent auditor's report including Directors'/ Management's responsibility on financial statements</a:t>
                      </a:r>
                      <a:endParaRPr lang="en-US" sz="1800" b="0" i="0" u="none" strike="noStrike" dirty="0">
                        <a:solidFill>
                          <a:srgbClr val="000000"/>
                        </a:solidFill>
                        <a:effectLst/>
                        <a:latin typeface="Tahoma" panose="020B0604030504040204" pitchFamily="34" charset="0"/>
                      </a:endParaRPr>
                    </a:p>
                  </a:txBody>
                  <a:tcPr marL="4035" marR="4035" marT="4035" marB="0" anchor="ctr">
                    <a:solidFill>
                      <a:schemeClr val="bg1"/>
                    </a:solidFill>
                  </a:tcPr>
                </a:tc>
                <a:extLst>
                  <a:ext uri="{0D108BD9-81ED-4DB2-BD59-A6C34878D82A}">
                    <a16:rowId xmlns:a16="http://schemas.microsoft.com/office/drawing/2014/main" xmlns="" val="10001"/>
                  </a:ext>
                </a:extLst>
              </a:tr>
              <a:tr h="988781">
                <a:tc>
                  <a:txBody>
                    <a:bodyPr/>
                    <a:lstStyle/>
                    <a:p>
                      <a:pPr marL="285750" indent="-285750" algn="just" fontAlgn="ctr">
                        <a:buFont typeface="Wingdings" panose="05000000000000000000" pitchFamily="2" charset="2"/>
                        <a:buChar char="q"/>
                      </a:pPr>
                      <a:r>
                        <a:rPr lang="en-US" sz="1800" u="none" strike="noStrike" dirty="0">
                          <a:effectLst/>
                        </a:rPr>
                        <a:t>Compliances with national accounting standards and other requirements of applicable statutes &amp; concerned regulators; local standards and other authoritative literature issued by the concerned authority and any other applicable institutional framework for preparation and presentation of financial statements.(Both Standalone &amp; Consolidated financial statements</a:t>
                      </a:r>
                      <a:endParaRPr lang="en-US" sz="1800" b="0" i="0" u="none" strike="noStrike" dirty="0">
                        <a:solidFill>
                          <a:srgbClr val="000000"/>
                        </a:solidFill>
                        <a:effectLst/>
                        <a:latin typeface="Tahoma" panose="020B0604030504040204" pitchFamily="34" charset="0"/>
                      </a:endParaRPr>
                    </a:p>
                  </a:txBody>
                  <a:tcPr marL="4035" marR="4035" marT="4035" marB="0" anchor="ctr">
                    <a:solidFill>
                      <a:schemeClr val="bg1"/>
                    </a:solidFill>
                  </a:tcPr>
                </a:tc>
                <a:extLst>
                  <a:ext uri="{0D108BD9-81ED-4DB2-BD59-A6C34878D82A}">
                    <a16:rowId xmlns:a16="http://schemas.microsoft.com/office/drawing/2014/main" xmlns="" val="10002"/>
                  </a:ext>
                </a:extLst>
              </a:tr>
              <a:tr h="197971">
                <a:tc>
                  <a:txBody>
                    <a:bodyPr/>
                    <a:lstStyle/>
                    <a:p>
                      <a:pPr marL="285750" indent="-285750" algn="just" fontAlgn="ctr">
                        <a:buFont typeface="Wingdings" panose="05000000000000000000" pitchFamily="2" charset="2"/>
                        <a:buChar char="q"/>
                      </a:pPr>
                      <a:r>
                        <a:rPr lang="en-US" sz="1800" u="none" strike="noStrike" dirty="0">
                          <a:effectLst/>
                        </a:rPr>
                        <a:t>Changes in accounting policies/Changes in accounting estimates </a:t>
                      </a:r>
                      <a:endParaRPr lang="en-US" sz="1800" b="0" i="0" u="none" strike="noStrike" dirty="0">
                        <a:solidFill>
                          <a:srgbClr val="000000"/>
                        </a:solidFill>
                        <a:effectLst/>
                        <a:latin typeface="Tahoma" panose="020B0604030504040204" pitchFamily="34" charset="0"/>
                      </a:endParaRPr>
                    </a:p>
                  </a:txBody>
                  <a:tcPr marL="4035" marR="4035" marT="4035" marB="0" anchor="ctr">
                    <a:solidFill>
                      <a:schemeClr val="bg1"/>
                    </a:solidFill>
                  </a:tcPr>
                </a:tc>
                <a:extLst>
                  <a:ext uri="{0D108BD9-81ED-4DB2-BD59-A6C34878D82A}">
                    <a16:rowId xmlns:a16="http://schemas.microsoft.com/office/drawing/2014/main" xmlns="" val="10003"/>
                  </a:ext>
                </a:extLst>
              </a:tr>
              <a:tr h="197971">
                <a:tc>
                  <a:txBody>
                    <a:bodyPr/>
                    <a:lstStyle/>
                    <a:p>
                      <a:pPr marL="285750" indent="-285750" algn="just" fontAlgn="ctr">
                        <a:buFont typeface="Wingdings" panose="05000000000000000000" pitchFamily="2" charset="2"/>
                        <a:buChar char="q"/>
                      </a:pPr>
                      <a:r>
                        <a:rPr lang="en-US" sz="1800" u="none" strike="noStrike" dirty="0">
                          <a:effectLst/>
                        </a:rPr>
                        <a:t>Functional and presentation currency</a:t>
                      </a:r>
                      <a:endParaRPr lang="en-US" sz="1800" b="0" i="0" u="none" strike="noStrike" dirty="0">
                        <a:solidFill>
                          <a:srgbClr val="000000"/>
                        </a:solidFill>
                        <a:effectLst/>
                        <a:latin typeface="Tahoma" panose="020B0604030504040204" pitchFamily="34" charset="0"/>
                      </a:endParaRPr>
                    </a:p>
                  </a:txBody>
                  <a:tcPr marL="4035" marR="4035" marT="4035" marB="0" anchor="ctr">
                    <a:solidFill>
                      <a:schemeClr val="bg1"/>
                    </a:solidFill>
                  </a:tcPr>
                </a:tc>
                <a:extLst>
                  <a:ext uri="{0D108BD9-81ED-4DB2-BD59-A6C34878D82A}">
                    <a16:rowId xmlns:a16="http://schemas.microsoft.com/office/drawing/2014/main" xmlns="" val="10004"/>
                  </a:ext>
                </a:extLst>
              </a:tr>
              <a:tr h="395405">
                <a:tc>
                  <a:txBody>
                    <a:bodyPr/>
                    <a:lstStyle/>
                    <a:p>
                      <a:pPr marL="285750" indent="-285750" algn="just" fontAlgn="ctr">
                        <a:buFont typeface="Wingdings" panose="05000000000000000000" pitchFamily="2" charset="2"/>
                        <a:buChar char="q"/>
                      </a:pPr>
                      <a:r>
                        <a:rPr lang="en-US" sz="1800" u="none" strike="noStrike" dirty="0">
                          <a:effectLst/>
                        </a:rPr>
                        <a:t>Summary of significant accounting judgements, estimates and assumptions</a:t>
                      </a:r>
                      <a:endParaRPr lang="en-US" sz="1800" b="0" i="0" u="none" strike="noStrike" dirty="0">
                        <a:solidFill>
                          <a:srgbClr val="000000"/>
                        </a:solidFill>
                        <a:effectLst/>
                        <a:latin typeface="Tahoma" panose="020B0604030504040204" pitchFamily="34" charset="0"/>
                      </a:endParaRPr>
                    </a:p>
                  </a:txBody>
                  <a:tcPr marL="4035" marR="4035" marT="4035" marB="0" anchor="ctr">
                    <a:solidFill>
                      <a:schemeClr val="bg1"/>
                    </a:solidFill>
                  </a:tcPr>
                </a:tc>
                <a:extLst>
                  <a:ext uri="{0D108BD9-81ED-4DB2-BD59-A6C34878D82A}">
                    <a16:rowId xmlns:a16="http://schemas.microsoft.com/office/drawing/2014/main" xmlns="" val="10005"/>
                  </a:ext>
                </a:extLst>
              </a:tr>
              <a:tr h="197971">
                <a:tc>
                  <a:txBody>
                    <a:bodyPr/>
                    <a:lstStyle/>
                    <a:p>
                      <a:pPr marL="285750" indent="-285750" algn="just" fontAlgn="ctr">
                        <a:buFont typeface="Wingdings" panose="05000000000000000000" pitchFamily="2" charset="2"/>
                        <a:buChar char="q"/>
                      </a:pPr>
                      <a:r>
                        <a:rPr lang="en-US" sz="1800" u="none" strike="noStrike" dirty="0">
                          <a:effectLst/>
                        </a:rPr>
                        <a:t>Basis of preparation of financial statements</a:t>
                      </a:r>
                      <a:endParaRPr lang="en-US" sz="1800" b="0" i="0" u="none" strike="noStrike" dirty="0">
                        <a:solidFill>
                          <a:srgbClr val="000000"/>
                        </a:solidFill>
                        <a:effectLst/>
                        <a:latin typeface="Tahoma" panose="020B0604030504040204" pitchFamily="34" charset="0"/>
                      </a:endParaRPr>
                    </a:p>
                  </a:txBody>
                  <a:tcPr marL="4035" marR="4035" marT="4035" marB="0" anchor="ctr">
                    <a:solidFill>
                      <a:schemeClr val="bg1"/>
                    </a:solidFill>
                  </a:tcPr>
                </a:tc>
                <a:extLst>
                  <a:ext uri="{0D108BD9-81ED-4DB2-BD59-A6C34878D82A}">
                    <a16:rowId xmlns:a16="http://schemas.microsoft.com/office/drawing/2014/main" xmlns="" val="10006"/>
                  </a:ext>
                </a:extLst>
              </a:tr>
              <a:tr h="395405">
                <a:tc>
                  <a:txBody>
                    <a:bodyPr/>
                    <a:lstStyle/>
                    <a:p>
                      <a:pPr marL="285750" indent="-285750" algn="just" fontAlgn="ctr">
                        <a:buFont typeface="Wingdings" panose="05000000000000000000" pitchFamily="2" charset="2"/>
                        <a:buChar char="q"/>
                      </a:pPr>
                      <a:r>
                        <a:rPr lang="en-US" sz="1800" u="none" strike="noStrike" dirty="0">
                          <a:effectLst/>
                        </a:rPr>
                        <a:t>Disclosure of impact assessment of standards issued but not yet effective as per the applicable standard. (-0.5)</a:t>
                      </a:r>
                      <a:endParaRPr lang="en-US" sz="1800" b="0" i="0" u="none" strike="noStrike" dirty="0">
                        <a:solidFill>
                          <a:srgbClr val="000000"/>
                        </a:solidFill>
                        <a:effectLst/>
                        <a:latin typeface="Tahoma" panose="020B0604030504040204" pitchFamily="34" charset="0"/>
                      </a:endParaRPr>
                    </a:p>
                  </a:txBody>
                  <a:tcPr marL="4035" marR="4035" marT="4035" marB="0" anchor="ctr">
                    <a:solidFill>
                      <a:schemeClr val="bg1"/>
                    </a:solidFill>
                  </a:tcPr>
                </a:tc>
                <a:extLst>
                  <a:ext uri="{0D108BD9-81ED-4DB2-BD59-A6C34878D82A}">
                    <a16:rowId xmlns:a16="http://schemas.microsoft.com/office/drawing/2014/main" xmlns="" val="10007"/>
                  </a:ext>
                </a:extLst>
              </a:tr>
              <a:tr h="395405">
                <a:tc>
                  <a:txBody>
                    <a:bodyPr/>
                    <a:lstStyle/>
                    <a:p>
                      <a:pPr marL="285750" indent="-285750" algn="just" fontAlgn="ctr">
                        <a:buFont typeface="Wingdings" panose="05000000000000000000" pitchFamily="2" charset="2"/>
                        <a:buChar char="q"/>
                      </a:pPr>
                      <a:r>
                        <a:rPr lang="en-US" sz="1800" u="none" strike="noStrike" dirty="0">
                          <a:effectLst/>
                        </a:rPr>
                        <a:t>Adequacy of explanation and quantification in situations where there is no specific standard to deal with a particular item. (-0.5)</a:t>
                      </a:r>
                      <a:endParaRPr lang="en-US" sz="1800" b="0" i="0" u="none" strike="noStrike" dirty="0">
                        <a:solidFill>
                          <a:srgbClr val="000000"/>
                        </a:solidFill>
                        <a:effectLst/>
                        <a:latin typeface="Tahoma" panose="020B0604030504040204" pitchFamily="34" charset="0"/>
                      </a:endParaRPr>
                    </a:p>
                  </a:txBody>
                  <a:tcPr marL="4035" marR="4035" marT="4035" marB="0" anchor="ctr">
                    <a:solidFill>
                      <a:schemeClr val="bg1"/>
                    </a:solidFill>
                  </a:tcPr>
                </a:tc>
                <a:extLst>
                  <a:ext uri="{0D108BD9-81ED-4DB2-BD59-A6C34878D82A}">
                    <a16:rowId xmlns:a16="http://schemas.microsoft.com/office/drawing/2014/main" xmlns="" val="10008"/>
                  </a:ext>
                </a:extLst>
              </a:tr>
              <a:tr h="989318">
                <a:tc>
                  <a:txBody>
                    <a:bodyPr/>
                    <a:lstStyle/>
                    <a:p>
                      <a:pPr marL="285750" indent="-285750" algn="just" fontAlgn="ctr">
                        <a:buFont typeface="Wingdings" panose="05000000000000000000" pitchFamily="2" charset="2"/>
                        <a:buChar char="q"/>
                      </a:pPr>
                      <a:r>
                        <a:rPr lang="en-US" sz="1800" u="none" strike="noStrike" dirty="0">
                          <a:effectLst/>
                        </a:rPr>
                        <a:t>Going Concern- Whether statements are prepared on Going concern basis and if there exists any material uncertainties relating to the going concern assumption, whether management made adequate going concern disclosures in the financial statements.</a:t>
                      </a:r>
                      <a:endParaRPr lang="en-US" sz="1800" b="0" i="0" u="none" strike="noStrike" dirty="0">
                        <a:solidFill>
                          <a:srgbClr val="000000"/>
                        </a:solidFill>
                        <a:effectLst/>
                        <a:latin typeface="Tahoma" panose="020B0604030504040204" pitchFamily="34" charset="0"/>
                      </a:endParaRPr>
                    </a:p>
                  </a:txBody>
                  <a:tcPr marL="4035" marR="4035" marT="4035" marB="0" anchor="ctr">
                    <a:solidFill>
                      <a:schemeClr val="bg1"/>
                    </a:solidFill>
                  </a:tcPr>
                </a:tc>
                <a:extLst>
                  <a:ext uri="{0D108BD9-81ED-4DB2-BD59-A6C34878D82A}">
                    <a16:rowId xmlns:a16="http://schemas.microsoft.com/office/drawing/2014/main" xmlns="" val="10009"/>
                  </a:ext>
                </a:extLst>
              </a:tr>
            </a:tbl>
          </a:graphicData>
        </a:graphic>
      </p:graphicFrame>
      <p:sp>
        <p:nvSpPr>
          <p:cNvPr id="11" name="Right Arrow 10"/>
          <p:cNvSpPr/>
          <p:nvPr/>
        </p:nvSpPr>
        <p:spPr>
          <a:xfrm>
            <a:off x="8909107" y="6339825"/>
            <a:ext cx="1381079" cy="484632"/>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Continue</a:t>
            </a:r>
            <a:endParaRPr lang="en-US" b="1" dirty="0">
              <a:solidFill>
                <a:schemeClr val="tx1"/>
              </a:solidFill>
            </a:endParaRPr>
          </a:p>
        </p:txBody>
      </p:sp>
    </p:spTree>
    <p:extLst>
      <p:ext uri="{BB962C8B-B14F-4D97-AF65-F5344CB8AC3E}">
        <p14:creationId xmlns:p14="http://schemas.microsoft.com/office/powerpoint/2010/main" xmlns="" val="453268305"/>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ADF23E10-7017-72AB-40F2-BCF23A142453}"/>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262824" y="68317"/>
            <a:ext cx="2309066" cy="401509"/>
          </a:xfrm>
          <a:prstGeom prst="rect">
            <a:avLst/>
          </a:prstGeom>
          <a:noFill/>
          <a:ln>
            <a:noFill/>
          </a:ln>
        </p:spPr>
      </p:pic>
      <p:pic>
        <p:nvPicPr>
          <p:cNvPr id="5" name="Picture 4"/>
          <p:cNvPicPr>
            <a:picLocks noChangeAspect="1"/>
          </p:cNvPicPr>
          <p:nvPr/>
        </p:nvPicPr>
        <p:blipFill>
          <a:blip r:embed="rId3"/>
          <a:stretch>
            <a:fillRect/>
          </a:stretch>
        </p:blipFill>
        <p:spPr>
          <a:xfrm flipV="1">
            <a:off x="638387" y="568867"/>
            <a:ext cx="10933504" cy="1106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Rectangle 5"/>
          <p:cNvSpPr/>
          <p:nvPr/>
        </p:nvSpPr>
        <p:spPr>
          <a:xfrm>
            <a:off x="536662" y="-29586"/>
            <a:ext cx="3120937" cy="477054"/>
          </a:xfrm>
          <a:prstGeom prst="rect">
            <a:avLst/>
          </a:prstGeom>
        </p:spPr>
        <p:txBody>
          <a:bodyPr wrap="square">
            <a:spAutoFit/>
          </a:bodyPr>
          <a:lstStyle/>
          <a:p>
            <a:pPr defTabSz="371475">
              <a:lnSpc>
                <a:spcPts val="1248"/>
              </a:lnSpc>
              <a:spcAft>
                <a:spcPts val="600"/>
              </a:spcAft>
              <a:tabLst>
                <a:tab pos="185738" algn="l"/>
              </a:tabLst>
            </a:pPr>
            <a:endParaRPr lang="en-CA" altLang="en-US" sz="105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endParaRPr>
          </a:p>
          <a:p>
            <a:pPr defTabSz="371475">
              <a:lnSpc>
                <a:spcPts val="1248"/>
              </a:lnSpc>
              <a:spcAft>
                <a:spcPts val="600"/>
              </a:spcAft>
              <a:tabLst>
                <a:tab pos="185738" algn="l"/>
              </a:tabLst>
            </a:pPr>
            <a:r>
              <a:rPr lang="en-CA" altLang="en-US" sz="2400" b="1"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Nexia </a:t>
            </a:r>
            <a:r>
              <a:rPr lang="en-CA" altLang="en-US" sz="1200" b="1"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in</a:t>
            </a:r>
            <a:r>
              <a:rPr lang="en-CA" altLang="en-US" sz="2400" b="1"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 Bangladesh</a:t>
            </a:r>
            <a:r>
              <a:rPr lang="en-CA" altLang="en-US" sz="2000"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 </a:t>
            </a:r>
            <a:endParaRPr lang="en-US" sz="2000" dirty="0"/>
          </a:p>
        </p:txBody>
      </p:sp>
      <p:pic>
        <p:nvPicPr>
          <p:cNvPr id="7" name="Picture 6">
            <a:extLst>
              <a:ext uri="{FF2B5EF4-FFF2-40B4-BE49-F238E27FC236}">
                <a16:creationId xmlns:a16="http://schemas.microsoft.com/office/drawing/2014/main" xmlns="" id="{237AB954-0DD2-0A51-A330-7CD26D0E7C4E}"/>
              </a:ext>
            </a:extLst>
          </p:cNvPr>
          <p:cNvPicPr>
            <a:picLocks noChangeAspect="1"/>
          </p:cNvPicPr>
          <p:nvPr/>
        </p:nvPicPr>
        <p:blipFill rotWithShape="1">
          <a:blip r:embed="rId4"/>
          <a:srcRect l="51286" t="305" r="519" b="961"/>
          <a:stretch>
            <a:fillRect/>
          </a:stretch>
        </p:blipFill>
        <p:spPr>
          <a:xfrm flipH="1">
            <a:off x="-1" y="909317"/>
            <a:ext cx="1359018" cy="5668919"/>
          </a:xfrm>
          <a:prstGeom prst="rect">
            <a:avLst/>
          </a:prstGeom>
        </p:spPr>
      </p:pic>
      <p:sp>
        <p:nvSpPr>
          <p:cNvPr id="9" name="Rectangle 8"/>
          <p:cNvSpPr/>
          <p:nvPr/>
        </p:nvSpPr>
        <p:spPr>
          <a:xfrm>
            <a:off x="10790557" y="6578236"/>
            <a:ext cx="863763" cy="246221"/>
          </a:xfrm>
          <a:prstGeom prst="rect">
            <a:avLst/>
          </a:prstGeom>
        </p:spPr>
        <p:txBody>
          <a:bodyPr wrap="none">
            <a:spAutoFit/>
          </a:bodyPr>
          <a:lstStyle/>
          <a:p>
            <a:pPr algn="ctr" defTabSz="371475">
              <a:lnSpc>
                <a:spcPts val="1248"/>
              </a:lnSpc>
              <a:spcAft>
                <a:spcPts val="600"/>
              </a:spcAft>
              <a:tabLst>
                <a:tab pos="185738" algn="l"/>
              </a:tabLst>
            </a:pPr>
            <a:r>
              <a:rPr lang="en-CA" altLang="en-US" sz="1200" b="1" dirty="0" smtClean="0">
                <a:ln w="0"/>
                <a:solidFill>
                  <a:schemeClr val="accent3">
                    <a:lumMod val="75000"/>
                  </a:schemeClr>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Arial Bold" pitchFamily="34" charset="0"/>
              </a:rPr>
              <a:t>Page # 25</a:t>
            </a:r>
            <a:endParaRPr lang="en-CA" altLang="en-US" sz="1200" b="1" dirty="0">
              <a:ln w="0"/>
              <a:solidFill>
                <a:schemeClr val="accent3">
                  <a:lumMod val="75000"/>
                </a:schemeClr>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Arial Bold" pitchFamily="34" charset="0"/>
            </a:endParaRPr>
          </a:p>
        </p:txBody>
      </p:sp>
      <p:sp>
        <p:nvSpPr>
          <p:cNvPr id="8" name="Rectangle 7"/>
          <p:cNvSpPr/>
          <p:nvPr/>
        </p:nvSpPr>
        <p:spPr>
          <a:xfrm>
            <a:off x="1770077" y="800871"/>
            <a:ext cx="4035105" cy="461665"/>
          </a:xfrm>
          <a:prstGeom prst="rect">
            <a:avLst/>
          </a:prstGeom>
        </p:spPr>
        <p:txBody>
          <a:bodyPr wrap="square">
            <a:spAutoFit/>
          </a:bodyPr>
          <a:lstStyle/>
          <a:p>
            <a:pPr lvl="0" algn="just"/>
            <a:r>
              <a:rPr lang="en-US" sz="2400" b="1" dirty="0" smtClean="0"/>
              <a:t>Detailed Guidelines</a:t>
            </a:r>
            <a:endParaRPr lang="en-US" sz="2400" b="1" dirty="0"/>
          </a:p>
        </p:txBody>
      </p:sp>
      <p:graphicFrame>
        <p:nvGraphicFramePr>
          <p:cNvPr id="3" name="Table 2"/>
          <p:cNvGraphicFramePr>
            <a:graphicFrameLocks noGrp="1"/>
          </p:cNvGraphicFramePr>
          <p:nvPr>
            <p:extLst>
              <p:ext uri="{D42A27DB-BD31-4B8C-83A1-F6EECF244321}">
                <p14:modId xmlns:p14="http://schemas.microsoft.com/office/powerpoint/2010/main" xmlns="" val="2718682860"/>
              </p:ext>
            </p:extLst>
          </p:nvPr>
        </p:nvGraphicFramePr>
        <p:xfrm>
          <a:off x="1938380" y="1317993"/>
          <a:ext cx="9562925" cy="4602801"/>
        </p:xfrm>
        <a:graphic>
          <a:graphicData uri="http://schemas.openxmlformats.org/drawingml/2006/table">
            <a:tbl>
              <a:tblPr>
                <a:tableStyleId>{5C22544A-7EE6-4342-B048-85BDC9FD1C3A}</a:tableStyleId>
              </a:tblPr>
              <a:tblGrid>
                <a:gridCol w="9562925">
                  <a:extLst>
                    <a:ext uri="{9D8B030D-6E8A-4147-A177-3AD203B41FA5}">
                      <a16:colId xmlns:a16="http://schemas.microsoft.com/office/drawing/2014/main" xmlns="" val="20000"/>
                    </a:ext>
                  </a:extLst>
                </a:gridCol>
              </a:tblGrid>
              <a:tr h="233680">
                <a:tc>
                  <a:txBody>
                    <a:bodyPr/>
                    <a:lstStyle/>
                    <a:p>
                      <a:pPr marL="285750" indent="-285750" algn="l" fontAlgn="ctr">
                        <a:buFont typeface="Wingdings" panose="05000000000000000000" pitchFamily="2" charset="2"/>
                        <a:buChar char="q"/>
                      </a:pPr>
                      <a:r>
                        <a:rPr lang="en-US" sz="1800" u="none" strike="noStrike" dirty="0">
                          <a:effectLst/>
                        </a:rPr>
                        <a:t>Risk disclosures</a:t>
                      </a:r>
                      <a:endParaRPr lang="en-US" sz="1800" b="0" i="0" u="none" strike="noStrike" dirty="0">
                        <a:solidFill>
                          <a:srgbClr val="000000"/>
                        </a:solidFill>
                        <a:effectLst/>
                        <a:latin typeface="Tahoma" panose="020B0604030504040204" pitchFamily="34" charset="0"/>
                      </a:endParaRPr>
                    </a:p>
                  </a:txBody>
                  <a:tcPr marL="4763" marR="4763" marT="4763" marB="0" anchor="ctr">
                    <a:solidFill>
                      <a:schemeClr val="bg1"/>
                    </a:solidFill>
                  </a:tcPr>
                </a:tc>
                <a:extLst>
                  <a:ext uri="{0D108BD9-81ED-4DB2-BD59-A6C34878D82A}">
                    <a16:rowId xmlns:a16="http://schemas.microsoft.com/office/drawing/2014/main" xmlns="" val="10000"/>
                  </a:ext>
                </a:extLst>
              </a:tr>
              <a:tr h="466725">
                <a:tc>
                  <a:txBody>
                    <a:bodyPr/>
                    <a:lstStyle/>
                    <a:p>
                      <a:pPr marL="285750" indent="-285750" algn="l" fontAlgn="ctr">
                        <a:buFont typeface="Wingdings" panose="05000000000000000000" pitchFamily="2" charset="2"/>
                        <a:buChar char="q"/>
                      </a:pPr>
                      <a:r>
                        <a:rPr lang="en-US" sz="1800" u="none" strike="noStrike" dirty="0">
                          <a:effectLst/>
                        </a:rPr>
                        <a:t>Information on Significant Accounting policies in line with IFRSs/applicable national accounting standards</a:t>
                      </a:r>
                      <a:endParaRPr lang="en-US" sz="1800" b="0" i="0" u="none" strike="noStrike" dirty="0">
                        <a:solidFill>
                          <a:srgbClr val="0563C1"/>
                        </a:solidFill>
                        <a:effectLst/>
                        <a:latin typeface="Tahoma" panose="020B0604030504040204" pitchFamily="34" charset="0"/>
                      </a:endParaRPr>
                    </a:p>
                  </a:txBody>
                  <a:tcPr marL="4763" marR="4763" marT="4763" marB="0" anchor="ctr">
                    <a:solidFill>
                      <a:schemeClr val="bg1"/>
                    </a:solidFill>
                  </a:tcPr>
                </a:tc>
                <a:extLst>
                  <a:ext uri="{0D108BD9-81ED-4DB2-BD59-A6C34878D82A}">
                    <a16:rowId xmlns:a16="http://schemas.microsoft.com/office/drawing/2014/main" xmlns="" val="10001"/>
                  </a:ext>
                </a:extLst>
              </a:tr>
              <a:tr h="233680">
                <a:tc>
                  <a:txBody>
                    <a:bodyPr/>
                    <a:lstStyle/>
                    <a:p>
                      <a:pPr marL="285750" indent="-285750" algn="l" fontAlgn="ctr">
                        <a:buFont typeface="Wingdings" panose="05000000000000000000" pitchFamily="2" charset="2"/>
                        <a:buChar char="q"/>
                      </a:pPr>
                      <a:r>
                        <a:rPr lang="en-US" sz="1800" u="none" strike="noStrike">
                          <a:effectLst/>
                        </a:rPr>
                        <a:t>Disclosures of all contingencies and commitments</a:t>
                      </a:r>
                      <a:endParaRPr lang="en-US" sz="1800" b="0" i="0" u="none" strike="noStrike">
                        <a:solidFill>
                          <a:srgbClr val="000000"/>
                        </a:solidFill>
                        <a:effectLst/>
                        <a:latin typeface="Tahoma" panose="020B0604030504040204" pitchFamily="34" charset="0"/>
                      </a:endParaRPr>
                    </a:p>
                  </a:txBody>
                  <a:tcPr marL="4763" marR="4763" marT="4763" marB="0" anchor="ctr">
                    <a:solidFill>
                      <a:schemeClr val="bg1"/>
                    </a:solidFill>
                  </a:tcPr>
                </a:tc>
                <a:extLst>
                  <a:ext uri="{0D108BD9-81ED-4DB2-BD59-A6C34878D82A}">
                    <a16:rowId xmlns:a16="http://schemas.microsoft.com/office/drawing/2014/main" xmlns="" val="10002"/>
                  </a:ext>
                </a:extLst>
              </a:tr>
              <a:tr h="466725">
                <a:tc>
                  <a:txBody>
                    <a:bodyPr/>
                    <a:lstStyle/>
                    <a:p>
                      <a:pPr marL="285750" indent="-285750" algn="l" fontAlgn="ctr">
                        <a:buFont typeface="Wingdings" panose="05000000000000000000" pitchFamily="2" charset="2"/>
                        <a:buChar char="q"/>
                      </a:pPr>
                      <a:r>
                        <a:rPr lang="en-US" sz="1800" u="none" strike="noStrike" dirty="0">
                          <a:effectLst/>
                        </a:rPr>
                        <a:t>Comprehensive related party disclosures including such transactions which could have potential conflict with interest of company at large</a:t>
                      </a:r>
                      <a:endParaRPr lang="en-US" sz="1800" b="0" i="0" u="none" strike="noStrike" dirty="0">
                        <a:solidFill>
                          <a:srgbClr val="000000"/>
                        </a:solidFill>
                        <a:effectLst/>
                        <a:latin typeface="Tahoma" panose="020B0604030504040204" pitchFamily="34" charset="0"/>
                      </a:endParaRPr>
                    </a:p>
                  </a:txBody>
                  <a:tcPr marL="4763" marR="4763" marT="4763" marB="0" anchor="ctr">
                    <a:solidFill>
                      <a:schemeClr val="bg1"/>
                    </a:solidFill>
                  </a:tcPr>
                </a:tc>
                <a:extLst>
                  <a:ext uri="{0D108BD9-81ED-4DB2-BD59-A6C34878D82A}">
                    <a16:rowId xmlns:a16="http://schemas.microsoft.com/office/drawing/2014/main" xmlns="" val="10003"/>
                  </a:ext>
                </a:extLst>
              </a:tr>
              <a:tr h="233680">
                <a:tc>
                  <a:txBody>
                    <a:bodyPr/>
                    <a:lstStyle/>
                    <a:p>
                      <a:pPr marL="285750" indent="-285750" algn="l" fontAlgn="ctr">
                        <a:buFont typeface="Wingdings" panose="05000000000000000000" pitchFamily="2" charset="2"/>
                        <a:buChar char="q"/>
                      </a:pPr>
                      <a:r>
                        <a:rPr lang="en-US" sz="1800" u="none" strike="noStrike" dirty="0">
                          <a:effectLst/>
                        </a:rPr>
                        <a:t>Events occurring after the reporting period</a:t>
                      </a:r>
                      <a:endParaRPr lang="en-US" sz="1800" b="0" i="0" u="none" strike="noStrike" dirty="0">
                        <a:solidFill>
                          <a:srgbClr val="000000"/>
                        </a:solidFill>
                        <a:effectLst/>
                        <a:latin typeface="Tahoma" panose="020B0604030504040204" pitchFamily="34" charset="0"/>
                      </a:endParaRPr>
                    </a:p>
                  </a:txBody>
                  <a:tcPr marL="4763" marR="4763" marT="4763" marB="0" anchor="ctr">
                    <a:solidFill>
                      <a:schemeClr val="bg1"/>
                    </a:solidFill>
                  </a:tcPr>
                </a:tc>
                <a:extLst>
                  <a:ext uri="{0D108BD9-81ED-4DB2-BD59-A6C34878D82A}">
                    <a16:rowId xmlns:a16="http://schemas.microsoft.com/office/drawing/2014/main" xmlns="" val="10004"/>
                  </a:ext>
                </a:extLst>
              </a:tr>
              <a:tr h="233680">
                <a:tc>
                  <a:txBody>
                    <a:bodyPr/>
                    <a:lstStyle/>
                    <a:p>
                      <a:pPr marL="285750" indent="-285750" algn="just" fontAlgn="ctr">
                        <a:buFont typeface="Wingdings" panose="05000000000000000000" pitchFamily="2" charset="2"/>
                        <a:buChar char="q"/>
                      </a:pPr>
                      <a:r>
                        <a:rPr lang="en-US" sz="1800" u="none" strike="noStrike" dirty="0">
                          <a:effectLst/>
                        </a:rPr>
                        <a:t>Segment Information and analysis</a:t>
                      </a:r>
                      <a:endParaRPr lang="en-US" sz="1800" b="1" i="0" u="none" strike="noStrike" dirty="0">
                        <a:solidFill>
                          <a:srgbClr val="000000"/>
                        </a:solidFill>
                        <a:effectLst/>
                        <a:latin typeface="Tahoma" panose="020B0604030504040204" pitchFamily="34" charset="0"/>
                      </a:endParaRPr>
                    </a:p>
                  </a:txBody>
                  <a:tcPr marL="4763" marR="4763" marT="4763" marB="0" anchor="ctr">
                    <a:solidFill>
                      <a:schemeClr val="bg1"/>
                    </a:solidFill>
                  </a:tcPr>
                </a:tc>
                <a:extLst>
                  <a:ext uri="{0D108BD9-81ED-4DB2-BD59-A6C34878D82A}">
                    <a16:rowId xmlns:a16="http://schemas.microsoft.com/office/drawing/2014/main" xmlns="" val="10005"/>
                  </a:ext>
                </a:extLst>
              </a:tr>
              <a:tr h="700405">
                <a:tc>
                  <a:txBody>
                    <a:bodyPr/>
                    <a:lstStyle/>
                    <a:p>
                      <a:pPr algn="l" fontAlgn="ctr"/>
                      <a:r>
                        <a:rPr lang="en-US" sz="1800" u="none" strike="noStrike" dirty="0">
                          <a:effectLst/>
                        </a:rPr>
                        <a:t>• Availability of information regarding different segments and units of the entity as well as non-segmental entities/units including type of products &amp; services from which it derives its revenue.</a:t>
                      </a:r>
                      <a:endParaRPr lang="en-US" sz="1800" b="0" i="0" u="none" strike="noStrike" dirty="0">
                        <a:solidFill>
                          <a:srgbClr val="000000"/>
                        </a:solidFill>
                        <a:effectLst/>
                        <a:latin typeface="Tahoma" panose="020B0604030504040204" pitchFamily="34" charset="0"/>
                      </a:endParaRPr>
                    </a:p>
                  </a:txBody>
                  <a:tcPr marL="4763" marR="4763" marT="4763" marB="0" anchor="ctr">
                    <a:solidFill>
                      <a:schemeClr val="bg1"/>
                    </a:solidFill>
                  </a:tcPr>
                </a:tc>
                <a:extLst>
                  <a:ext uri="{0D108BD9-81ED-4DB2-BD59-A6C34878D82A}">
                    <a16:rowId xmlns:a16="http://schemas.microsoft.com/office/drawing/2014/main" xmlns="" val="10006"/>
                  </a:ext>
                </a:extLst>
              </a:tr>
              <a:tr h="233680">
                <a:tc>
                  <a:txBody>
                    <a:bodyPr/>
                    <a:lstStyle/>
                    <a:p>
                      <a:pPr algn="l" fontAlgn="ctr"/>
                      <a:r>
                        <a:rPr lang="en-US" sz="1800" u="none" strike="noStrike" dirty="0">
                          <a:effectLst/>
                        </a:rPr>
                        <a:t>• Segment analysis of:</a:t>
                      </a:r>
                      <a:endParaRPr lang="en-US" sz="1800" b="1" i="0" u="none" strike="noStrike" dirty="0">
                        <a:solidFill>
                          <a:srgbClr val="000000"/>
                        </a:solidFill>
                        <a:effectLst/>
                        <a:latin typeface="Tahoma" panose="020B0604030504040204" pitchFamily="34" charset="0"/>
                      </a:endParaRPr>
                    </a:p>
                  </a:txBody>
                  <a:tcPr marL="4763" marR="4763" marT="4763" marB="0" anchor="ctr">
                    <a:solidFill>
                      <a:schemeClr val="bg1"/>
                    </a:solidFill>
                  </a:tcPr>
                </a:tc>
                <a:extLst>
                  <a:ext uri="{0D108BD9-81ED-4DB2-BD59-A6C34878D82A}">
                    <a16:rowId xmlns:a16="http://schemas.microsoft.com/office/drawing/2014/main" xmlns="" val="10007"/>
                  </a:ext>
                </a:extLst>
              </a:tr>
              <a:tr h="466725">
                <a:tc>
                  <a:txBody>
                    <a:bodyPr/>
                    <a:lstStyle/>
                    <a:p>
                      <a:pPr marL="285750" indent="-285750" algn="l" fontAlgn="ctr">
                        <a:buFont typeface="Wingdings" panose="05000000000000000000" pitchFamily="2" charset="2"/>
                        <a:buChar char="ü"/>
                      </a:pPr>
                      <a:r>
                        <a:rPr lang="en-US" sz="1800" u="none" strike="noStrike" dirty="0" smtClean="0">
                          <a:effectLst/>
                        </a:rPr>
                        <a:t>Segment </a:t>
                      </a:r>
                      <a:r>
                        <a:rPr lang="en-US" sz="1800" u="none" strike="noStrike" dirty="0">
                          <a:effectLst/>
                        </a:rPr>
                        <a:t>Revenue and profit/ result</a:t>
                      </a:r>
                      <a:endParaRPr lang="en-US" sz="1800" b="0" i="0" u="none" strike="noStrike" dirty="0">
                        <a:solidFill>
                          <a:srgbClr val="000000"/>
                        </a:solidFill>
                        <a:effectLst/>
                        <a:latin typeface="Tahoma" panose="020B0604030504040204" pitchFamily="34" charset="0"/>
                      </a:endParaRPr>
                    </a:p>
                  </a:txBody>
                  <a:tcPr marL="4763" marR="4763" marT="4763" marB="0" anchor="ctr">
                    <a:solidFill>
                      <a:schemeClr val="bg1"/>
                    </a:solidFill>
                  </a:tcPr>
                </a:tc>
                <a:extLst>
                  <a:ext uri="{0D108BD9-81ED-4DB2-BD59-A6C34878D82A}">
                    <a16:rowId xmlns:a16="http://schemas.microsoft.com/office/drawing/2014/main" xmlns="" val="10008"/>
                  </a:ext>
                </a:extLst>
              </a:tr>
              <a:tr h="466725">
                <a:tc>
                  <a:txBody>
                    <a:bodyPr/>
                    <a:lstStyle/>
                    <a:p>
                      <a:pPr marL="285750" indent="-285750" algn="l" fontAlgn="ctr">
                        <a:buFont typeface="Wingdings" panose="05000000000000000000" pitchFamily="2" charset="2"/>
                        <a:buChar char="ü"/>
                      </a:pPr>
                      <a:r>
                        <a:rPr lang="en-US" sz="1800" u="none" strike="noStrike" dirty="0" smtClean="0">
                          <a:effectLst/>
                        </a:rPr>
                        <a:t>Segment </a:t>
                      </a:r>
                      <a:r>
                        <a:rPr lang="en-US" sz="1800" u="none" strike="noStrike" dirty="0">
                          <a:effectLst/>
                        </a:rPr>
                        <a:t>Assets</a:t>
                      </a:r>
                      <a:endParaRPr lang="en-US" sz="1800" b="0" i="0" u="none" strike="noStrike" dirty="0">
                        <a:solidFill>
                          <a:srgbClr val="000000"/>
                        </a:solidFill>
                        <a:effectLst/>
                        <a:latin typeface="Tahoma" panose="020B0604030504040204" pitchFamily="34" charset="0"/>
                      </a:endParaRPr>
                    </a:p>
                  </a:txBody>
                  <a:tcPr marL="4763" marR="4763" marT="4763" marB="0" anchor="ctr">
                    <a:solidFill>
                      <a:schemeClr val="bg1"/>
                    </a:solidFill>
                  </a:tcPr>
                </a:tc>
                <a:extLst>
                  <a:ext uri="{0D108BD9-81ED-4DB2-BD59-A6C34878D82A}">
                    <a16:rowId xmlns:a16="http://schemas.microsoft.com/office/drawing/2014/main" xmlns="" val="10009"/>
                  </a:ext>
                </a:extLst>
              </a:tr>
              <a:tr h="466725">
                <a:tc>
                  <a:txBody>
                    <a:bodyPr/>
                    <a:lstStyle/>
                    <a:p>
                      <a:pPr marL="285750" indent="-285750" algn="l" fontAlgn="ctr">
                        <a:buFont typeface="Wingdings" panose="05000000000000000000" pitchFamily="2" charset="2"/>
                        <a:buChar char="ü"/>
                      </a:pPr>
                      <a:r>
                        <a:rPr lang="en-US" sz="1800" u="none" strike="noStrike" dirty="0" smtClean="0">
                          <a:effectLst/>
                        </a:rPr>
                        <a:t>Segment </a:t>
                      </a:r>
                      <a:r>
                        <a:rPr lang="en-US" sz="1800" u="none" strike="noStrike" dirty="0">
                          <a:effectLst/>
                        </a:rPr>
                        <a:t>Liabilities and Equity</a:t>
                      </a:r>
                      <a:endParaRPr lang="en-US" sz="1800" b="0" i="0" u="none" strike="noStrike" dirty="0">
                        <a:solidFill>
                          <a:srgbClr val="000000"/>
                        </a:solidFill>
                        <a:effectLst/>
                        <a:latin typeface="Tahoma" panose="020B0604030504040204" pitchFamily="34" charset="0"/>
                      </a:endParaRPr>
                    </a:p>
                  </a:txBody>
                  <a:tcPr marL="4763" marR="4763" marT="4763" marB="0" anchor="ctr">
                    <a:solidFill>
                      <a:schemeClr val="bg1"/>
                    </a:solidFill>
                  </a:tcPr>
                </a:tc>
                <a:extLst>
                  <a:ext uri="{0D108BD9-81ED-4DB2-BD59-A6C34878D82A}">
                    <a16:rowId xmlns:a16="http://schemas.microsoft.com/office/drawing/2014/main" xmlns="" val="10010"/>
                  </a:ext>
                </a:extLst>
              </a:tr>
            </a:tbl>
          </a:graphicData>
        </a:graphic>
      </p:graphicFrame>
      <p:sp>
        <p:nvSpPr>
          <p:cNvPr id="11" name="Right Arrow 10"/>
          <p:cNvSpPr/>
          <p:nvPr/>
        </p:nvSpPr>
        <p:spPr>
          <a:xfrm>
            <a:off x="8909107" y="6339825"/>
            <a:ext cx="1381079" cy="484632"/>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Continue</a:t>
            </a:r>
            <a:endParaRPr lang="en-US" b="1" dirty="0">
              <a:solidFill>
                <a:schemeClr val="tx1"/>
              </a:solidFill>
            </a:endParaRPr>
          </a:p>
        </p:txBody>
      </p:sp>
    </p:spTree>
    <p:extLst>
      <p:ext uri="{BB962C8B-B14F-4D97-AF65-F5344CB8AC3E}">
        <p14:creationId xmlns:p14="http://schemas.microsoft.com/office/powerpoint/2010/main" xmlns="" val="4048772264"/>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ADF23E10-7017-72AB-40F2-BCF23A142453}"/>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262824" y="68317"/>
            <a:ext cx="2309066" cy="401509"/>
          </a:xfrm>
          <a:prstGeom prst="rect">
            <a:avLst/>
          </a:prstGeom>
          <a:noFill/>
          <a:ln>
            <a:noFill/>
          </a:ln>
        </p:spPr>
      </p:pic>
      <p:pic>
        <p:nvPicPr>
          <p:cNvPr id="5" name="Picture 4"/>
          <p:cNvPicPr>
            <a:picLocks noChangeAspect="1"/>
          </p:cNvPicPr>
          <p:nvPr/>
        </p:nvPicPr>
        <p:blipFill>
          <a:blip r:embed="rId3"/>
          <a:stretch>
            <a:fillRect/>
          </a:stretch>
        </p:blipFill>
        <p:spPr>
          <a:xfrm flipV="1">
            <a:off x="638387" y="568867"/>
            <a:ext cx="10933504" cy="1106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Rectangle 5"/>
          <p:cNvSpPr/>
          <p:nvPr/>
        </p:nvSpPr>
        <p:spPr>
          <a:xfrm>
            <a:off x="536662" y="-29586"/>
            <a:ext cx="3120937" cy="477054"/>
          </a:xfrm>
          <a:prstGeom prst="rect">
            <a:avLst/>
          </a:prstGeom>
        </p:spPr>
        <p:txBody>
          <a:bodyPr wrap="square">
            <a:spAutoFit/>
          </a:bodyPr>
          <a:lstStyle/>
          <a:p>
            <a:pPr defTabSz="371475">
              <a:lnSpc>
                <a:spcPts val="1248"/>
              </a:lnSpc>
              <a:spcAft>
                <a:spcPts val="600"/>
              </a:spcAft>
              <a:tabLst>
                <a:tab pos="185738" algn="l"/>
              </a:tabLst>
            </a:pPr>
            <a:endParaRPr lang="en-CA" altLang="en-US" sz="105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endParaRPr>
          </a:p>
          <a:p>
            <a:pPr defTabSz="371475">
              <a:lnSpc>
                <a:spcPts val="1248"/>
              </a:lnSpc>
              <a:spcAft>
                <a:spcPts val="600"/>
              </a:spcAft>
              <a:tabLst>
                <a:tab pos="185738" algn="l"/>
              </a:tabLst>
            </a:pPr>
            <a:r>
              <a:rPr lang="en-CA" altLang="en-US" sz="2400" b="1"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Nexia </a:t>
            </a:r>
            <a:r>
              <a:rPr lang="en-CA" altLang="en-US" sz="1200" b="1"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in</a:t>
            </a:r>
            <a:r>
              <a:rPr lang="en-CA" altLang="en-US" sz="2400" b="1"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 Bangladesh</a:t>
            </a:r>
            <a:r>
              <a:rPr lang="en-CA" altLang="en-US" sz="2000"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 </a:t>
            </a:r>
            <a:endParaRPr lang="en-US" sz="2000" dirty="0"/>
          </a:p>
        </p:txBody>
      </p:sp>
      <p:pic>
        <p:nvPicPr>
          <p:cNvPr id="7" name="Picture 6">
            <a:extLst>
              <a:ext uri="{FF2B5EF4-FFF2-40B4-BE49-F238E27FC236}">
                <a16:creationId xmlns:a16="http://schemas.microsoft.com/office/drawing/2014/main" xmlns="" id="{237AB954-0DD2-0A51-A330-7CD26D0E7C4E}"/>
              </a:ext>
            </a:extLst>
          </p:cNvPr>
          <p:cNvPicPr>
            <a:picLocks noChangeAspect="1"/>
          </p:cNvPicPr>
          <p:nvPr/>
        </p:nvPicPr>
        <p:blipFill rotWithShape="1">
          <a:blip r:embed="rId4"/>
          <a:srcRect l="51286" t="305" r="519" b="961"/>
          <a:stretch>
            <a:fillRect/>
          </a:stretch>
        </p:blipFill>
        <p:spPr>
          <a:xfrm flipH="1">
            <a:off x="-1" y="909317"/>
            <a:ext cx="1359018" cy="5668919"/>
          </a:xfrm>
          <a:prstGeom prst="rect">
            <a:avLst/>
          </a:prstGeom>
        </p:spPr>
      </p:pic>
      <p:sp>
        <p:nvSpPr>
          <p:cNvPr id="9" name="Rectangle 8"/>
          <p:cNvSpPr/>
          <p:nvPr/>
        </p:nvSpPr>
        <p:spPr>
          <a:xfrm>
            <a:off x="10790557" y="6578236"/>
            <a:ext cx="863763" cy="246221"/>
          </a:xfrm>
          <a:prstGeom prst="rect">
            <a:avLst/>
          </a:prstGeom>
        </p:spPr>
        <p:txBody>
          <a:bodyPr wrap="none">
            <a:spAutoFit/>
          </a:bodyPr>
          <a:lstStyle/>
          <a:p>
            <a:pPr algn="ctr" defTabSz="371475">
              <a:lnSpc>
                <a:spcPts val="1248"/>
              </a:lnSpc>
              <a:spcAft>
                <a:spcPts val="600"/>
              </a:spcAft>
              <a:tabLst>
                <a:tab pos="185738" algn="l"/>
              </a:tabLst>
            </a:pPr>
            <a:r>
              <a:rPr lang="en-CA" altLang="en-US" sz="1200" b="1" dirty="0" smtClean="0">
                <a:ln w="0"/>
                <a:solidFill>
                  <a:schemeClr val="accent3">
                    <a:lumMod val="75000"/>
                  </a:schemeClr>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Arial Bold" pitchFamily="34" charset="0"/>
              </a:rPr>
              <a:t>Page # 26</a:t>
            </a:r>
            <a:endParaRPr lang="en-CA" altLang="en-US" sz="1200" b="1" dirty="0">
              <a:ln w="0"/>
              <a:solidFill>
                <a:schemeClr val="accent3">
                  <a:lumMod val="75000"/>
                </a:schemeClr>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Arial Bold"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2945902277"/>
              </p:ext>
            </p:extLst>
          </p:nvPr>
        </p:nvGraphicFramePr>
        <p:xfrm>
          <a:off x="1815762" y="1419647"/>
          <a:ext cx="9626821" cy="4926585"/>
        </p:xfrm>
        <a:graphic>
          <a:graphicData uri="http://schemas.openxmlformats.org/drawingml/2006/table">
            <a:tbl>
              <a:tblPr>
                <a:tableStyleId>{5C22544A-7EE6-4342-B048-85BDC9FD1C3A}</a:tableStyleId>
              </a:tblPr>
              <a:tblGrid>
                <a:gridCol w="9626821">
                  <a:extLst>
                    <a:ext uri="{9D8B030D-6E8A-4147-A177-3AD203B41FA5}">
                      <a16:colId xmlns:a16="http://schemas.microsoft.com/office/drawing/2014/main" xmlns="" val="20000"/>
                    </a:ext>
                  </a:extLst>
                </a:gridCol>
              </a:tblGrid>
              <a:tr h="217804">
                <a:tc>
                  <a:txBody>
                    <a:bodyPr/>
                    <a:lstStyle/>
                    <a:p>
                      <a:pPr marL="285750" indent="-285750" algn="l" fontAlgn="ctr">
                        <a:buFont typeface="Wingdings" panose="05000000000000000000" pitchFamily="2" charset="2"/>
                        <a:buChar char="q"/>
                      </a:pPr>
                      <a:r>
                        <a:rPr lang="en-US" sz="1800" u="none" strike="noStrike" dirty="0">
                          <a:effectLst/>
                        </a:rPr>
                        <a:t>Horizontal  and Vertical Analysis</a:t>
                      </a:r>
                      <a:endParaRPr lang="en-US" sz="1800" b="0" i="0" u="none" strike="noStrike" dirty="0">
                        <a:solidFill>
                          <a:srgbClr val="0563C1"/>
                        </a:solidFill>
                        <a:effectLst/>
                        <a:latin typeface="Tahoma" panose="020B0604030504040204" pitchFamily="34" charset="0"/>
                      </a:endParaRPr>
                    </a:p>
                  </a:txBody>
                  <a:tcPr marL="4439" marR="4439" marT="4439" marB="0" anchor="ctr">
                    <a:solidFill>
                      <a:schemeClr val="bg1"/>
                    </a:solidFill>
                  </a:tcPr>
                </a:tc>
                <a:extLst>
                  <a:ext uri="{0D108BD9-81ED-4DB2-BD59-A6C34878D82A}">
                    <a16:rowId xmlns:a16="http://schemas.microsoft.com/office/drawing/2014/main" xmlns="" val="10000"/>
                  </a:ext>
                </a:extLst>
              </a:tr>
              <a:tr h="435015">
                <a:tc>
                  <a:txBody>
                    <a:bodyPr/>
                    <a:lstStyle/>
                    <a:p>
                      <a:pPr marL="285750" indent="-285750" algn="l" fontAlgn="ctr">
                        <a:buFont typeface="Wingdings" panose="05000000000000000000" pitchFamily="2" charset="2"/>
                        <a:buChar char="q"/>
                      </a:pPr>
                      <a:r>
                        <a:rPr lang="en-US" sz="1800" u="none" strike="noStrike" dirty="0">
                          <a:effectLst/>
                        </a:rPr>
                        <a:t>Share price sensitivity analysis using key variables (i.e. selling price, raw material cost, interest rate and currency) with the consequent impact on the company’s earning</a:t>
                      </a:r>
                      <a:endParaRPr lang="en-US" sz="1800" b="0" i="0" u="none" strike="noStrike" dirty="0">
                        <a:solidFill>
                          <a:srgbClr val="000000"/>
                        </a:solidFill>
                        <a:effectLst/>
                        <a:latin typeface="Tahoma" panose="020B0604030504040204" pitchFamily="34" charset="0"/>
                      </a:endParaRPr>
                    </a:p>
                  </a:txBody>
                  <a:tcPr marL="4439" marR="4439" marT="4439" marB="0" anchor="ctr">
                    <a:solidFill>
                      <a:schemeClr val="bg1"/>
                    </a:solidFill>
                  </a:tcPr>
                </a:tc>
                <a:extLst>
                  <a:ext uri="{0D108BD9-81ED-4DB2-BD59-A6C34878D82A}">
                    <a16:rowId xmlns:a16="http://schemas.microsoft.com/office/drawing/2014/main" xmlns="" val="10001"/>
                  </a:ext>
                </a:extLst>
              </a:tr>
              <a:tr h="652819">
                <a:tc>
                  <a:txBody>
                    <a:bodyPr/>
                    <a:lstStyle/>
                    <a:p>
                      <a:pPr marL="285750" indent="-285750" algn="just" fontAlgn="ctr">
                        <a:buFont typeface="Wingdings" panose="05000000000000000000" pitchFamily="2" charset="2"/>
                        <a:buChar char="q"/>
                      </a:pPr>
                      <a:r>
                        <a:rPr lang="en-US" sz="1800" u="none" strike="noStrike" dirty="0">
                          <a:effectLst/>
                        </a:rPr>
                        <a:t>Financial Ratios &amp; Non- financial Ratios (0.5 for each mandatory ratio 0.5*10) &amp; (0.5 marks for each ratio given in guidelines 0.5*6, any) with comparative figures, including reasons for its deviation </a:t>
                      </a:r>
                      <a:endParaRPr lang="en-US" sz="1800" b="1" i="0" u="none" strike="noStrike" dirty="0">
                        <a:solidFill>
                          <a:srgbClr val="000000"/>
                        </a:solidFill>
                        <a:effectLst/>
                        <a:latin typeface="Tahoma" panose="020B0604030504040204" pitchFamily="34" charset="0"/>
                      </a:endParaRPr>
                    </a:p>
                  </a:txBody>
                  <a:tcPr marL="4439" marR="4439" marT="4439" marB="0" anchor="ctr">
                    <a:solidFill>
                      <a:schemeClr val="bg1"/>
                    </a:solidFill>
                  </a:tcPr>
                </a:tc>
                <a:extLst>
                  <a:ext uri="{0D108BD9-81ED-4DB2-BD59-A6C34878D82A}">
                    <a16:rowId xmlns:a16="http://schemas.microsoft.com/office/drawing/2014/main" xmlns="" val="10002"/>
                  </a:ext>
                </a:extLst>
              </a:tr>
              <a:tr h="217804">
                <a:tc>
                  <a:txBody>
                    <a:bodyPr/>
                    <a:lstStyle/>
                    <a:p>
                      <a:pPr algn="l" fontAlgn="ctr"/>
                      <a:endParaRPr lang="en-US" sz="1800" u="none" strike="noStrike" dirty="0" smtClean="0">
                        <a:effectLst/>
                      </a:endParaRPr>
                    </a:p>
                    <a:p>
                      <a:pPr algn="l" fontAlgn="ctr"/>
                      <a:r>
                        <a:rPr lang="en-US" sz="1800" u="none" strike="noStrike" dirty="0" smtClean="0">
                          <a:effectLst/>
                        </a:rPr>
                        <a:t>Ratios</a:t>
                      </a:r>
                      <a:r>
                        <a:rPr lang="en-US" sz="1800" u="none" strike="noStrike" dirty="0">
                          <a:effectLst/>
                        </a:rPr>
                        <a:t>:</a:t>
                      </a:r>
                      <a:endParaRPr lang="en-US" sz="1800" b="1" i="0" u="none" strike="noStrike" dirty="0">
                        <a:solidFill>
                          <a:srgbClr val="000000"/>
                        </a:solidFill>
                        <a:effectLst/>
                        <a:latin typeface="Tahoma" panose="020B0604030504040204" pitchFamily="34" charset="0"/>
                      </a:endParaRPr>
                    </a:p>
                  </a:txBody>
                  <a:tcPr marL="4439" marR="4439" marT="4439" marB="0" anchor="ctr">
                    <a:solidFill>
                      <a:schemeClr val="bg1"/>
                    </a:solidFill>
                  </a:tcPr>
                </a:tc>
                <a:extLst>
                  <a:ext uri="{0D108BD9-81ED-4DB2-BD59-A6C34878D82A}">
                    <a16:rowId xmlns:a16="http://schemas.microsoft.com/office/drawing/2014/main" xmlns="" val="10003"/>
                  </a:ext>
                </a:extLst>
              </a:tr>
              <a:tr h="217804">
                <a:tc>
                  <a:txBody>
                    <a:bodyPr/>
                    <a:lstStyle/>
                    <a:p>
                      <a:pPr algn="l" fontAlgn="ctr"/>
                      <a:r>
                        <a:rPr lang="en-US" sz="1800" u="none" strike="noStrike" dirty="0">
                          <a:effectLst/>
                        </a:rPr>
                        <a:t>• Profitability ratios:</a:t>
                      </a:r>
                      <a:endParaRPr lang="en-US" sz="1800" b="1" i="0" u="none" strike="noStrike" dirty="0">
                        <a:solidFill>
                          <a:srgbClr val="000000"/>
                        </a:solidFill>
                        <a:effectLst/>
                        <a:latin typeface="Tahoma" panose="020B0604030504040204" pitchFamily="34" charset="0"/>
                      </a:endParaRPr>
                    </a:p>
                  </a:txBody>
                  <a:tcPr marL="4439" marR="4439" marT="4439" marB="0" anchor="ctr">
                    <a:solidFill>
                      <a:schemeClr val="bg1"/>
                    </a:solidFill>
                  </a:tcPr>
                </a:tc>
                <a:extLst>
                  <a:ext uri="{0D108BD9-81ED-4DB2-BD59-A6C34878D82A}">
                    <a16:rowId xmlns:a16="http://schemas.microsoft.com/office/drawing/2014/main" xmlns="" val="10004"/>
                  </a:ext>
                </a:extLst>
              </a:tr>
              <a:tr h="435015">
                <a:tc>
                  <a:txBody>
                    <a:bodyPr/>
                    <a:lstStyle/>
                    <a:p>
                      <a:pPr algn="l" fontAlgn="ctr"/>
                      <a:r>
                        <a:rPr lang="en-US" sz="1800" u="none" strike="noStrike" dirty="0">
                          <a:effectLst/>
                        </a:rPr>
                        <a:t>- ROA</a:t>
                      </a:r>
                      <a:endParaRPr lang="en-US" sz="1800" b="0" i="0" u="none" strike="noStrike" dirty="0">
                        <a:solidFill>
                          <a:srgbClr val="000000"/>
                        </a:solidFill>
                        <a:effectLst/>
                        <a:latin typeface="Tahoma" panose="020B0604030504040204" pitchFamily="34" charset="0"/>
                      </a:endParaRPr>
                    </a:p>
                  </a:txBody>
                  <a:tcPr marL="4439" marR="4439" marT="4439" marB="0" anchor="ctr">
                    <a:solidFill>
                      <a:schemeClr val="bg1"/>
                    </a:solidFill>
                  </a:tcPr>
                </a:tc>
                <a:extLst>
                  <a:ext uri="{0D108BD9-81ED-4DB2-BD59-A6C34878D82A}">
                    <a16:rowId xmlns:a16="http://schemas.microsoft.com/office/drawing/2014/main" xmlns="" val="10005"/>
                  </a:ext>
                </a:extLst>
              </a:tr>
              <a:tr h="435015">
                <a:tc>
                  <a:txBody>
                    <a:bodyPr/>
                    <a:lstStyle/>
                    <a:p>
                      <a:pPr algn="l" fontAlgn="ctr"/>
                      <a:r>
                        <a:rPr lang="en-US" sz="1800" u="none" strike="noStrike" dirty="0">
                          <a:effectLst/>
                        </a:rPr>
                        <a:t>- Gross profit ratio</a:t>
                      </a:r>
                      <a:endParaRPr lang="en-US" sz="1800" b="0" i="0" u="none" strike="noStrike" dirty="0">
                        <a:solidFill>
                          <a:srgbClr val="000000"/>
                        </a:solidFill>
                        <a:effectLst/>
                        <a:latin typeface="Tahoma" panose="020B0604030504040204" pitchFamily="34" charset="0"/>
                      </a:endParaRPr>
                    </a:p>
                  </a:txBody>
                  <a:tcPr marL="4439" marR="4439" marT="4439" marB="0" anchor="ctr">
                    <a:solidFill>
                      <a:schemeClr val="bg1"/>
                    </a:solidFill>
                  </a:tcPr>
                </a:tc>
                <a:extLst>
                  <a:ext uri="{0D108BD9-81ED-4DB2-BD59-A6C34878D82A}">
                    <a16:rowId xmlns:a16="http://schemas.microsoft.com/office/drawing/2014/main" xmlns="" val="10006"/>
                  </a:ext>
                </a:extLst>
              </a:tr>
              <a:tr h="435015">
                <a:tc>
                  <a:txBody>
                    <a:bodyPr/>
                    <a:lstStyle/>
                    <a:p>
                      <a:pPr algn="l" fontAlgn="ctr"/>
                      <a:r>
                        <a:rPr lang="en-US" sz="1800" u="none" strike="noStrike" dirty="0">
                          <a:effectLst/>
                        </a:rPr>
                        <a:t>- Net profit ratio</a:t>
                      </a:r>
                      <a:endParaRPr lang="en-US" sz="1800" b="0" i="0" u="none" strike="noStrike" dirty="0">
                        <a:solidFill>
                          <a:srgbClr val="000000"/>
                        </a:solidFill>
                        <a:effectLst/>
                        <a:latin typeface="Tahoma" panose="020B0604030504040204" pitchFamily="34" charset="0"/>
                      </a:endParaRPr>
                    </a:p>
                  </a:txBody>
                  <a:tcPr marL="4439" marR="4439" marT="4439" marB="0" anchor="ctr">
                    <a:solidFill>
                      <a:schemeClr val="bg1"/>
                    </a:solidFill>
                  </a:tcPr>
                </a:tc>
                <a:extLst>
                  <a:ext uri="{0D108BD9-81ED-4DB2-BD59-A6C34878D82A}">
                    <a16:rowId xmlns:a16="http://schemas.microsoft.com/office/drawing/2014/main" xmlns="" val="10007"/>
                  </a:ext>
                </a:extLst>
              </a:tr>
              <a:tr h="435015">
                <a:tc>
                  <a:txBody>
                    <a:bodyPr/>
                    <a:lstStyle/>
                    <a:p>
                      <a:pPr algn="l" fontAlgn="ctr"/>
                      <a:r>
                        <a:rPr lang="en-US" sz="1800" u="none" strike="noStrike" dirty="0">
                          <a:effectLst/>
                        </a:rPr>
                        <a:t>- EBITDA</a:t>
                      </a:r>
                      <a:endParaRPr lang="en-US" sz="1800" b="0" i="0" u="none" strike="noStrike" dirty="0">
                        <a:solidFill>
                          <a:srgbClr val="000000"/>
                        </a:solidFill>
                        <a:effectLst/>
                        <a:latin typeface="Tahoma" panose="020B0604030504040204" pitchFamily="34" charset="0"/>
                      </a:endParaRPr>
                    </a:p>
                  </a:txBody>
                  <a:tcPr marL="4439" marR="4439" marT="4439" marB="0" anchor="ctr">
                    <a:solidFill>
                      <a:schemeClr val="bg1"/>
                    </a:solidFill>
                  </a:tcPr>
                </a:tc>
                <a:extLst>
                  <a:ext uri="{0D108BD9-81ED-4DB2-BD59-A6C34878D82A}">
                    <a16:rowId xmlns:a16="http://schemas.microsoft.com/office/drawing/2014/main" xmlns="" val="10008"/>
                  </a:ext>
                </a:extLst>
              </a:tr>
              <a:tr h="435015">
                <a:tc>
                  <a:txBody>
                    <a:bodyPr/>
                    <a:lstStyle/>
                    <a:p>
                      <a:pPr algn="l" fontAlgn="ctr"/>
                      <a:r>
                        <a:rPr lang="en-US" sz="1800" u="none" strike="noStrike" dirty="0">
                          <a:effectLst/>
                        </a:rPr>
                        <a:t>- Return on capital employed</a:t>
                      </a:r>
                      <a:endParaRPr lang="en-US" sz="1800" b="0" i="0" u="none" strike="noStrike" dirty="0">
                        <a:solidFill>
                          <a:srgbClr val="000000"/>
                        </a:solidFill>
                        <a:effectLst/>
                        <a:latin typeface="Tahoma" panose="020B0604030504040204" pitchFamily="34" charset="0"/>
                      </a:endParaRPr>
                    </a:p>
                  </a:txBody>
                  <a:tcPr marL="4439" marR="4439" marT="4439" marB="0" anchor="ctr">
                    <a:solidFill>
                      <a:schemeClr val="bg1"/>
                    </a:solidFill>
                  </a:tcPr>
                </a:tc>
                <a:extLst>
                  <a:ext uri="{0D108BD9-81ED-4DB2-BD59-A6C34878D82A}">
                    <a16:rowId xmlns:a16="http://schemas.microsoft.com/office/drawing/2014/main" xmlns="" val="10009"/>
                  </a:ext>
                </a:extLst>
              </a:tr>
              <a:tr h="435015">
                <a:tc>
                  <a:txBody>
                    <a:bodyPr/>
                    <a:lstStyle/>
                    <a:p>
                      <a:pPr algn="l" fontAlgn="ctr"/>
                      <a:r>
                        <a:rPr lang="en-US" sz="1800" u="none" strike="noStrike" dirty="0">
                          <a:effectLst/>
                        </a:rPr>
                        <a:t>- Return on Investment</a:t>
                      </a:r>
                      <a:endParaRPr lang="en-US" sz="1800" b="0" i="0" u="none" strike="noStrike" dirty="0">
                        <a:solidFill>
                          <a:srgbClr val="000000"/>
                        </a:solidFill>
                        <a:effectLst/>
                        <a:latin typeface="Tahoma" panose="020B0604030504040204" pitchFamily="34" charset="0"/>
                      </a:endParaRPr>
                    </a:p>
                  </a:txBody>
                  <a:tcPr marL="4439" marR="4439" marT="4439" marB="0" anchor="ctr">
                    <a:solidFill>
                      <a:schemeClr val="bg1"/>
                    </a:solidFill>
                  </a:tcPr>
                </a:tc>
                <a:extLst>
                  <a:ext uri="{0D108BD9-81ED-4DB2-BD59-A6C34878D82A}">
                    <a16:rowId xmlns:a16="http://schemas.microsoft.com/office/drawing/2014/main" xmlns="" val="10010"/>
                  </a:ext>
                </a:extLst>
              </a:tr>
            </a:tbl>
          </a:graphicData>
        </a:graphic>
      </p:graphicFrame>
      <p:sp>
        <p:nvSpPr>
          <p:cNvPr id="11" name="Rectangle 10"/>
          <p:cNvSpPr/>
          <p:nvPr/>
        </p:nvSpPr>
        <p:spPr>
          <a:xfrm>
            <a:off x="1770077" y="800871"/>
            <a:ext cx="4035105" cy="461665"/>
          </a:xfrm>
          <a:prstGeom prst="rect">
            <a:avLst/>
          </a:prstGeom>
        </p:spPr>
        <p:txBody>
          <a:bodyPr wrap="square">
            <a:spAutoFit/>
          </a:bodyPr>
          <a:lstStyle/>
          <a:p>
            <a:pPr lvl="0" algn="just"/>
            <a:r>
              <a:rPr lang="en-US" sz="2400" b="1" dirty="0" smtClean="0"/>
              <a:t>Detailed Guidelines</a:t>
            </a:r>
            <a:endParaRPr lang="en-US" sz="2400" b="1" dirty="0"/>
          </a:p>
        </p:txBody>
      </p:sp>
      <p:sp>
        <p:nvSpPr>
          <p:cNvPr id="12" name="Right Arrow 11"/>
          <p:cNvSpPr/>
          <p:nvPr/>
        </p:nvSpPr>
        <p:spPr>
          <a:xfrm>
            <a:off x="8909107" y="6339825"/>
            <a:ext cx="1381079" cy="484632"/>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Continue</a:t>
            </a:r>
            <a:endParaRPr lang="en-US" b="1" dirty="0">
              <a:solidFill>
                <a:schemeClr val="tx1"/>
              </a:solidFill>
            </a:endParaRPr>
          </a:p>
        </p:txBody>
      </p:sp>
    </p:spTree>
    <p:extLst>
      <p:ext uri="{BB962C8B-B14F-4D97-AF65-F5344CB8AC3E}">
        <p14:creationId xmlns:p14="http://schemas.microsoft.com/office/powerpoint/2010/main" xmlns="" val="3384526512"/>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864DE13E-58EB-4475-B79C-0D4FC65123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638387" y="643467"/>
            <a:ext cx="10933503" cy="5391944"/>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dirty="0"/>
          </a:p>
        </p:txBody>
      </p:sp>
      <p:sp>
        <p:nvSpPr>
          <p:cNvPr id="5" name="TextBox 4">
            <a:extLst>
              <a:ext uri="{FF2B5EF4-FFF2-40B4-BE49-F238E27FC236}">
                <a16:creationId xmlns:a16="http://schemas.microsoft.com/office/drawing/2014/main" xmlns="" id="{9D4F915A-20F4-630F-549D-DA16092886C9}"/>
              </a:ext>
            </a:extLst>
          </p:cNvPr>
          <p:cNvSpPr txBox="1"/>
          <p:nvPr/>
        </p:nvSpPr>
        <p:spPr>
          <a:xfrm>
            <a:off x="4648264" y="666611"/>
            <a:ext cx="2339765" cy="461665"/>
          </a:xfrm>
          <a:prstGeom prst="rect">
            <a:avLst/>
          </a:prstGeom>
          <a:noFill/>
        </p:spPr>
        <p:txBody>
          <a:bodyPr wrap="square" rtlCol="0">
            <a:spAutoFit/>
          </a:bodyPr>
          <a:lstStyle/>
          <a:p>
            <a:pPr algn="ctr"/>
            <a:r>
              <a:rPr lang="en-US" sz="2400" b="1" dirty="0" smtClean="0">
                <a:solidFill>
                  <a:srgbClr val="002060"/>
                </a:solidFill>
                <a:latin typeface="Cambria" panose="02040503050406030204" pitchFamily="18" charset="0"/>
                <a:ea typeface="Cambria" panose="02040503050406030204" pitchFamily="18" charset="0"/>
              </a:rPr>
              <a:t>Role of ICMAB</a:t>
            </a:r>
            <a:endParaRPr lang="en-US" sz="2400" b="1" dirty="0">
              <a:solidFill>
                <a:srgbClr val="002060"/>
              </a:solidFill>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xmlns="" id="{725A547B-BE98-153F-1E24-524B8206C6A8}"/>
              </a:ext>
            </a:extLst>
          </p:cNvPr>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8268631" y="0"/>
            <a:ext cx="3429644" cy="643467"/>
          </a:xfrm>
          <a:prstGeom prst="rect">
            <a:avLst/>
          </a:prstGeom>
          <a:noFill/>
          <a:ln>
            <a:noFill/>
          </a:ln>
        </p:spPr>
      </p:pic>
      <p:sp>
        <p:nvSpPr>
          <p:cNvPr id="4" name="Rectangle 3"/>
          <p:cNvSpPr/>
          <p:nvPr/>
        </p:nvSpPr>
        <p:spPr>
          <a:xfrm>
            <a:off x="1243566" y="1137885"/>
            <a:ext cx="10093872" cy="4619854"/>
          </a:xfrm>
          <a:prstGeom prst="rect">
            <a:avLst/>
          </a:prstGeom>
        </p:spPr>
        <p:txBody>
          <a:bodyPr wrap="square">
            <a:spAutoFit/>
          </a:bodyPr>
          <a:lstStyle/>
          <a:p>
            <a:pPr algn="just">
              <a:lnSpc>
                <a:spcPct val="150000"/>
              </a:lnSpc>
            </a:pPr>
            <a:r>
              <a:rPr lang="en-US" dirty="0"/>
              <a:t>The Institute of Cost and Management Accountants of </a:t>
            </a:r>
            <a:r>
              <a:rPr lang="en-US" dirty="0" smtClean="0"/>
              <a:t>Bangladesh (ICMAB) </a:t>
            </a:r>
            <a:r>
              <a:rPr lang="en-US" dirty="0"/>
              <a:t>is a statutory organization constituted by the Government under The Cost and Management Accountants Ordinance 1977 (Ordinance No </a:t>
            </a:r>
            <a:r>
              <a:rPr lang="en-US" dirty="0" err="1"/>
              <a:t>Llll</a:t>
            </a:r>
            <a:r>
              <a:rPr lang="en-US" dirty="0"/>
              <a:t> of 1977) and regulated under the Cost and Management Accountants Regulations 2019. Thereafter The Cost and Management Accountants Ordinance 1977 has been replaced by the Cost and Management Accountants Act 2018 (Act No. LXX of 2018), published in the official Gazette on 14 November 2018. It is a member of leading regional and global accounting bodies including International Federation of Accountants (IFAC</a:t>
            </a:r>
            <a:r>
              <a:rPr lang="en-US" dirty="0" smtClean="0"/>
              <a:t>).</a:t>
            </a:r>
          </a:p>
          <a:p>
            <a:pPr algn="just">
              <a:lnSpc>
                <a:spcPct val="150000"/>
              </a:lnSpc>
            </a:pPr>
            <a:endParaRPr lang="en-US" dirty="0"/>
          </a:p>
          <a:p>
            <a:pPr algn="just">
              <a:lnSpc>
                <a:spcPct val="150000"/>
              </a:lnSpc>
            </a:pPr>
            <a:r>
              <a:rPr lang="en-US" b="1" dirty="0" smtClean="0"/>
              <a:t>ICMAB </a:t>
            </a:r>
            <a:r>
              <a:rPr lang="en-US" b="1" dirty="0"/>
              <a:t>is the national body of the professional Cost and Management Accountants of Bangladesh. Established with the prime objective of promoting and regulating the Cost and Management Accounting profession in the </a:t>
            </a:r>
            <a:r>
              <a:rPr lang="en-US" b="1" dirty="0" smtClean="0"/>
              <a:t>country.</a:t>
            </a:r>
          </a:p>
        </p:txBody>
      </p:sp>
      <p:pic>
        <p:nvPicPr>
          <p:cNvPr id="10" name="Picture 9"/>
          <p:cNvPicPr>
            <a:picLocks noChangeAspect="1"/>
          </p:cNvPicPr>
          <p:nvPr/>
        </p:nvPicPr>
        <p:blipFill>
          <a:blip r:embed="rId3"/>
          <a:stretch>
            <a:fillRect/>
          </a:stretch>
        </p:blipFill>
        <p:spPr>
          <a:xfrm flipV="1">
            <a:off x="638387" y="568867"/>
            <a:ext cx="10933504" cy="1106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Rectangle 11"/>
          <p:cNvSpPr/>
          <p:nvPr/>
        </p:nvSpPr>
        <p:spPr>
          <a:xfrm>
            <a:off x="536662" y="-29586"/>
            <a:ext cx="3120937" cy="477054"/>
          </a:xfrm>
          <a:prstGeom prst="rect">
            <a:avLst/>
          </a:prstGeom>
        </p:spPr>
        <p:txBody>
          <a:bodyPr wrap="square">
            <a:spAutoFit/>
          </a:bodyPr>
          <a:lstStyle/>
          <a:p>
            <a:pPr defTabSz="371475">
              <a:lnSpc>
                <a:spcPts val="1248"/>
              </a:lnSpc>
              <a:spcAft>
                <a:spcPts val="600"/>
              </a:spcAft>
              <a:tabLst>
                <a:tab pos="185738" algn="l"/>
              </a:tabLst>
            </a:pPr>
            <a:endParaRPr lang="en-CA" altLang="en-US" sz="105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endParaRPr>
          </a:p>
          <a:p>
            <a:pPr defTabSz="371475">
              <a:lnSpc>
                <a:spcPts val="1248"/>
              </a:lnSpc>
              <a:spcAft>
                <a:spcPts val="600"/>
              </a:spcAft>
              <a:tabLst>
                <a:tab pos="185738" algn="l"/>
              </a:tabLst>
            </a:pPr>
            <a:r>
              <a:rPr lang="en-CA" altLang="en-US" sz="2400" b="1"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Nexia </a:t>
            </a:r>
            <a:r>
              <a:rPr lang="en-CA" altLang="en-US" sz="900" b="1"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in</a:t>
            </a:r>
            <a:r>
              <a:rPr lang="en-CA" altLang="en-US" sz="2400" b="1"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 Bangladesh</a:t>
            </a:r>
            <a:r>
              <a:rPr lang="en-CA" altLang="en-US" sz="2000"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 </a:t>
            </a:r>
            <a:endParaRPr lang="en-US" sz="2000" dirty="0"/>
          </a:p>
        </p:txBody>
      </p:sp>
      <p:sp>
        <p:nvSpPr>
          <p:cNvPr id="8" name="Rectangle 7"/>
          <p:cNvSpPr/>
          <p:nvPr/>
        </p:nvSpPr>
        <p:spPr>
          <a:xfrm>
            <a:off x="10790557" y="6578236"/>
            <a:ext cx="863763" cy="246221"/>
          </a:xfrm>
          <a:prstGeom prst="rect">
            <a:avLst/>
          </a:prstGeom>
        </p:spPr>
        <p:txBody>
          <a:bodyPr wrap="none">
            <a:spAutoFit/>
          </a:bodyPr>
          <a:lstStyle/>
          <a:p>
            <a:pPr algn="ctr" defTabSz="371475">
              <a:lnSpc>
                <a:spcPts val="1248"/>
              </a:lnSpc>
              <a:spcAft>
                <a:spcPts val="600"/>
              </a:spcAft>
              <a:tabLst>
                <a:tab pos="185738" algn="l"/>
              </a:tabLst>
            </a:pPr>
            <a:r>
              <a:rPr lang="en-CA" altLang="en-US" sz="1200" b="1" dirty="0" smtClean="0">
                <a:ln w="0"/>
                <a:solidFill>
                  <a:schemeClr val="accent3">
                    <a:lumMod val="75000"/>
                  </a:schemeClr>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Arial Bold" pitchFamily="34" charset="0"/>
              </a:rPr>
              <a:t>Page # 03</a:t>
            </a:r>
            <a:endParaRPr lang="en-CA" altLang="en-US" sz="1200" b="1" dirty="0">
              <a:ln w="0"/>
              <a:solidFill>
                <a:schemeClr val="accent3">
                  <a:lumMod val="75000"/>
                </a:schemeClr>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Arial Bold" pitchFamily="34" charset="0"/>
            </a:endParaRPr>
          </a:p>
        </p:txBody>
      </p:sp>
    </p:spTree>
    <p:extLst>
      <p:ext uri="{BB962C8B-B14F-4D97-AF65-F5344CB8AC3E}">
        <p14:creationId xmlns:p14="http://schemas.microsoft.com/office/powerpoint/2010/main" xmlns="" val="1628944912"/>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ADF23E10-7017-72AB-40F2-BCF23A142453}"/>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262824" y="68317"/>
            <a:ext cx="2309066" cy="401509"/>
          </a:xfrm>
          <a:prstGeom prst="rect">
            <a:avLst/>
          </a:prstGeom>
          <a:noFill/>
          <a:ln>
            <a:noFill/>
          </a:ln>
        </p:spPr>
      </p:pic>
      <p:pic>
        <p:nvPicPr>
          <p:cNvPr id="5" name="Picture 4"/>
          <p:cNvPicPr>
            <a:picLocks noChangeAspect="1"/>
          </p:cNvPicPr>
          <p:nvPr/>
        </p:nvPicPr>
        <p:blipFill>
          <a:blip r:embed="rId3"/>
          <a:stretch>
            <a:fillRect/>
          </a:stretch>
        </p:blipFill>
        <p:spPr>
          <a:xfrm flipV="1">
            <a:off x="638387" y="568867"/>
            <a:ext cx="10933504" cy="1106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Rectangle 5"/>
          <p:cNvSpPr/>
          <p:nvPr/>
        </p:nvSpPr>
        <p:spPr>
          <a:xfrm>
            <a:off x="536662" y="-29586"/>
            <a:ext cx="3120937" cy="477054"/>
          </a:xfrm>
          <a:prstGeom prst="rect">
            <a:avLst/>
          </a:prstGeom>
        </p:spPr>
        <p:txBody>
          <a:bodyPr wrap="square">
            <a:spAutoFit/>
          </a:bodyPr>
          <a:lstStyle/>
          <a:p>
            <a:pPr defTabSz="371475">
              <a:lnSpc>
                <a:spcPts val="1248"/>
              </a:lnSpc>
              <a:spcAft>
                <a:spcPts val="600"/>
              </a:spcAft>
              <a:tabLst>
                <a:tab pos="185738" algn="l"/>
              </a:tabLst>
            </a:pPr>
            <a:endParaRPr lang="en-CA" altLang="en-US" sz="105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endParaRPr>
          </a:p>
          <a:p>
            <a:pPr defTabSz="371475">
              <a:lnSpc>
                <a:spcPts val="1248"/>
              </a:lnSpc>
              <a:spcAft>
                <a:spcPts val="600"/>
              </a:spcAft>
              <a:tabLst>
                <a:tab pos="185738" algn="l"/>
              </a:tabLst>
            </a:pPr>
            <a:r>
              <a:rPr lang="en-CA" altLang="en-US" sz="2400" b="1"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Nexia </a:t>
            </a:r>
            <a:r>
              <a:rPr lang="en-CA" altLang="en-US" sz="1200" b="1"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in</a:t>
            </a:r>
            <a:r>
              <a:rPr lang="en-CA" altLang="en-US" sz="2400" b="1"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 Bangladesh</a:t>
            </a:r>
            <a:r>
              <a:rPr lang="en-CA" altLang="en-US" sz="2000"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 </a:t>
            </a:r>
            <a:endParaRPr lang="en-US" sz="2000" dirty="0"/>
          </a:p>
        </p:txBody>
      </p:sp>
      <p:pic>
        <p:nvPicPr>
          <p:cNvPr id="7" name="Picture 6">
            <a:extLst>
              <a:ext uri="{FF2B5EF4-FFF2-40B4-BE49-F238E27FC236}">
                <a16:creationId xmlns:a16="http://schemas.microsoft.com/office/drawing/2014/main" xmlns="" id="{237AB954-0DD2-0A51-A330-7CD26D0E7C4E}"/>
              </a:ext>
            </a:extLst>
          </p:cNvPr>
          <p:cNvPicPr>
            <a:picLocks noChangeAspect="1"/>
          </p:cNvPicPr>
          <p:nvPr/>
        </p:nvPicPr>
        <p:blipFill rotWithShape="1">
          <a:blip r:embed="rId4"/>
          <a:srcRect l="51286" t="305" r="519" b="961"/>
          <a:stretch>
            <a:fillRect/>
          </a:stretch>
        </p:blipFill>
        <p:spPr>
          <a:xfrm flipH="1">
            <a:off x="-1" y="909317"/>
            <a:ext cx="1359018" cy="5668919"/>
          </a:xfrm>
          <a:prstGeom prst="rect">
            <a:avLst/>
          </a:prstGeom>
        </p:spPr>
      </p:pic>
      <p:sp>
        <p:nvSpPr>
          <p:cNvPr id="9" name="Rectangle 8"/>
          <p:cNvSpPr/>
          <p:nvPr/>
        </p:nvSpPr>
        <p:spPr>
          <a:xfrm>
            <a:off x="10790557" y="6578236"/>
            <a:ext cx="863763" cy="246221"/>
          </a:xfrm>
          <a:prstGeom prst="rect">
            <a:avLst/>
          </a:prstGeom>
        </p:spPr>
        <p:txBody>
          <a:bodyPr wrap="none">
            <a:spAutoFit/>
          </a:bodyPr>
          <a:lstStyle/>
          <a:p>
            <a:pPr algn="ctr" defTabSz="371475">
              <a:lnSpc>
                <a:spcPts val="1248"/>
              </a:lnSpc>
              <a:spcAft>
                <a:spcPts val="600"/>
              </a:spcAft>
              <a:tabLst>
                <a:tab pos="185738" algn="l"/>
              </a:tabLst>
            </a:pPr>
            <a:r>
              <a:rPr lang="en-CA" altLang="en-US" sz="1200" b="1" dirty="0" smtClean="0">
                <a:ln w="0"/>
                <a:solidFill>
                  <a:schemeClr val="accent3">
                    <a:lumMod val="75000"/>
                  </a:schemeClr>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Arial Bold" pitchFamily="34" charset="0"/>
              </a:rPr>
              <a:t>Page # 27</a:t>
            </a:r>
            <a:endParaRPr lang="en-CA" altLang="en-US" sz="1200" b="1" dirty="0">
              <a:ln w="0"/>
              <a:solidFill>
                <a:schemeClr val="accent3">
                  <a:lumMod val="75000"/>
                </a:schemeClr>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Arial Bold"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3767499029"/>
              </p:ext>
            </p:extLst>
          </p:nvPr>
        </p:nvGraphicFramePr>
        <p:xfrm>
          <a:off x="1930485" y="1404087"/>
          <a:ext cx="9537263" cy="5048492"/>
        </p:xfrm>
        <a:graphic>
          <a:graphicData uri="http://schemas.openxmlformats.org/drawingml/2006/table">
            <a:tbl>
              <a:tblPr>
                <a:tableStyleId>{5C22544A-7EE6-4342-B048-85BDC9FD1C3A}</a:tableStyleId>
              </a:tblPr>
              <a:tblGrid>
                <a:gridCol w="9537263">
                  <a:extLst>
                    <a:ext uri="{9D8B030D-6E8A-4147-A177-3AD203B41FA5}">
                      <a16:colId xmlns:a16="http://schemas.microsoft.com/office/drawing/2014/main" xmlns="" val="20000"/>
                    </a:ext>
                  </a:extLst>
                </a:gridCol>
              </a:tblGrid>
              <a:tr h="256579">
                <a:tc>
                  <a:txBody>
                    <a:bodyPr/>
                    <a:lstStyle/>
                    <a:p>
                      <a:pPr algn="l" fontAlgn="ctr"/>
                      <a:r>
                        <a:rPr lang="en-US" sz="1800" u="none" strike="noStrike" dirty="0">
                          <a:effectLst/>
                        </a:rPr>
                        <a:t>• Liquidity ratios:</a:t>
                      </a:r>
                      <a:endParaRPr lang="en-US" sz="1800" b="1" i="0" u="none" strike="noStrike" dirty="0">
                        <a:solidFill>
                          <a:srgbClr val="000000"/>
                        </a:solidFill>
                        <a:effectLst/>
                        <a:latin typeface="Tahoma" panose="020B0604030504040204" pitchFamily="34" charset="0"/>
                      </a:endParaRPr>
                    </a:p>
                  </a:txBody>
                  <a:tcPr marL="3468" marR="3468" marT="3468" marB="0" anchor="ctr">
                    <a:solidFill>
                      <a:schemeClr val="bg1"/>
                    </a:solidFill>
                  </a:tcPr>
                </a:tc>
                <a:extLst>
                  <a:ext uri="{0D108BD9-81ED-4DB2-BD59-A6C34878D82A}">
                    <a16:rowId xmlns:a16="http://schemas.microsoft.com/office/drawing/2014/main" xmlns="" val="10000"/>
                  </a:ext>
                </a:extLst>
              </a:tr>
              <a:tr h="285710">
                <a:tc>
                  <a:txBody>
                    <a:bodyPr/>
                    <a:lstStyle/>
                    <a:p>
                      <a:pPr algn="l" fontAlgn="ctr"/>
                      <a:r>
                        <a:rPr lang="en-US" sz="1800" u="none" strike="noStrike">
                          <a:effectLst/>
                        </a:rPr>
                        <a:t>- Current ratio</a:t>
                      </a:r>
                      <a:endParaRPr lang="en-US" sz="1800" b="0" i="0" u="none" strike="noStrike">
                        <a:solidFill>
                          <a:srgbClr val="000000"/>
                        </a:solidFill>
                        <a:effectLst/>
                        <a:latin typeface="Tahoma" panose="020B0604030504040204" pitchFamily="34" charset="0"/>
                      </a:endParaRPr>
                    </a:p>
                  </a:txBody>
                  <a:tcPr marL="3468" marR="3468" marT="3468" marB="0" anchor="ctr">
                    <a:solidFill>
                      <a:schemeClr val="bg1"/>
                    </a:solidFill>
                  </a:tcPr>
                </a:tc>
                <a:extLst>
                  <a:ext uri="{0D108BD9-81ED-4DB2-BD59-A6C34878D82A}">
                    <a16:rowId xmlns:a16="http://schemas.microsoft.com/office/drawing/2014/main" xmlns="" val="10001"/>
                  </a:ext>
                </a:extLst>
              </a:tr>
              <a:tr h="285710">
                <a:tc>
                  <a:txBody>
                    <a:bodyPr/>
                    <a:lstStyle/>
                    <a:p>
                      <a:pPr algn="l" fontAlgn="ctr"/>
                      <a:r>
                        <a:rPr lang="en-US" sz="1800" u="none" strike="noStrike">
                          <a:effectLst/>
                        </a:rPr>
                        <a:t>- Quick ratio/ Acid Test Ratio</a:t>
                      </a:r>
                      <a:endParaRPr lang="en-US" sz="1800" b="0" i="0" u="none" strike="noStrike">
                        <a:solidFill>
                          <a:srgbClr val="000000"/>
                        </a:solidFill>
                        <a:effectLst/>
                        <a:latin typeface="Tahoma" panose="020B0604030504040204" pitchFamily="34" charset="0"/>
                      </a:endParaRPr>
                    </a:p>
                  </a:txBody>
                  <a:tcPr marL="3468" marR="3468" marT="3468" marB="0" anchor="ctr">
                    <a:solidFill>
                      <a:schemeClr val="bg1"/>
                    </a:solidFill>
                  </a:tcPr>
                </a:tc>
                <a:extLst>
                  <a:ext uri="{0D108BD9-81ED-4DB2-BD59-A6C34878D82A}">
                    <a16:rowId xmlns:a16="http://schemas.microsoft.com/office/drawing/2014/main" xmlns="" val="10002"/>
                  </a:ext>
                </a:extLst>
              </a:tr>
              <a:tr h="256579">
                <a:tc>
                  <a:txBody>
                    <a:bodyPr/>
                    <a:lstStyle/>
                    <a:p>
                      <a:pPr algn="l" fontAlgn="ctr"/>
                      <a:r>
                        <a:rPr lang="en-US" sz="1800" u="none" strike="noStrike">
                          <a:effectLst/>
                        </a:rPr>
                        <a:t>• Non- Financial Ratios:</a:t>
                      </a:r>
                      <a:endParaRPr lang="en-US" sz="1800" b="1" i="0" u="none" strike="noStrike">
                        <a:solidFill>
                          <a:srgbClr val="000000"/>
                        </a:solidFill>
                        <a:effectLst/>
                        <a:latin typeface="Tahoma" panose="020B0604030504040204" pitchFamily="34" charset="0"/>
                      </a:endParaRPr>
                    </a:p>
                  </a:txBody>
                  <a:tcPr marL="3468" marR="3468" marT="3468" marB="0" anchor="ctr">
                    <a:solidFill>
                      <a:schemeClr val="bg1"/>
                    </a:solidFill>
                  </a:tcPr>
                </a:tc>
                <a:extLst>
                  <a:ext uri="{0D108BD9-81ED-4DB2-BD59-A6C34878D82A}">
                    <a16:rowId xmlns:a16="http://schemas.microsoft.com/office/drawing/2014/main" xmlns="" val="10003"/>
                  </a:ext>
                </a:extLst>
              </a:tr>
              <a:tr h="285710">
                <a:tc>
                  <a:txBody>
                    <a:bodyPr/>
                    <a:lstStyle/>
                    <a:p>
                      <a:pPr algn="l" fontAlgn="ctr"/>
                      <a:r>
                        <a:rPr lang="en-US" sz="1800" u="none" strike="noStrike" dirty="0">
                          <a:effectLst/>
                        </a:rPr>
                        <a:t>Customer Retention Ratio</a:t>
                      </a:r>
                      <a:endParaRPr lang="en-US" sz="1800" b="0" i="0" u="none" strike="noStrike" dirty="0">
                        <a:solidFill>
                          <a:srgbClr val="000000"/>
                        </a:solidFill>
                        <a:effectLst/>
                        <a:latin typeface="Tahoma" panose="020B0604030504040204" pitchFamily="34" charset="0"/>
                      </a:endParaRPr>
                    </a:p>
                  </a:txBody>
                  <a:tcPr marL="3468" marR="3468" marT="3468" marB="0" anchor="ctr">
                    <a:solidFill>
                      <a:schemeClr val="bg1"/>
                    </a:solidFill>
                  </a:tcPr>
                </a:tc>
                <a:extLst>
                  <a:ext uri="{0D108BD9-81ED-4DB2-BD59-A6C34878D82A}">
                    <a16:rowId xmlns:a16="http://schemas.microsoft.com/office/drawing/2014/main" xmlns="" val="10004"/>
                  </a:ext>
                </a:extLst>
              </a:tr>
              <a:tr h="285710">
                <a:tc>
                  <a:txBody>
                    <a:bodyPr/>
                    <a:lstStyle/>
                    <a:p>
                      <a:pPr algn="l" fontAlgn="ctr"/>
                      <a:r>
                        <a:rPr lang="en-US" sz="1800" u="none" strike="noStrike" dirty="0">
                          <a:effectLst/>
                        </a:rPr>
                        <a:t>Employee Productivity Rate</a:t>
                      </a:r>
                      <a:endParaRPr lang="en-US" sz="1800" b="0" i="0" u="none" strike="noStrike" dirty="0">
                        <a:solidFill>
                          <a:srgbClr val="000000"/>
                        </a:solidFill>
                        <a:effectLst/>
                        <a:latin typeface="Tahoma" panose="020B0604030504040204" pitchFamily="34" charset="0"/>
                      </a:endParaRPr>
                    </a:p>
                  </a:txBody>
                  <a:tcPr marL="3468" marR="3468" marT="3468" marB="0" anchor="ctr">
                    <a:solidFill>
                      <a:schemeClr val="bg1"/>
                    </a:solidFill>
                  </a:tcPr>
                </a:tc>
                <a:extLst>
                  <a:ext uri="{0D108BD9-81ED-4DB2-BD59-A6C34878D82A}">
                    <a16:rowId xmlns:a16="http://schemas.microsoft.com/office/drawing/2014/main" xmlns="" val="10005"/>
                  </a:ext>
                </a:extLst>
              </a:tr>
              <a:tr h="256579">
                <a:tc>
                  <a:txBody>
                    <a:bodyPr/>
                    <a:lstStyle/>
                    <a:p>
                      <a:pPr algn="l" fontAlgn="ctr"/>
                      <a:r>
                        <a:rPr lang="en-US" sz="1800" u="none" strike="noStrike" dirty="0">
                          <a:effectLst/>
                        </a:rPr>
                        <a:t>Any other six ratios: (may refer guidelines)</a:t>
                      </a:r>
                      <a:endParaRPr lang="en-US" sz="1800" b="0" i="0" u="none" strike="noStrike" dirty="0">
                        <a:solidFill>
                          <a:srgbClr val="0563C1"/>
                        </a:solidFill>
                        <a:effectLst/>
                        <a:latin typeface="Tahoma" panose="020B0604030504040204" pitchFamily="34" charset="0"/>
                      </a:endParaRPr>
                    </a:p>
                  </a:txBody>
                  <a:tcPr marL="3468" marR="3468" marT="3468" marB="0" anchor="ctr">
                    <a:solidFill>
                      <a:schemeClr val="bg1"/>
                    </a:solidFill>
                  </a:tcPr>
                </a:tc>
                <a:extLst>
                  <a:ext uri="{0D108BD9-81ED-4DB2-BD59-A6C34878D82A}">
                    <a16:rowId xmlns:a16="http://schemas.microsoft.com/office/drawing/2014/main" xmlns="" val="10006"/>
                  </a:ext>
                </a:extLst>
              </a:tr>
              <a:tr h="274048">
                <a:tc>
                  <a:txBody>
                    <a:bodyPr/>
                    <a:lstStyle/>
                    <a:p>
                      <a:pPr algn="l" fontAlgn="ctr"/>
                      <a:r>
                        <a:rPr lang="en-US" sz="1800" u="none" strike="noStrike" dirty="0">
                          <a:effectLst/>
                        </a:rPr>
                        <a:t>Graphical/ Pictorial Data </a:t>
                      </a:r>
                      <a:endParaRPr lang="en-US" sz="1800" b="1" i="0" u="none" strike="noStrike" dirty="0">
                        <a:solidFill>
                          <a:srgbClr val="000000"/>
                        </a:solidFill>
                        <a:effectLst/>
                        <a:latin typeface="Tahoma" panose="020B0604030504040204" pitchFamily="34" charset="0"/>
                      </a:endParaRPr>
                    </a:p>
                  </a:txBody>
                  <a:tcPr marL="3468" marR="3468" marT="3468" marB="0" anchor="ctr">
                    <a:solidFill>
                      <a:schemeClr val="bg1"/>
                    </a:solidFill>
                  </a:tcPr>
                </a:tc>
                <a:extLst>
                  <a:ext uri="{0D108BD9-81ED-4DB2-BD59-A6C34878D82A}">
                    <a16:rowId xmlns:a16="http://schemas.microsoft.com/office/drawing/2014/main" xmlns="" val="10007"/>
                  </a:ext>
                </a:extLst>
              </a:tr>
              <a:tr h="256579">
                <a:tc>
                  <a:txBody>
                    <a:bodyPr/>
                    <a:lstStyle/>
                    <a:p>
                      <a:pPr algn="l" fontAlgn="ctr"/>
                      <a:r>
                        <a:rPr lang="en-US" sz="1800" u="none" strike="noStrike" dirty="0">
                          <a:effectLst/>
                        </a:rPr>
                        <a:t>- Earnings per share</a:t>
                      </a:r>
                      <a:endParaRPr lang="en-US" sz="1800" b="0" i="0" u="none" strike="noStrike" dirty="0">
                        <a:solidFill>
                          <a:srgbClr val="000000"/>
                        </a:solidFill>
                        <a:effectLst/>
                        <a:latin typeface="Tahoma" panose="020B0604030504040204" pitchFamily="34" charset="0"/>
                      </a:endParaRPr>
                    </a:p>
                  </a:txBody>
                  <a:tcPr marL="3468" marR="3468" marT="3468" marB="0" anchor="ctr">
                    <a:solidFill>
                      <a:schemeClr val="bg1"/>
                    </a:solidFill>
                  </a:tcPr>
                </a:tc>
                <a:extLst>
                  <a:ext uri="{0D108BD9-81ED-4DB2-BD59-A6C34878D82A}">
                    <a16:rowId xmlns:a16="http://schemas.microsoft.com/office/drawing/2014/main" xmlns="" val="10008"/>
                  </a:ext>
                </a:extLst>
              </a:tr>
              <a:tr h="256579">
                <a:tc>
                  <a:txBody>
                    <a:bodyPr/>
                    <a:lstStyle/>
                    <a:p>
                      <a:pPr algn="l" fontAlgn="ctr"/>
                      <a:r>
                        <a:rPr lang="en-US" sz="1800" u="none" strike="noStrike" dirty="0">
                          <a:effectLst/>
                        </a:rPr>
                        <a:t>- Net Assets/ Total assets less Total liabilities</a:t>
                      </a:r>
                      <a:endParaRPr lang="en-US" sz="1800" b="0" i="0" u="none" strike="noStrike" dirty="0">
                        <a:solidFill>
                          <a:srgbClr val="000000"/>
                        </a:solidFill>
                        <a:effectLst/>
                        <a:latin typeface="Tahoma" panose="020B0604030504040204" pitchFamily="34" charset="0"/>
                      </a:endParaRPr>
                    </a:p>
                  </a:txBody>
                  <a:tcPr marL="3468" marR="3468" marT="3468" marB="0" anchor="ctr">
                    <a:solidFill>
                      <a:schemeClr val="bg1"/>
                    </a:solidFill>
                  </a:tcPr>
                </a:tc>
                <a:extLst>
                  <a:ext uri="{0D108BD9-81ED-4DB2-BD59-A6C34878D82A}">
                    <a16:rowId xmlns:a16="http://schemas.microsoft.com/office/drawing/2014/main" xmlns="" val="10009"/>
                  </a:ext>
                </a:extLst>
              </a:tr>
              <a:tr h="256579">
                <a:tc>
                  <a:txBody>
                    <a:bodyPr/>
                    <a:lstStyle/>
                    <a:p>
                      <a:pPr algn="l" fontAlgn="ctr"/>
                      <a:r>
                        <a:rPr lang="en-US" sz="1800" u="none" strike="noStrike" dirty="0">
                          <a:effectLst/>
                        </a:rPr>
                        <a:t>- Stock Performances</a:t>
                      </a:r>
                      <a:endParaRPr lang="en-US" sz="1800" b="0" i="0" u="none" strike="noStrike" dirty="0">
                        <a:solidFill>
                          <a:srgbClr val="000000"/>
                        </a:solidFill>
                        <a:effectLst/>
                        <a:latin typeface="Tahoma" panose="020B0604030504040204" pitchFamily="34" charset="0"/>
                      </a:endParaRPr>
                    </a:p>
                  </a:txBody>
                  <a:tcPr marL="3468" marR="3468" marT="3468" marB="0" anchor="ctr">
                    <a:solidFill>
                      <a:schemeClr val="bg1"/>
                    </a:solidFill>
                  </a:tcPr>
                </a:tc>
                <a:extLst>
                  <a:ext uri="{0D108BD9-81ED-4DB2-BD59-A6C34878D82A}">
                    <a16:rowId xmlns:a16="http://schemas.microsoft.com/office/drawing/2014/main" xmlns="" val="10010"/>
                  </a:ext>
                </a:extLst>
              </a:tr>
              <a:tr h="256579">
                <a:tc>
                  <a:txBody>
                    <a:bodyPr/>
                    <a:lstStyle/>
                    <a:p>
                      <a:pPr algn="l" fontAlgn="ctr"/>
                      <a:r>
                        <a:rPr lang="en-US" sz="1800" u="none" strike="noStrike" dirty="0">
                          <a:effectLst/>
                        </a:rPr>
                        <a:t>- Shareholder Funds </a:t>
                      </a:r>
                      <a:endParaRPr lang="en-US" sz="1800" b="0" i="0" u="none" strike="noStrike" dirty="0">
                        <a:solidFill>
                          <a:srgbClr val="000000"/>
                        </a:solidFill>
                        <a:effectLst/>
                        <a:latin typeface="Tahoma" panose="020B0604030504040204" pitchFamily="34" charset="0"/>
                      </a:endParaRPr>
                    </a:p>
                  </a:txBody>
                  <a:tcPr marL="3468" marR="3468" marT="3468" marB="0" anchor="ctr">
                    <a:solidFill>
                      <a:schemeClr val="bg1"/>
                    </a:solidFill>
                  </a:tcPr>
                </a:tc>
                <a:extLst>
                  <a:ext uri="{0D108BD9-81ED-4DB2-BD59-A6C34878D82A}">
                    <a16:rowId xmlns:a16="http://schemas.microsoft.com/office/drawing/2014/main" xmlns="" val="10011"/>
                  </a:ext>
                </a:extLst>
              </a:tr>
              <a:tr h="256579">
                <a:tc>
                  <a:txBody>
                    <a:bodyPr/>
                    <a:lstStyle/>
                    <a:p>
                      <a:pPr algn="l" fontAlgn="ctr"/>
                      <a:r>
                        <a:rPr lang="en-US" sz="1800" u="none" strike="noStrike" dirty="0">
                          <a:effectLst/>
                        </a:rPr>
                        <a:t>- Return on Shareholder Funds/ Return on Net Worth/ Return on equity</a:t>
                      </a:r>
                      <a:endParaRPr lang="en-US" sz="1800" b="0" i="0" u="none" strike="noStrike" dirty="0">
                        <a:solidFill>
                          <a:srgbClr val="000000"/>
                        </a:solidFill>
                        <a:effectLst/>
                        <a:latin typeface="Tahoma" panose="020B0604030504040204" pitchFamily="34" charset="0"/>
                      </a:endParaRPr>
                    </a:p>
                  </a:txBody>
                  <a:tcPr marL="3468" marR="3468" marT="3468" marB="0" anchor="ctr">
                    <a:solidFill>
                      <a:schemeClr val="bg1"/>
                    </a:solidFill>
                  </a:tcPr>
                </a:tc>
                <a:extLst>
                  <a:ext uri="{0D108BD9-81ED-4DB2-BD59-A6C34878D82A}">
                    <a16:rowId xmlns:a16="http://schemas.microsoft.com/office/drawing/2014/main" xmlns="" val="10012"/>
                  </a:ext>
                </a:extLst>
              </a:tr>
              <a:tr h="256579">
                <a:tc>
                  <a:txBody>
                    <a:bodyPr/>
                    <a:lstStyle/>
                    <a:p>
                      <a:pPr algn="l" fontAlgn="ctr"/>
                      <a:r>
                        <a:rPr lang="en-US" sz="1800" u="none" strike="noStrike" dirty="0">
                          <a:effectLst/>
                        </a:rPr>
                        <a:t>Statement of Economic Value Added/ Value Added Statement</a:t>
                      </a:r>
                      <a:endParaRPr lang="en-US" sz="1800" b="1" i="0" u="none" strike="noStrike" dirty="0">
                        <a:solidFill>
                          <a:srgbClr val="000000"/>
                        </a:solidFill>
                        <a:effectLst/>
                        <a:latin typeface="Tahoma" panose="020B0604030504040204" pitchFamily="34" charset="0"/>
                      </a:endParaRPr>
                    </a:p>
                  </a:txBody>
                  <a:tcPr marL="3468" marR="3468" marT="3468" marB="0" anchor="ctr">
                    <a:solidFill>
                      <a:schemeClr val="bg1"/>
                    </a:solidFill>
                  </a:tcPr>
                </a:tc>
                <a:extLst>
                  <a:ext uri="{0D108BD9-81ED-4DB2-BD59-A6C34878D82A}">
                    <a16:rowId xmlns:a16="http://schemas.microsoft.com/office/drawing/2014/main" xmlns="" val="10013"/>
                  </a:ext>
                </a:extLst>
              </a:tr>
              <a:tr h="256579">
                <a:tc>
                  <a:txBody>
                    <a:bodyPr/>
                    <a:lstStyle/>
                    <a:p>
                      <a:pPr algn="l" fontAlgn="ctr"/>
                      <a:r>
                        <a:rPr lang="en-US" sz="1800" u="none" strike="noStrike" dirty="0">
                          <a:effectLst/>
                        </a:rPr>
                        <a:t>- Government as taxes</a:t>
                      </a:r>
                      <a:endParaRPr lang="en-US" sz="1800" b="0" i="0" u="none" strike="noStrike" dirty="0">
                        <a:solidFill>
                          <a:srgbClr val="000000"/>
                        </a:solidFill>
                        <a:effectLst/>
                        <a:latin typeface="Tahoma" panose="020B0604030504040204" pitchFamily="34" charset="0"/>
                      </a:endParaRPr>
                    </a:p>
                  </a:txBody>
                  <a:tcPr marL="3468" marR="3468" marT="3468" marB="0" anchor="ctr">
                    <a:solidFill>
                      <a:schemeClr val="bg1"/>
                    </a:solidFill>
                  </a:tcPr>
                </a:tc>
                <a:extLst>
                  <a:ext uri="{0D108BD9-81ED-4DB2-BD59-A6C34878D82A}">
                    <a16:rowId xmlns:a16="http://schemas.microsoft.com/office/drawing/2014/main" xmlns="" val="10014"/>
                  </a:ext>
                </a:extLst>
              </a:tr>
              <a:tr h="256579">
                <a:tc>
                  <a:txBody>
                    <a:bodyPr/>
                    <a:lstStyle/>
                    <a:p>
                      <a:pPr algn="l" fontAlgn="ctr"/>
                      <a:r>
                        <a:rPr lang="en-US" sz="1800" u="none" strike="noStrike" dirty="0">
                          <a:effectLst/>
                        </a:rPr>
                        <a:t>- Shareholders as dividend</a:t>
                      </a:r>
                      <a:endParaRPr lang="en-US" sz="1800" b="0" i="0" u="none" strike="noStrike" dirty="0">
                        <a:solidFill>
                          <a:srgbClr val="000000"/>
                        </a:solidFill>
                        <a:effectLst/>
                        <a:latin typeface="Tahoma" panose="020B0604030504040204" pitchFamily="34" charset="0"/>
                      </a:endParaRPr>
                    </a:p>
                  </a:txBody>
                  <a:tcPr marL="3468" marR="3468" marT="3468" marB="0" anchor="ctr">
                    <a:solidFill>
                      <a:schemeClr val="bg1"/>
                    </a:solidFill>
                  </a:tcPr>
                </a:tc>
                <a:extLst>
                  <a:ext uri="{0D108BD9-81ED-4DB2-BD59-A6C34878D82A}">
                    <a16:rowId xmlns:a16="http://schemas.microsoft.com/office/drawing/2014/main" xmlns="" val="10015"/>
                  </a:ext>
                </a:extLst>
              </a:tr>
              <a:tr h="572196">
                <a:tc>
                  <a:txBody>
                    <a:bodyPr/>
                    <a:lstStyle/>
                    <a:p>
                      <a:pPr algn="l" fontAlgn="ctr"/>
                      <a:r>
                        <a:rPr lang="en-US" sz="1800" u="none" strike="noStrike" dirty="0">
                          <a:effectLst/>
                        </a:rPr>
                        <a:t>- Employees as </a:t>
                      </a:r>
                      <a:r>
                        <a:rPr lang="en-US" sz="1800" u="none" strike="noStrike" dirty="0" smtClean="0">
                          <a:effectLst/>
                        </a:rPr>
                        <a:t>remuneration, Retained by the entity, Providers of Debt and Economic Value Added</a:t>
                      </a:r>
                      <a:endParaRPr lang="en-US" sz="1800" b="0" i="0" u="none" strike="noStrike" dirty="0">
                        <a:solidFill>
                          <a:srgbClr val="000000"/>
                        </a:solidFill>
                        <a:effectLst/>
                        <a:latin typeface="Tahoma" panose="020B0604030504040204" pitchFamily="34" charset="0"/>
                      </a:endParaRPr>
                    </a:p>
                  </a:txBody>
                  <a:tcPr marL="3468" marR="3468" marT="3468" marB="0" anchor="ctr">
                    <a:solidFill>
                      <a:schemeClr val="bg1"/>
                    </a:solidFill>
                  </a:tcPr>
                </a:tc>
                <a:extLst>
                  <a:ext uri="{0D108BD9-81ED-4DB2-BD59-A6C34878D82A}">
                    <a16:rowId xmlns:a16="http://schemas.microsoft.com/office/drawing/2014/main" xmlns="" val="10016"/>
                  </a:ext>
                </a:extLst>
              </a:tr>
            </a:tbl>
          </a:graphicData>
        </a:graphic>
      </p:graphicFrame>
      <p:sp>
        <p:nvSpPr>
          <p:cNvPr id="11" name="Rectangle 10"/>
          <p:cNvSpPr/>
          <p:nvPr/>
        </p:nvSpPr>
        <p:spPr>
          <a:xfrm>
            <a:off x="1770077" y="800871"/>
            <a:ext cx="4035105" cy="461665"/>
          </a:xfrm>
          <a:prstGeom prst="rect">
            <a:avLst/>
          </a:prstGeom>
        </p:spPr>
        <p:txBody>
          <a:bodyPr wrap="square">
            <a:spAutoFit/>
          </a:bodyPr>
          <a:lstStyle/>
          <a:p>
            <a:pPr lvl="0" algn="just"/>
            <a:r>
              <a:rPr lang="en-US" sz="2400" b="1" dirty="0" smtClean="0"/>
              <a:t>Detailed Guidelines</a:t>
            </a:r>
            <a:endParaRPr lang="en-US" sz="2400" b="1" dirty="0"/>
          </a:p>
        </p:txBody>
      </p:sp>
      <p:sp>
        <p:nvSpPr>
          <p:cNvPr id="12" name="Right Arrow 11"/>
          <p:cNvSpPr/>
          <p:nvPr/>
        </p:nvSpPr>
        <p:spPr>
          <a:xfrm>
            <a:off x="8909107" y="6339825"/>
            <a:ext cx="1381079" cy="484632"/>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Continue</a:t>
            </a:r>
            <a:endParaRPr lang="en-US" b="1" dirty="0">
              <a:solidFill>
                <a:schemeClr val="tx1"/>
              </a:solidFill>
            </a:endParaRPr>
          </a:p>
        </p:txBody>
      </p:sp>
    </p:spTree>
    <p:extLst>
      <p:ext uri="{BB962C8B-B14F-4D97-AF65-F5344CB8AC3E}">
        <p14:creationId xmlns:p14="http://schemas.microsoft.com/office/powerpoint/2010/main" xmlns="" val="725537778"/>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ADF23E10-7017-72AB-40F2-BCF23A142453}"/>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262824" y="68317"/>
            <a:ext cx="2309066" cy="401509"/>
          </a:xfrm>
          <a:prstGeom prst="rect">
            <a:avLst/>
          </a:prstGeom>
          <a:noFill/>
          <a:ln>
            <a:noFill/>
          </a:ln>
        </p:spPr>
      </p:pic>
      <p:pic>
        <p:nvPicPr>
          <p:cNvPr id="5" name="Picture 4"/>
          <p:cNvPicPr>
            <a:picLocks noChangeAspect="1"/>
          </p:cNvPicPr>
          <p:nvPr/>
        </p:nvPicPr>
        <p:blipFill>
          <a:blip r:embed="rId3"/>
          <a:stretch>
            <a:fillRect/>
          </a:stretch>
        </p:blipFill>
        <p:spPr>
          <a:xfrm flipV="1">
            <a:off x="638387" y="568867"/>
            <a:ext cx="10933504" cy="1106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Rectangle 5"/>
          <p:cNvSpPr/>
          <p:nvPr/>
        </p:nvSpPr>
        <p:spPr>
          <a:xfrm>
            <a:off x="536662" y="-29586"/>
            <a:ext cx="3120937" cy="477054"/>
          </a:xfrm>
          <a:prstGeom prst="rect">
            <a:avLst/>
          </a:prstGeom>
        </p:spPr>
        <p:txBody>
          <a:bodyPr wrap="square">
            <a:spAutoFit/>
          </a:bodyPr>
          <a:lstStyle/>
          <a:p>
            <a:pPr defTabSz="371475">
              <a:lnSpc>
                <a:spcPts val="1248"/>
              </a:lnSpc>
              <a:spcAft>
                <a:spcPts val="600"/>
              </a:spcAft>
              <a:tabLst>
                <a:tab pos="185738" algn="l"/>
              </a:tabLst>
            </a:pPr>
            <a:endParaRPr lang="en-CA" altLang="en-US" sz="105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endParaRPr>
          </a:p>
          <a:p>
            <a:pPr defTabSz="371475">
              <a:lnSpc>
                <a:spcPts val="1248"/>
              </a:lnSpc>
              <a:spcAft>
                <a:spcPts val="600"/>
              </a:spcAft>
              <a:tabLst>
                <a:tab pos="185738" algn="l"/>
              </a:tabLst>
            </a:pPr>
            <a:r>
              <a:rPr lang="en-CA" altLang="en-US" sz="2400" b="1"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Nexia </a:t>
            </a:r>
            <a:r>
              <a:rPr lang="en-CA" altLang="en-US" sz="1200" b="1"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in</a:t>
            </a:r>
            <a:r>
              <a:rPr lang="en-CA" altLang="en-US" sz="2400" b="1"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 Bangladesh</a:t>
            </a:r>
            <a:r>
              <a:rPr lang="en-CA" altLang="en-US" sz="2000"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 </a:t>
            </a:r>
            <a:endParaRPr lang="en-US" sz="2000" dirty="0"/>
          </a:p>
        </p:txBody>
      </p:sp>
      <p:pic>
        <p:nvPicPr>
          <p:cNvPr id="7" name="Picture 6">
            <a:extLst>
              <a:ext uri="{FF2B5EF4-FFF2-40B4-BE49-F238E27FC236}">
                <a16:creationId xmlns:a16="http://schemas.microsoft.com/office/drawing/2014/main" xmlns="" id="{237AB954-0DD2-0A51-A330-7CD26D0E7C4E}"/>
              </a:ext>
            </a:extLst>
          </p:cNvPr>
          <p:cNvPicPr>
            <a:picLocks noChangeAspect="1"/>
          </p:cNvPicPr>
          <p:nvPr/>
        </p:nvPicPr>
        <p:blipFill rotWithShape="1">
          <a:blip r:embed="rId4"/>
          <a:srcRect l="51286" t="305" r="519" b="961"/>
          <a:stretch>
            <a:fillRect/>
          </a:stretch>
        </p:blipFill>
        <p:spPr>
          <a:xfrm flipH="1">
            <a:off x="-1" y="909317"/>
            <a:ext cx="1359018" cy="5668919"/>
          </a:xfrm>
          <a:prstGeom prst="rect">
            <a:avLst/>
          </a:prstGeom>
        </p:spPr>
      </p:pic>
      <p:sp>
        <p:nvSpPr>
          <p:cNvPr id="9" name="Rectangle 8"/>
          <p:cNvSpPr/>
          <p:nvPr/>
        </p:nvSpPr>
        <p:spPr>
          <a:xfrm>
            <a:off x="10790557" y="6578236"/>
            <a:ext cx="863763" cy="246221"/>
          </a:xfrm>
          <a:prstGeom prst="rect">
            <a:avLst/>
          </a:prstGeom>
        </p:spPr>
        <p:txBody>
          <a:bodyPr wrap="none">
            <a:spAutoFit/>
          </a:bodyPr>
          <a:lstStyle/>
          <a:p>
            <a:pPr algn="ctr" defTabSz="371475">
              <a:lnSpc>
                <a:spcPts val="1248"/>
              </a:lnSpc>
              <a:spcAft>
                <a:spcPts val="600"/>
              </a:spcAft>
              <a:tabLst>
                <a:tab pos="185738" algn="l"/>
              </a:tabLst>
            </a:pPr>
            <a:r>
              <a:rPr lang="en-CA" altLang="en-US" sz="1200" b="1" dirty="0" smtClean="0">
                <a:ln w="0"/>
                <a:solidFill>
                  <a:schemeClr val="accent3">
                    <a:lumMod val="75000"/>
                  </a:schemeClr>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Arial Bold" pitchFamily="34" charset="0"/>
              </a:rPr>
              <a:t>Page # 28</a:t>
            </a:r>
            <a:endParaRPr lang="en-CA" altLang="en-US" sz="1200" b="1" dirty="0">
              <a:ln w="0"/>
              <a:solidFill>
                <a:schemeClr val="accent3">
                  <a:lumMod val="75000"/>
                </a:schemeClr>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Arial Bold" pitchFamily="34" charset="0"/>
            </a:endParaRPr>
          </a:p>
        </p:txBody>
      </p:sp>
      <p:sp>
        <p:nvSpPr>
          <p:cNvPr id="8" name="Rectangle 7"/>
          <p:cNvSpPr/>
          <p:nvPr/>
        </p:nvSpPr>
        <p:spPr>
          <a:xfrm>
            <a:off x="1770077" y="800871"/>
            <a:ext cx="4035105" cy="461665"/>
          </a:xfrm>
          <a:prstGeom prst="rect">
            <a:avLst/>
          </a:prstGeom>
        </p:spPr>
        <p:txBody>
          <a:bodyPr wrap="square">
            <a:spAutoFit/>
          </a:bodyPr>
          <a:lstStyle/>
          <a:p>
            <a:pPr lvl="0" algn="just"/>
            <a:r>
              <a:rPr lang="en-US" sz="2400" b="1" dirty="0" smtClean="0"/>
              <a:t>Detailed Guidelines</a:t>
            </a:r>
            <a:endParaRPr lang="en-US" sz="2400" b="1" dirty="0"/>
          </a:p>
        </p:txBody>
      </p:sp>
      <p:graphicFrame>
        <p:nvGraphicFramePr>
          <p:cNvPr id="3" name="Table 2"/>
          <p:cNvGraphicFramePr>
            <a:graphicFrameLocks noGrp="1"/>
          </p:cNvGraphicFramePr>
          <p:nvPr>
            <p:extLst>
              <p:ext uri="{D42A27DB-BD31-4B8C-83A1-F6EECF244321}">
                <p14:modId xmlns:p14="http://schemas.microsoft.com/office/powerpoint/2010/main" xmlns="" val="3939203820"/>
              </p:ext>
            </p:extLst>
          </p:nvPr>
        </p:nvGraphicFramePr>
        <p:xfrm>
          <a:off x="1770077" y="1383935"/>
          <a:ext cx="9748158" cy="3645537"/>
        </p:xfrm>
        <a:graphic>
          <a:graphicData uri="http://schemas.openxmlformats.org/drawingml/2006/table">
            <a:tbl>
              <a:tblPr>
                <a:tableStyleId>{5C22544A-7EE6-4342-B048-85BDC9FD1C3A}</a:tableStyleId>
              </a:tblPr>
              <a:tblGrid>
                <a:gridCol w="9748158">
                  <a:extLst>
                    <a:ext uri="{9D8B030D-6E8A-4147-A177-3AD203B41FA5}">
                      <a16:colId xmlns:a16="http://schemas.microsoft.com/office/drawing/2014/main" xmlns="" val="20000"/>
                    </a:ext>
                  </a:extLst>
                </a:gridCol>
              </a:tblGrid>
              <a:tr h="457200">
                <a:tc>
                  <a:txBody>
                    <a:bodyPr/>
                    <a:lstStyle/>
                    <a:p>
                      <a:pPr algn="l" fontAlgn="ctr"/>
                      <a:r>
                        <a:rPr lang="en-US" sz="1800" u="none" strike="noStrike" dirty="0">
                          <a:effectLst/>
                        </a:rPr>
                        <a:t> </a:t>
                      </a:r>
                      <a:r>
                        <a:rPr lang="en-US" sz="2000" b="1" u="none" strike="noStrike" dirty="0">
                          <a:effectLst/>
                        </a:rPr>
                        <a:t>Section J: Overall Presentation of the Annual Report </a:t>
                      </a:r>
                      <a:endParaRPr lang="en-US" sz="2000" b="1" i="0" u="none" strike="noStrike" dirty="0">
                        <a:solidFill>
                          <a:srgbClr val="000000"/>
                        </a:solidFill>
                        <a:effectLst/>
                        <a:latin typeface="Tahoma" panose="020B0604030504040204" pitchFamily="34" charset="0"/>
                      </a:endParaRPr>
                    </a:p>
                  </a:txBody>
                  <a:tcPr marL="4763" marR="4763" marT="4763" marB="0" anchor="ctr">
                    <a:solidFill>
                      <a:schemeClr val="bg1"/>
                    </a:solidFill>
                  </a:tcPr>
                </a:tc>
                <a:extLst>
                  <a:ext uri="{0D108BD9-81ED-4DB2-BD59-A6C34878D82A}">
                    <a16:rowId xmlns:a16="http://schemas.microsoft.com/office/drawing/2014/main" xmlns="" val="10000"/>
                  </a:ext>
                </a:extLst>
              </a:tr>
              <a:tr h="466725">
                <a:tc>
                  <a:txBody>
                    <a:bodyPr/>
                    <a:lstStyle/>
                    <a:p>
                      <a:pPr marL="285750" indent="-285750" algn="just" fontAlgn="ctr">
                        <a:buFont typeface="Arial" panose="020B0604020202020204" pitchFamily="34" charset="0"/>
                        <a:buChar char="•"/>
                      </a:pPr>
                      <a:r>
                        <a:rPr lang="en-US" sz="1800" u="none" strike="noStrike" dirty="0">
                          <a:effectLst/>
                        </a:rPr>
                        <a:t>Whether report have a proper table of contents/index and whether hyperlinking of index to the main sections of report is there for easy navigation &amp; dragging.   </a:t>
                      </a:r>
                      <a:endParaRPr lang="en-US" sz="1800" b="0" i="0" u="none" strike="noStrike" dirty="0">
                        <a:solidFill>
                          <a:srgbClr val="000000"/>
                        </a:solidFill>
                        <a:effectLst/>
                        <a:latin typeface="Tahoma" panose="020B0604030504040204" pitchFamily="34" charset="0"/>
                      </a:endParaRPr>
                    </a:p>
                  </a:txBody>
                  <a:tcPr marL="4763" marR="4763" marT="4763" marB="0" anchor="ctr">
                    <a:solidFill>
                      <a:schemeClr val="bg1"/>
                    </a:solidFill>
                  </a:tcPr>
                </a:tc>
                <a:extLst>
                  <a:ext uri="{0D108BD9-81ED-4DB2-BD59-A6C34878D82A}">
                    <a16:rowId xmlns:a16="http://schemas.microsoft.com/office/drawing/2014/main" xmlns="" val="10001"/>
                  </a:ext>
                </a:extLst>
              </a:tr>
              <a:tr h="466725">
                <a:tc>
                  <a:txBody>
                    <a:bodyPr/>
                    <a:lstStyle/>
                    <a:p>
                      <a:pPr marL="285750" indent="-285750" algn="just" fontAlgn="ctr">
                        <a:buFont typeface="Arial" panose="020B0604020202020204" pitchFamily="34" charset="0"/>
                        <a:buChar char="•"/>
                      </a:pPr>
                      <a:r>
                        <a:rPr lang="en-US" sz="1800" u="none" strike="noStrike" dirty="0">
                          <a:effectLst/>
                        </a:rPr>
                        <a:t>Layout of the annual report clearly distinguishing between various segments of the report including distinction is made between standalone and consolidated statements</a:t>
                      </a:r>
                      <a:endParaRPr lang="en-US" sz="1800" b="0" i="0" u="none" strike="noStrike" dirty="0">
                        <a:solidFill>
                          <a:srgbClr val="000000"/>
                        </a:solidFill>
                        <a:effectLst/>
                        <a:latin typeface="Tahoma" panose="020B0604030504040204" pitchFamily="34" charset="0"/>
                      </a:endParaRPr>
                    </a:p>
                  </a:txBody>
                  <a:tcPr marL="4763" marR="4763" marT="4763" marB="0" anchor="ctr">
                    <a:solidFill>
                      <a:schemeClr val="bg1"/>
                    </a:solidFill>
                  </a:tcPr>
                </a:tc>
                <a:extLst>
                  <a:ext uri="{0D108BD9-81ED-4DB2-BD59-A6C34878D82A}">
                    <a16:rowId xmlns:a16="http://schemas.microsoft.com/office/drawing/2014/main" xmlns="" val="10002"/>
                  </a:ext>
                </a:extLst>
              </a:tr>
              <a:tr h="466725">
                <a:tc>
                  <a:txBody>
                    <a:bodyPr/>
                    <a:lstStyle/>
                    <a:p>
                      <a:pPr marL="285750" indent="-285750" algn="just" fontAlgn="ctr">
                        <a:buFont typeface="Arial" panose="020B0604020202020204" pitchFamily="34" charset="0"/>
                        <a:buChar char="•"/>
                      </a:pPr>
                      <a:r>
                        <a:rPr lang="en-US" sz="1800" u="none" strike="noStrike" dirty="0">
                          <a:effectLst/>
                        </a:rPr>
                        <a:t>Does any </a:t>
                      </a:r>
                      <a:r>
                        <a:rPr lang="en-US" sz="1800" u="none" strike="noStrike" dirty="0" err="1">
                          <a:effectLst/>
                        </a:rPr>
                        <a:t>colour</a:t>
                      </a:r>
                      <a:r>
                        <a:rPr lang="en-US" sz="1800" u="none" strike="noStrike" dirty="0">
                          <a:effectLst/>
                        </a:rPr>
                        <a:t> contrast between text and background enhance or detract from the report readability </a:t>
                      </a:r>
                      <a:endParaRPr lang="en-US" sz="1800" b="0" i="0" u="none" strike="noStrike" dirty="0">
                        <a:solidFill>
                          <a:srgbClr val="000000"/>
                        </a:solidFill>
                        <a:effectLst/>
                        <a:latin typeface="Tahoma" panose="020B0604030504040204" pitchFamily="34" charset="0"/>
                      </a:endParaRPr>
                    </a:p>
                  </a:txBody>
                  <a:tcPr marL="4763" marR="4763" marT="4763" marB="0" anchor="ctr">
                    <a:solidFill>
                      <a:schemeClr val="bg1"/>
                    </a:solidFill>
                  </a:tcPr>
                </a:tc>
                <a:extLst>
                  <a:ext uri="{0D108BD9-81ED-4DB2-BD59-A6C34878D82A}">
                    <a16:rowId xmlns:a16="http://schemas.microsoft.com/office/drawing/2014/main" xmlns="" val="10003"/>
                  </a:ext>
                </a:extLst>
              </a:tr>
              <a:tr h="700405">
                <a:tc>
                  <a:txBody>
                    <a:bodyPr/>
                    <a:lstStyle/>
                    <a:p>
                      <a:pPr marL="285750" indent="-285750" algn="just" fontAlgn="ctr">
                        <a:buFont typeface="Arial" panose="020B0604020202020204" pitchFamily="34" charset="0"/>
                        <a:buChar char="•"/>
                      </a:pPr>
                      <a:r>
                        <a:rPr lang="en-US" sz="1800" u="none" strike="noStrike" dirty="0">
                          <a:effectLst/>
                        </a:rPr>
                        <a:t>Usefulness and relevance of information &amp; photographs provided in the report keeping in view whether there is any overcrowding of  unnecessary and irrelevant information is provided.</a:t>
                      </a:r>
                      <a:endParaRPr lang="en-US" sz="1800" b="0" i="0" u="none" strike="noStrike" dirty="0">
                        <a:solidFill>
                          <a:srgbClr val="000000"/>
                        </a:solidFill>
                        <a:effectLst/>
                        <a:latin typeface="Tahoma" panose="020B0604030504040204" pitchFamily="34" charset="0"/>
                      </a:endParaRPr>
                    </a:p>
                  </a:txBody>
                  <a:tcPr marL="4763" marR="4763" marT="4763" marB="0" anchor="ctr">
                    <a:solidFill>
                      <a:schemeClr val="bg1"/>
                    </a:solidFill>
                  </a:tcPr>
                </a:tc>
                <a:extLst>
                  <a:ext uri="{0D108BD9-81ED-4DB2-BD59-A6C34878D82A}">
                    <a16:rowId xmlns:a16="http://schemas.microsoft.com/office/drawing/2014/main" xmlns="" val="10004"/>
                  </a:ext>
                </a:extLst>
              </a:tr>
              <a:tr h="700405">
                <a:tc>
                  <a:txBody>
                    <a:bodyPr/>
                    <a:lstStyle/>
                    <a:p>
                      <a:pPr marL="285750" indent="-285750" algn="just" fontAlgn="ctr">
                        <a:buFont typeface="Arial" panose="020B0604020202020204" pitchFamily="34" charset="0"/>
                        <a:buChar char="•"/>
                      </a:pPr>
                      <a:r>
                        <a:rPr lang="en-US" sz="1800" u="none" strike="noStrike" dirty="0">
                          <a:effectLst/>
                        </a:rPr>
                        <a:t>Nature of details provided in terms of unit of measurement, rounding off criteria adopted, etc. and whether they are   easily noticeable and whether there is consistency of adoption of the same throughout the annual report.</a:t>
                      </a:r>
                      <a:endParaRPr lang="en-US" sz="1800" b="0" i="0" u="none" strike="noStrike" dirty="0">
                        <a:solidFill>
                          <a:srgbClr val="000000"/>
                        </a:solidFill>
                        <a:effectLst/>
                        <a:latin typeface="Tahoma" panose="020B0604030504040204" pitchFamily="34" charset="0"/>
                      </a:endParaRPr>
                    </a:p>
                  </a:txBody>
                  <a:tcPr marL="4763" marR="4763" marT="4763" marB="0" anchor="ctr">
                    <a:solidFill>
                      <a:schemeClr val="bg1"/>
                    </a:solidFill>
                  </a:tcPr>
                </a:tc>
                <a:extLst>
                  <a:ext uri="{0D108BD9-81ED-4DB2-BD59-A6C34878D82A}">
                    <a16:rowId xmlns:a16="http://schemas.microsoft.com/office/drawing/2014/main" xmlns="" val="10005"/>
                  </a:ext>
                </a:extLst>
              </a:tr>
            </a:tbl>
          </a:graphicData>
        </a:graphic>
      </p:graphicFrame>
      <p:sp>
        <p:nvSpPr>
          <p:cNvPr id="11" name="Right Arrow 10"/>
          <p:cNvSpPr/>
          <p:nvPr/>
        </p:nvSpPr>
        <p:spPr>
          <a:xfrm>
            <a:off x="8909107" y="6339825"/>
            <a:ext cx="1381079" cy="484632"/>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Continue</a:t>
            </a:r>
            <a:endParaRPr lang="en-US" b="1" dirty="0">
              <a:solidFill>
                <a:schemeClr val="tx1"/>
              </a:solidFill>
            </a:endParaRPr>
          </a:p>
        </p:txBody>
      </p:sp>
    </p:spTree>
    <p:extLst>
      <p:ext uri="{BB962C8B-B14F-4D97-AF65-F5344CB8AC3E}">
        <p14:creationId xmlns:p14="http://schemas.microsoft.com/office/powerpoint/2010/main" xmlns="" val="3464061958"/>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ADF23E10-7017-72AB-40F2-BCF23A142453}"/>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262824" y="68317"/>
            <a:ext cx="2309066" cy="401509"/>
          </a:xfrm>
          <a:prstGeom prst="rect">
            <a:avLst/>
          </a:prstGeom>
          <a:noFill/>
          <a:ln>
            <a:noFill/>
          </a:ln>
        </p:spPr>
      </p:pic>
      <p:pic>
        <p:nvPicPr>
          <p:cNvPr id="5" name="Picture 4"/>
          <p:cNvPicPr>
            <a:picLocks noChangeAspect="1"/>
          </p:cNvPicPr>
          <p:nvPr/>
        </p:nvPicPr>
        <p:blipFill>
          <a:blip r:embed="rId3"/>
          <a:stretch>
            <a:fillRect/>
          </a:stretch>
        </p:blipFill>
        <p:spPr>
          <a:xfrm flipV="1">
            <a:off x="638387" y="568867"/>
            <a:ext cx="10933504" cy="1106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Rectangle 5"/>
          <p:cNvSpPr/>
          <p:nvPr/>
        </p:nvSpPr>
        <p:spPr>
          <a:xfrm>
            <a:off x="536662" y="-29586"/>
            <a:ext cx="3120937" cy="477054"/>
          </a:xfrm>
          <a:prstGeom prst="rect">
            <a:avLst/>
          </a:prstGeom>
        </p:spPr>
        <p:txBody>
          <a:bodyPr wrap="square">
            <a:spAutoFit/>
          </a:bodyPr>
          <a:lstStyle/>
          <a:p>
            <a:pPr defTabSz="371475">
              <a:lnSpc>
                <a:spcPts val="1248"/>
              </a:lnSpc>
              <a:spcAft>
                <a:spcPts val="600"/>
              </a:spcAft>
              <a:tabLst>
                <a:tab pos="185738" algn="l"/>
              </a:tabLst>
            </a:pPr>
            <a:endParaRPr lang="en-CA" altLang="en-US" sz="105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endParaRPr>
          </a:p>
          <a:p>
            <a:pPr defTabSz="371475">
              <a:lnSpc>
                <a:spcPts val="1248"/>
              </a:lnSpc>
              <a:spcAft>
                <a:spcPts val="600"/>
              </a:spcAft>
              <a:tabLst>
                <a:tab pos="185738" algn="l"/>
              </a:tabLst>
            </a:pPr>
            <a:r>
              <a:rPr lang="en-CA" altLang="en-US" sz="2400" b="1"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Nexia </a:t>
            </a:r>
            <a:r>
              <a:rPr lang="en-CA" altLang="en-US" sz="1200" b="1"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in</a:t>
            </a:r>
            <a:r>
              <a:rPr lang="en-CA" altLang="en-US" sz="2400" b="1"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 Bangladesh</a:t>
            </a:r>
            <a:r>
              <a:rPr lang="en-CA" altLang="en-US" sz="2000"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 </a:t>
            </a:r>
            <a:endParaRPr lang="en-US" sz="2000" dirty="0"/>
          </a:p>
        </p:txBody>
      </p:sp>
      <p:pic>
        <p:nvPicPr>
          <p:cNvPr id="7" name="Picture 6">
            <a:extLst>
              <a:ext uri="{FF2B5EF4-FFF2-40B4-BE49-F238E27FC236}">
                <a16:creationId xmlns:a16="http://schemas.microsoft.com/office/drawing/2014/main" xmlns="" id="{237AB954-0DD2-0A51-A330-7CD26D0E7C4E}"/>
              </a:ext>
            </a:extLst>
          </p:cNvPr>
          <p:cNvPicPr>
            <a:picLocks noChangeAspect="1"/>
          </p:cNvPicPr>
          <p:nvPr/>
        </p:nvPicPr>
        <p:blipFill rotWithShape="1">
          <a:blip r:embed="rId4"/>
          <a:srcRect l="51286" t="305" r="519" b="961"/>
          <a:stretch>
            <a:fillRect/>
          </a:stretch>
        </p:blipFill>
        <p:spPr>
          <a:xfrm flipH="1">
            <a:off x="-1" y="909317"/>
            <a:ext cx="1359018" cy="5668919"/>
          </a:xfrm>
          <a:prstGeom prst="rect">
            <a:avLst/>
          </a:prstGeom>
        </p:spPr>
      </p:pic>
      <p:sp>
        <p:nvSpPr>
          <p:cNvPr id="9" name="Rectangle 8"/>
          <p:cNvSpPr/>
          <p:nvPr/>
        </p:nvSpPr>
        <p:spPr>
          <a:xfrm>
            <a:off x="10790557" y="6578236"/>
            <a:ext cx="863763" cy="246221"/>
          </a:xfrm>
          <a:prstGeom prst="rect">
            <a:avLst/>
          </a:prstGeom>
        </p:spPr>
        <p:txBody>
          <a:bodyPr wrap="none">
            <a:spAutoFit/>
          </a:bodyPr>
          <a:lstStyle/>
          <a:p>
            <a:pPr algn="ctr" defTabSz="371475">
              <a:lnSpc>
                <a:spcPts val="1248"/>
              </a:lnSpc>
              <a:spcAft>
                <a:spcPts val="600"/>
              </a:spcAft>
              <a:tabLst>
                <a:tab pos="185738" algn="l"/>
              </a:tabLst>
            </a:pPr>
            <a:r>
              <a:rPr lang="en-CA" altLang="en-US" sz="1200" b="1" dirty="0" smtClean="0">
                <a:ln w="0"/>
                <a:solidFill>
                  <a:schemeClr val="accent3">
                    <a:lumMod val="75000"/>
                  </a:schemeClr>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Arial Bold" pitchFamily="34" charset="0"/>
              </a:rPr>
              <a:t>Page # 29</a:t>
            </a:r>
            <a:endParaRPr lang="en-CA" altLang="en-US" sz="1200" b="1" dirty="0">
              <a:ln w="0"/>
              <a:solidFill>
                <a:schemeClr val="accent3">
                  <a:lumMod val="75000"/>
                </a:schemeClr>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Arial Bold"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511993846"/>
              </p:ext>
            </p:extLst>
          </p:nvPr>
        </p:nvGraphicFramePr>
        <p:xfrm>
          <a:off x="1883611" y="1383935"/>
          <a:ext cx="9215023" cy="1223963"/>
        </p:xfrm>
        <a:graphic>
          <a:graphicData uri="http://schemas.openxmlformats.org/drawingml/2006/table">
            <a:tbl>
              <a:tblPr>
                <a:tableStyleId>{5C22544A-7EE6-4342-B048-85BDC9FD1C3A}</a:tableStyleId>
              </a:tblPr>
              <a:tblGrid>
                <a:gridCol w="9215023">
                  <a:extLst>
                    <a:ext uri="{9D8B030D-6E8A-4147-A177-3AD203B41FA5}">
                      <a16:colId xmlns:a16="http://schemas.microsoft.com/office/drawing/2014/main" xmlns="" val="20000"/>
                    </a:ext>
                  </a:extLst>
                </a:gridCol>
              </a:tblGrid>
              <a:tr h="0">
                <a:tc>
                  <a:txBody>
                    <a:bodyPr/>
                    <a:lstStyle/>
                    <a:p>
                      <a:pPr algn="just" fontAlgn="t"/>
                      <a:r>
                        <a:rPr lang="en-US" sz="2000" b="1" u="none" strike="noStrike" dirty="0">
                          <a:effectLst/>
                        </a:rPr>
                        <a:t>Section K: Whether any Penalties/ Fines are charged by the regulatory authority/</a:t>
                      </a:r>
                      <a:r>
                        <a:rPr lang="en-US" sz="2000" b="1" u="none" strike="noStrike" dirty="0" err="1">
                          <a:effectLst/>
                        </a:rPr>
                        <a:t>ies</a:t>
                      </a:r>
                      <a:r>
                        <a:rPr lang="en-US" sz="2000" b="1" u="none" strike="noStrike" dirty="0">
                          <a:effectLst/>
                        </a:rPr>
                        <a:t> or any negative remark/ observation is given by the 3rd party assurer like statutory, secretarial auditor etc. in their report and Whether management’s reply is adequate on that matter.(Negative marks (-2))</a:t>
                      </a:r>
                      <a:endParaRPr lang="en-US" sz="2000" b="1" i="0" u="none" strike="noStrike" dirty="0">
                        <a:solidFill>
                          <a:srgbClr val="000000"/>
                        </a:solidFill>
                        <a:effectLst/>
                        <a:latin typeface="Tahoma" panose="020B0604030504040204" pitchFamily="34" charset="0"/>
                      </a:endParaRPr>
                    </a:p>
                  </a:txBody>
                  <a:tcPr marL="4763" marR="4763" marT="4763" marB="0">
                    <a:solidFill>
                      <a:schemeClr val="bg1"/>
                    </a:solidFill>
                  </a:tcPr>
                </a:tc>
                <a:extLst>
                  <a:ext uri="{0D108BD9-81ED-4DB2-BD59-A6C34878D82A}">
                    <a16:rowId xmlns:a16="http://schemas.microsoft.com/office/drawing/2014/main" xmlns="" val="10000"/>
                  </a:ext>
                </a:extLst>
              </a:tr>
            </a:tbl>
          </a:graphicData>
        </a:graphic>
      </p:graphicFrame>
      <p:sp>
        <p:nvSpPr>
          <p:cNvPr id="8" name="Rectangle 7"/>
          <p:cNvSpPr/>
          <p:nvPr/>
        </p:nvSpPr>
        <p:spPr>
          <a:xfrm>
            <a:off x="1770077" y="800871"/>
            <a:ext cx="4035105" cy="461665"/>
          </a:xfrm>
          <a:prstGeom prst="rect">
            <a:avLst/>
          </a:prstGeom>
        </p:spPr>
        <p:txBody>
          <a:bodyPr wrap="square">
            <a:spAutoFit/>
          </a:bodyPr>
          <a:lstStyle/>
          <a:p>
            <a:pPr lvl="0" algn="just"/>
            <a:r>
              <a:rPr lang="en-US" sz="2400" b="1" dirty="0" smtClean="0"/>
              <a:t>Detailed Guidelines</a:t>
            </a:r>
            <a:endParaRPr lang="en-US" sz="2400" b="1" dirty="0"/>
          </a:p>
        </p:txBody>
      </p:sp>
    </p:spTree>
    <p:extLst>
      <p:ext uri="{BB962C8B-B14F-4D97-AF65-F5344CB8AC3E}">
        <p14:creationId xmlns:p14="http://schemas.microsoft.com/office/powerpoint/2010/main" xmlns="" val="2909825270"/>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ADF23E10-7017-72AB-40F2-BCF23A142453}"/>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262824" y="68317"/>
            <a:ext cx="2309066" cy="401509"/>
          </a:xfrm>
          <a:prstGeom prst="rect">
            <a:avLst/>
          </a:prstGeom>
          <a:noFill/>
          <a:ln>
            <a:noFill/>
          </a:ln>
        </p:spPr>
      </p:pic>
      <p:pic>
        <p:nvPicPr>
          <p:cNvPr id="5" name="Picture 4"/>
          <p:cNvPicPr>
            <a:picLocks noChangeAspect="1"/>
          </p:cNvPicPr>
          <p:nvPr/>
        </p:nvPicPr>
        <p:blipFill>
          <a:blip r:embed="rId3"/>
          <a:stretch>
            <a:fillRect/>
          </a:stretch>
        </p:blipFill>
        <p:spPr>
          <a:xfrm flipV="1">
            <a:off x="638387" y="568867"/>
            <a:ext cx="10933504" cy="1106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Rectangle 5"/>
          <p:cNvSpPr/>
          <p:nvPr/>
        </p:nvSpPr>
        <p:spPr>
          <a:xfrm>
            <a:off x="536662" y="-29586"/>
            <a:ext cx="3120937" cy="477054"/>
          </a:xfrm>
          <a:prstGeom prst="rect">
            <a:avLst/>
          </a:prstGeom>
        </p:spPr>
        <p:txBody>
          <a:bodyPr wrap="square">
            <a:spAutoFit/>
          </a:bodyPr>
          <a:lstStyle/>
          <a:p>
            <a:pPr defTabSz="371475">
              <a:lnSpc>
                <a:spcPts val="1248"/>
              </a:lnSpc>
              <a:spcAft>
                <a:spcPts val="600"/>
              </a:spcAft>
              <a:tabLst>
                <a:tab pos="185738" algn="l"/>
              </a:tabLst>
            </a:pPr>
            <a:endParaRPr lang="en-CA" altLang="en-US" sz="105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endParaRPr>
          </a:p>
          <a:p>
            <a:pPr defTabSz="371475">
              <a:lnSpc>
                <a:spcPts val="1248"/>
              </a:lnSpc>
              <a:spcAft>
                <a:spcPts val="600"/>
              </a:spcAft>
              <a:tabLst>
                <a:tab pos="185738" algn="l"/>
              </a:tabLst>
            </a:pPr>
            <a:r>
              <a:rPr lang="en-CA" altLang="en-US" sz="2400" b="1"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Nexia </a:t>
            </a:r>
            <a:r>
              <a:rPr lang="en-CA" altLang="en-US" sz="1200" b="1"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in</a:t>
            </a:r>
            <a:r>
              <a:rPr lang="en-CA" altLang="en-US" sz="2400" b="1"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 Bangladesh</a:t>
            </a:r>
            <a:r>
              <a:rPr lang="en-CA" altLang="en-US" sz="2000"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 </a:t>
            </a:r>
            <a:endParaRPr lang="en-US" sz="2000" dirty="0"/>
          </a:p>
        </p:txBody>
      </p:sp>
      <p:pic>
        <p:nvPicPr>
          <p:cNvPr id="7" name="Picture 6">
            <a:extLst>
              <a:ext uri="{FF2B5EF4-FFF2-40B4-BE49-F238E27FC236}">
                <a16:creationId xmlns:a16="http://schemas.microsoft.com/office/drawing/2014/main" xmlns="" id="{237AB954-0DD2-0A51-A330-7CD26D0E7C4E}"/>
              </a:ext>
            </a:extLst>
          </p:cNvPr>
          <p:cNvPicPr>
            <a:picLocks noChangeAspect="1"/>
          </p:cNvPicPr>
          <p:nvPr/>
        </p:nvPicPr>
        <p:blipFill rotWithShape="1">
          <a:blip r:embed="rId4"/>
          <a:srcRect l="51286" t="305" r="519" b="961"/>
          <a:stretch>
            <a:fillRect/>
          </a:stretch>
        </p:blipFill>
        <p:spPr>
          <a:xfrm flipH="1">
            <a:off x="-1" y="909317"/>
            <a:ext cx="1359018" cy="5668919"/>
          </a:xfrm>
          <a:prstGeom prst="rect">
            <a:avLst/>
          </a:prstGeom>
        </p:spPr>
      </p:pic>
      <p:sp>
        <p:nvSpPr>
          <p:cNvPr id="9" name="Rectangle 8"/>
          <p:cNvSpPr/>
          <p:nvPr/>
        </p:nvSpPr>
        <p:spPr>
          <a:xfrm>
            <a:off x="10790557" y="6578236"/>
            <a:ext cx="863763" cy="246221"/>
          </a:xfrm>
          <a:prstGeom prst="rect">
            <a:avLst/>
          </a:prstGeom>
        </p:spPr>
        <p:txBody>
          <a:bodyPr wrap="none">
            <a:spAutoFit/>
          </a:bodyPr>
          <a:lstStyle/>
          <a:p>
            <a:pPr algn="ctr" defTabSz="371475">
              <a:lnSpc>
                <a:spcPts val="1248"/>
              </a:lnSpc>
              <a:spcAft>
                <a:spcPts val="600"/>
              </a:spcAft>
              <a:tabLst>
                <a:tab pos="185738" algn="l"/>
              </a:tabLst>
            </a:pPr>
            <a:r>
              <a:rPr lang="en-CA" altLang="en-US" sz="1200" b="1" dirty="0" smtClean="0">
                <a:ln w="0"/>
                <a:solidFill>
                  <a:schemeClr val="accent3">
                    <a:lumMod val="75000"/>
                  </a:schemeClr>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Arial Bold" pitchFamily="34" charset="0"/>
              </a:rPr>
              <a:t>Page # 30</a:t>
            </a:r>
            <a:endParaRPr lang="en-CA" altLang="en-US" sz="1200" b="1" dirty="0">
              <a:ln w="0"/>
              <a:solidFill>
                <a:schemeClr val="accent3">
                  <a:lumMod val="75000"/>
                </a:schemeClr>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Arial Bold" pitchFamily="34" charset="0"/>
            </a:endParaRPr>
          </a:p>
        </p:txBody>
      </p:sp>
      <p:sp>
        <p:nvSpPr>
          <p:cNvPr id="8" name="Rectangle 7"/>
          <p:cNvSpPr/>
          <p:nvPr/>
        </p:nvSpPr>
        <p:spPr>
          <a:xfrm>
            <a:off x="1770077" y="768461"/>
            <a:ext cx="8917497" cy="461665"/>
          </a:xfrm>
          <a:prstGeom prst="rect">
            <a:avLst/>
          </a:prstGeom>
        </p:spPr>
        <p:txBody>
          <a:bodyPr wrap="square">
            <a:spAutoFit/>
          </a:bodyPr>
          <a:lstStyle/>
          <a:p>
            <a:pPr lvl="0" algn="just"/>
            <a:r>
              <a:rPr lang="en-US" sz="2400" b="1" dirty="0" smtClean="0"/>
              <a:t>List of Applicable IAS</a:t>
            </a:r>
            <a:endParaRPr lang="en-US" sz="2400" b="1" dirty="0"/>
          </a:p>
        </p:txBody>
      </p:sp>
      <p:graphicFrame>
        <p:nvGraphicFramePr>
          <p:cNvPr id="2" name="Table 1"/>
          <p:cNvGraphicFramePr>
            <a:graphicFrameLocks noGrp="1"/>
          </p:cNvGraphicFramePr>
          <p:nvPr>
            <p:extLst>
              <p:ext uri="{D42A27DB-BD31-4B8C-83A1-F6EECF244321}">
                <p14:modId xmlns:p14="http://schemas.microsoft.com/office/powerpoint/2010/main" xmlns="" val="1774988571"/>
              </p:ext>
            </p:extLst>
          </p:nvPr>
        </p:nvGraphicFramePr>
        <p:xfrm>
          <a:off x="1711353" y="1230126"/>
          <a:ext cx="9236280" cy="3345453"/>
        </p:xfrm>
        <a:graphic>
          <a:graphicData uri="http://schemas.openxmlformats.org/drawingml/2006/table">
            <a:tbl>
              <a:tblPr/>
              <a:tblGrid>
                <a:gridCol w="3078760">
                  <a:extLst>
                    <a:ext uri="{9D8B030D-6E8A-4147-A177-3AD203B41FA5}">
                      <a16:colId xmlns:a16="http://schemas.microsoft.com/office/drawing/2014/main" xmlns="" val="20000"/>
                    </a:ext>
                  </a:extLst>
                </a:gridCol>
                <a:gridCol w="3078760">
                  <a:extLst>
                    <a:ext uri="{9D8B030D-6E8A-4147-A177-3AD203B41FA5}">
                      <a16:colId xmlns:a16="http://schemas.microsoft.com/office/drawing/2014/main" xmlns="" val="20001"/>
                    </a:ext>
                  </a:extLst>
                </a:gridCol>
                <a:gridCol w="3078760">
                  <a:extLst>
                    <a:ext uri="{9D8B030D-6E8A-4147-A177-3AD203B41FA5}">
                      <a16:colId xmlns:a16="http://schemas.microsoft.com/office/drawing/2014/main" xmlns="" val="20002"/>
                    </a:ext>
                  </a:extLst>
                </a:gridCol>
              </a:tblGrid>
              <a:tr h="397338">
                <a:tc>
                  <a:txBody>
                    <a:bodyPr/>
                    <a:lstStyle/>
                    <a:p>
                      <a:pPr algn="l" fontAlgn="base"/>
                      <a:r>
                        <a:rPr lang="en-US" sz="1800" b="1" dirty="0">
                          <a:solidFill>
                            <a:srgbClr val="FFFFFF"/>
                          </a:solidFill>
                          <a:effectLst/>
                        </a:rPr>
                        <a:t>#</a:t>
                      </a:r>
                    </a:p>
                    <a:p>
                      <a:pPr algn="ctr" fontAlgn="base"/>
                      <a:r>
                        <a:rPr lang="en-US" sz="1800" b="0" u="none" strike="noStrike" dirty="0">
                          <a:solidFill>
                            <a:srgbClr val="1EB5FB"/>
                          </a:solidFill>
                          <a:effectLst/>
                          <a:hlinkClick r:id="rId5"/>
                        </a:rPr>
                        <a:t>IAS 1</a:t>
                      </a:r>
                      <a:endParaRPr lang="en-US" sz="1800" dirty="0">
                        <a:effectLst/>
                      </a:endParaRPr>
                    </a:p>
                  </a:txBody>
                  <a:tcPr marL="3776" marR="3776" marT="3776" marB="3776" anchor="ctr">
                    <a:lnL w="4763" cap="flat" cmpd="sng" algn="ctr">
                      <a:solidFill>
                        <a:srgbClr val="E6E6E6"/>
                      </a:solidFill>
                      <a:prstDash val="solid"/>
                      <a:round/>
                      <a:headEnd type="none" w="med" len="med"/>
                      <a:tailEnd type="none" w="med" len="med"/>
                    </a:lnL>
                    <a:lnR w="4763" cap="flat" cmpd="sng" algn="ctr">
                      <a:solidFill>
                        <a:srgbClr val="E6E6E6"/>
                      </a:solidFill>
                      <a:prstDash val="solid"/>
                      <a:round/>
                      <a:headEnd type="none" w="med" len="med"/>
                      <a:tailEnd type="none" w="med" len="med"/>
                    </a:lnR>
                    <a:lnT>
                      <a:noFill/>
                    </a:lnT>
                    <a:lnB w="4763" cap="flat" cmpd="sng" algn="ctr">
                      <a:solidFill>
                        <a:srgbClr val="E6E6E6"/>
                      </a:solidFill>
                      <a:prstDash val="solid"/>
                      <a:round/>
                      <a:headEnd type="none" w="med" len="med"/>
                      <a:tailEnd type="none" w="med" len="med"/>
                    </a:lnB>
                    <a:solidFill>
                      <a:schemeClr val="bg1"/>
                    </a:solidFill>
                  </a:tcPr>
                </a:tc>
                <a:tc gridSpan="2">
                  <a:txBody>
                    <a:bodyPr/>
                    <a:lstStyle/>
                    <a:p>
                      <a:pPr fontAlgn="base"/>
                      <a:r>
                        <a:rPr lang="en-US" sz="1800" b="1" i="1" dirty="0" smtClean="0">
                          <a:effectLst/>
                        </a:rPr>
                        <a:t>Presentation </a:t>
                      </a:r>
                      <a:r>
                        <a:rPr lang="en-US" sz="1800" b="1" i="1" dirty="0">
                          <a:effectLst/>
                        </a:rPr>
                        <a:t>of Financial Statements</a:t>
                      </a:r>
                      <a:endParaRPr lang="en-US" sz="1800" b="1" dirty="0">
                        <a:effectLst/>
                      </a:endParaRPr>
                    </a:p>
                  </a:txBody>
                  <a:tcPr marL="3776" marR="3776" marT="3776" marB="3776" anchor="ctr">
                    <a:lnL w="4763" cap="flat" cmpd="sng" algn="ctr">
                      <a:solidFill>
                        <a:srgbClr val="E6E6E6"/>
                      </a:solidFill>
                      <a:prstDash val="solid"/>
                      <a:round/>
                      <a:headEnd type="none" w="med" len="med"/>
                      <a:tailEnd type="none" w="med" len="med"/>
                    </a:lnL>
                    <a:lnR w="4763" cap="flat" cmpd="sng" algn="ctr">
                      <a:solidFill>
                        <a:srgbClr val="E6E6E6"/>
                      </a:solidFill>
                      <a:prstDash val="solid"/>
                      <a:round/>
                      <a:headEnd type="none" w="med" len="med"/>
                      <a:tailEnd type="none" w="med" len="med"/>
                    </a:lnR>
                    <a:lnT>
                      <a:noFill/>
                    </a:lnT>
                    <a:lnB w="4763" cap="flat" cmpd="sng" algn="ctr">
                      <a:solidFill>
                        <a:srgbClr val="E6E6E6"/>
                      </a:solidFill>
                      <a:prstDash val="solid"/>
                      <a:round/>
                      <a:headEnd type="none" w="med" len="med"/>
                      <a:tailEnd type="none" w="med" len="med"/>
                    </a:lnB>
                    <a:solidFill>
                      <a:schemeClr val="bg1"/>
                    </a:solidFill>
                  </a:tcPr>
                </a:tc>
                <a:tc hMerge="1">
                  <a:txBody>
                    <a:bodyPr/>
                    <a:lstStyle/>
                    <a:p>
                      <a:pPr algn="l" fontAlgn="base"/>
                      <a:endParaRPr lang="en-US" sz="1800" b="1">
                        <a:solidFill>
                          <a:srgbClr val="FFFFFF"/>
                        </a:solidFill>
                        <a:effectLst/>
                      </a:endParaRPr>
                    </a:p>
                  </a:txBody>
                  <a:tcPr marL="3776" marR="3776" marT="3776" marB="3776" anchor="ctr">
                    <a:lnL w="4763" cap="flat" cmpd="sng" algn="ctr">
                      <a:solidFill>
                        <a:srgbClr val="E6E6E6"/>
                      </a:solidFill>
                      <a:prstDash val="solid"/>
                      <a:round/>
                      <a:headEnd type="none" w="med" len="med"/>
                      <a:tailEnd type="none" w="med" len="med"/>
                    </a:lnL>
                    <a:lnR w="4763" cap="flat" cmpd="sng" algn="ctr">
                      <a:solidFill>
                        <a:srgbClr val="E6E6E6"/>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xmlns="" val="10000"/>
                  </a:ext>
                </a:extLst>
              </a:tr>
              <a:tr h="55883">
                <a:tc>
                  <a:txBody>
                    <a:bodyPr/>
                    <a:lstStyle/>
                    <a:p>
                      <a:pPr algn="ctr" fontAlgn="base"/>
                      <a:r>
                        <a:rPr lang="en-US" sz="1800" b="0" u="none" strike="noStrike">
                          <a:solidFill>
                            <a:srgbClr val="1EB5FB"/>
                          </a:solidFill>
                          <a:effectLst/>
                          <a:hlinkClick r:id="rId6"/>
                        </a:rPr>
                        <a:t>IAS 7</a:t>
                      </a:r>
                      <a:endParaRPr lang="en-US" sz="1800">
                        <a:effectLst/>
                      </a:endParaRPr>
                    </a:p>
                  </a:txBody>
                  <a:tcPr marL="3776" marR="3776" marT="3776" marB="3776" anchor="ctr">
                    <a:lnL w="4763" cap="flat" cmpd="sng" algn="ctr">
                      <a:solidFill>
                        <a:srgbClr val="E6E6E6"/>
                      </a:solidFill>
                      <a:prstDash val="solid"/>
                      <a:round/>
                      <a:headEnd type="none" w="med" len="med"/>
                      <a:tailEnd type="none" w="med" len="med"/>
                    </a:lnL>
                    <a:lnR w="4763" cap="flat" cmpd="sng" algn="ctr">
                      <a:solidFill>
                        <a:srgbClr val="E6E6E6"/>
                      </a:solidFill>
                      <a:prstDash val="solid"/>
                      <a:round/>
                      <a:headEnd type="none" w="med" len="med"/>
                      <a:tailEnd type="none" w="med" len="med"/>
                    </a:lnR>
                    <a:lnT w="4763" cap="flat" cmpd="sng" algn="ctr">
                      <a:solidFill>
                        <a:srgbClr val="E6E6E6"/>
                      </a:solidFill>
                      <a:prstDash val="solid"/>
                      <a:round/>
                      <a:headEnd type="none" w="med" len="med"/>
                      <a:tailEnd type="none" w="med" len="med"/>
                    </a:lnT>
                    <a:lnB w="4763" cap="flat" cmpd="sng" algn="ctr">
                      <a:solidFill>
                        <a:srgbClr val="E6E6E6"/>
                      </a:solidFill>
                      <a:prstDash val="solid"/>
                      <a:round/>
                      <a:headEnd type="none" w="med" len="med"/>
                      <a:tailEnd type="none" w="med" len="med"/>
                    </a:lnB>
                    <a:solidFill>
                      <a:schemeClr val="bg1"/>
                    </a:solidFill>
                  </a:tcPr>
                </a:tc>
                <a:tc>
                  <a:txBody>
                    <a:bodyPr/>
                    <a:lstStyle/>
                    <a:p>
                      <a:pPr fontAlgn="base"/>
                      <a:r>
                        <a:rPr lang="en-US" sz="1800" b="1" i="1" dirty="0">
                          <a:effectLst/>
                        </a:rPr>
                        <a:t>Statement of Cash Flows</a:t>
                      </a:r>
                      <a:endParaRPr lang="en-US" sz="1800" b="1" dirty="0">
                        <a:effectLst/>
                      </a:endParaRPr>
                    </a:p>
                  </a:txBody>
                  <a:tcPr marL="3776" marR="3776" marT="3776" marB="3776" anchor="ctr">
                    <a:lnL w="4763" cap="flat" cmpd="sng" algn="ctr">
                      <a:solidFill>
                        <a:srgbClr val="E6E6E6"/>
                      </a:solidFill>
                      <a:prstDash val="solid"/>
                      <a:round/>
                      <a:headEnd type="none" w="med" len="med"/>
                      <a:tailEnd type="none" w="med" len="med"/>
                    </a:lnL>
                    <a:lnR w="4763" cap="flat" cmpd="sng" algn="ctr">
                      <a:solidFill>
                        <a:srgbClr val="E6E6E6"/>
                      </a:solidFill>
                      <a:prstDash val="solid"/>
                      <a:round/>
                      <a:headEnd type="none" w="med" len="med"/>
                      <a:tailEnd type="none" w="med" len="med"/>
                    </a:lnR>
                    <a:lnT w="4763" cap="flat" cmpd="sng" algn="ctr">
                      <a:solidFill>
                        <a:srgbClr val="E6E6E6"/>
                      </a:solidFill>
                      <a:prstDash val="solid"/>
                      <a:round/>
                      <a:headEnd type="none" w="med" len="med"/>
                      <a:tailEnd type="none" w="med" len="med"/>
                    </a:lnT>
                    <a:lnB w="4763" cap="flat" cmpd="sng" algn="ctr">
                      <a:solidFill>
                        <a:srgbClr val="E6E6E6"/>
                      </a:solidFill>
                      <a:prstDash val="solid"/>
                      <a:round/>
                      <a:headEnd type="none" w="med" len="med"/>
                      <a:tailEnd type="none" w="med" len="med"/>
                    </a:lnB>
                    <a:solidFill>
                      <a:schemeClr val="bg1"/>
                    </a:solidFill>
                  </a:tcPr>
                </a:tc>
                <a:tc>
                  <a:txBody>
                    <a:bodyPr/>
                    <a:lstStyle/>
                    <a:p>
                      <a:pPr algn="ctr" fontAlgn="base"/>
                      <a:endParaRPr lang="en-US" sz="1800" dirty="0">
                        <a:effectLst/>
                      </a:endParaRPr>
                    </a:p>
                  </a:txBody>
                  <a:tcPr marL="3776" marR="3776" marT="3776" marB="3776" anchor="ctr">
                    <a:lnL w="4763" cap="flat" cmpd="sng" algn="ctr">
                      <a:solidFill>
                        <a:srgbClr val="E6E6E6"/>
                      </a:solidFill>
                      <a:prstDash val="solid"/>
                      <a:round/>
                      <a:headEnd type="none" w="med" len="med"/>
                      <a:tailEnd type="none" w="med" len="med"/>
                    </a:lnL>
                    <a:lnR w="4763" cap="flat" cmpd="sng" algn="ctr">
                      <a:solidFill>
                        <a:srgbClr val="E6E6E6"/>
                      </a:solidFill>
                      <a:prstDash val="solid"/>
                      <a:round/>
                      <a:headEnd type="none" w="med" len="med"/>
                      <a:tailEnd type="none" w="med" len="med"/>
                    </a:lnR>
                    <a:lnT w="4763" cap="flat" cmpd="sng" algn="ctr">
                      <a:solidFill>
                        <a:srgbClr val="E6E6E6"/>
                      </a:solidFill>
                      <a:prstDash val="solid"/>
                      <a:round/>
                      <a:headEnd type="none" w="med" len="med"/>
                      <a:tailEnd type="none" w="med" len="med"/>
                    </a:lnT>
                    <a:lnB w="4763" cap="flat" cmpd="sng" algn="ctr">
                      <a:solidFill>
                        <a:srgbClr val="E6E6E6"/>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280927">
                <a:tc>
                  <a:txBody>
                    <a:bodyPr/>
                    <a:lstStyle/>
                    <a:p>
                      <a:pPr algn="ctr" fontAlgn="base"/>
                      <a:r>
                        <a:rPr lang="en-US" sz="1800" b="0" u="none" strike="noStrike" dirty="0">
                          <a:solidFill>
                            <a:srgbClr val="1EB5FB"/>
                          </a:solidFill>
                          <a:effectLst/>
                          <a:hlinkClick r:id="rId7"/>
                        </a:rPr>
                        <a:t>IAS 8</a:t>
                      </a:r>
                      <a:endParaRPr lang="en-US" sz="1800" dirty="0">
                        <a:effectLst/>
                      </a:endParaRPr>
                    </a:p>
                  </a:txBody>
                  <a:tcPr marL="3776" marR="3776" marT="3776" marB="3776" anchor="ctr">
                    <a:lnL w="4763" cap="flat" cmpd="sng" algn="ctr">
                      <a:solidFill>
                        <a:srgbClr val="E6E6E6"/>
                      </a:solidFill>
                      <a:prstDash val="solid"/>
                      <a:round/>
                      <a:headEnd type="none" w="med" len="med"/>
                      <a:tailEnd type="none" w="med" len="med"/>
                    </a:lnL>
                    <a:lnR w="4763" cap="flat" cmpd="sng" algn="ctr">
                      <a:solidFill>
                        <a:srgbClr val="E6E6E6"/>
                      </a:solidFill>
                      <a:prstDash val="solid"/>
                      <a:round/>
                      <a:headEnd type="none" w="med" len="med"/>
                      <a:tailEnd type="none" w="med" len="med"/>
                    </a:lnR>
                    <a:lnT w="4763" cap="flat" cmpd="sng" algn="ctr">
                      <a:solidFill>
                        <a:srgbClr val="E6E6E6"/>
                      </a:solidFill>
                      <a:prstDash val="solid"/>
                      <a:round/>
                      <a:headEnd type="none" w="med" len="med"/>
                      <a:tailEnd type="none" w="med" len="med"/>
                    </a:lnT>
                    <a:lnB w="4763" cap="flat" cmpd="sng" algn="ctr">
                      <a:solidFill>
                        <a:srgbClr val="E6E6E6"/>
                      </a:solidFill>
                      <a:prstDash val="solid"/>
                      <a:round/>
                      <a:headEnd type="none" w="med" len="med"/>
                      <a:tailEnd type="none" w="med" len="med"/>
                    </a:lnB>
                    <a:solidFill>
                      <a:schemeClr val="bg1"/>
                    </a:solidFill>
                  </a:tcPr>
                </a:tc>
                <a:tc gridSpan="2">
                  <a:txBody>
                    <a:bodyPr/>
                    <a:lstStyle/>
                    <a:p>
                      <a:pPr fontAlgn="base"/>
                      <a:r>
                        <a:rPr lang="en-US" sz="1800" b="1" i="1" dirty="0">
                          <a:effectLst/>
                        </a:rPr>
                        <a:t>Accounting Policies, Changes in Accounting Estimates and Errors</a:t>
                      </a:r>
                      <a:endParaRPr lang="en-US" sz="1800" b="1" dirty="0">
                        <a:effectLst/>
                      </a:endParaRPr>
                    </a:p>
                  </a:txBody>
                  <a:tcPr marL="3776" marR="3776" marT="3776" marB="3776" anchor="ctr">
                    <a:lnL w="4763" cap="flat" cmpd="sng" algn="ctr">
                      <a:solidFill>
                        <a:srgbClr val="E6E6E6"/>
                      </a:solidFill>
                      <a:prstDash val="solid"/>
                      <a:round/>
                      <a:headEnd type="none" w="med" len="med"/>
                      <a:tailEnd type="none" w="med" len="med"/>
                    </a:lnL>
                    <a:lnR w="4763" cap="flat" cmpd="sng" algn="ctr">
                      <a:solidFill>
                        <a:srgbClr val="E6E6E6"/>
                      </a:solidFill>
                      <a:prstDash val="solid"/>
                      <a:round/>
                      <a:headEnd type="none" w="med" len="med"/>
                      <a:tailEnd type="none" w="med" len="med"/>
                    </a:lnR>
                    <a:lnT w="4763" cap="flat" cmpd="sng" algn="ctr">
                      <a:solidFill>
                        <a:srgbClr val="E6E6E6"/>
                      </a:solidFill>
                      <a:prstDash val="solid"/>
                      <a:round/>
                      <a:headEnd type="none" w="med" len="med"/>
                      <a:tailEnd type="none" w="med" len="med"/>
                    </a:lnT>
                    <a:lnB w="4763" cap="flat" cmpd="sng" algn="ctr">
                      <a:solidFill>
                        <a:srgbClr val="E6E6E6"/>
                      </a:solidFill>
                      <a:prstDash val="solid"/>
                      <a:round/>
                      <a:headEnd type="none" w="med" len="med"/>
                      <a:tailEnd type="none" w="med" len="med"/>
                    </a:lnB>
                    <a:solidFill>
                      <a:schemeClr val="bg1"/>
                    </a:solidFill>
                  </a:tcPr>
                </a:tc>
                <a:tc hMerge="1">
                  <a:txBody>
                    <a:bodyPr/>
                    <a:lstStyle/>
                    <a:p>
                      <a:pPr algn="ctr" fontAlgn="base"/>
                      <a:endParaRPr lang="en-US" sz="1800" dirty="0">
                        <a:effectLst/>
                      </a:endParaRPr>
                    </a:p>
                  </a:txBody>
                  <a:tcPr marL="3776" marR="3776" marT="3776" marB="3776" anchor="ctr">
                    <a:lnL w="4763" cap="flat" cmpd="sng" algn="ctr">
                      <a:solidFill>
                        <a:srgbClr val="E6E6E6"/>
                      </a:solidFill>
                      <a:prstDash val="solid"/>
                      <a:round/>
                      <a:headEnd type="none" w="med" len="med"/>
                      <a:tailEnd type="none" w="med" len="med"/>
                    </a:lnL>
                    <a:lnR w="4763" cap="flat" cmpd="sng" algn="ctr">
                      <a:solidFill>
                        <a:srgbClr val="E6E6E6"/>
                      </a:solidFill>
                      <a:prstDash val="solid"/>
                      <a:round/>
                      <a:headEnd type="none" w="med" len="med"/>
                      <a:tailEnd type="none" w="med" len="med"/>
                    </a:lnR>
                    <a:lnT w="4763" cap="flat" cmpd="sng" algn="ctr">
                      <a:solidFill>
                        <a:srgbClr val="E6E6E6"/>
                      </a:solidFill>
                      <a:prstDash val="solid"/>
                      <a:round/>
                      <a:headEnd type="none" w="med" len="med"/>
                      <a:tailEnd type="none" w="med" len="med"/>
                    </a:lnT>
                    <a:lnB w="4763" cap="flat" cmpd="sng" algn="ctr">
                      <a:solidFill>
                        <a:srgbClr val="E6E6E6"/>
                      </a:solidFill>
                      <a:prstDash val="solid"/>
                      <a:round/>
                      <a:headEnd type="none" w="med" len="med"/>
                      <a:tailEnd type="none" w="med" len="med"/>
                    </a:lnB>
                    <a:solidFill>
                      <a:srgbClr val="F5F5F5"/>
                    </a:solidFill>
                  </a:tcPr>
                </a:tc>
                <a:extLst>
                  <a:ext uri="{0D108BD9-81ED-4DB2-BD59-A6C34878D82A}">
                    <a16:rowId xmlns:a16="http://schemas.microsoft.com/office/drawing/2014/main" xmlns="" val="10002"/>
                  </a:ext>
                </a:extLst>
              </a:tr>
              <a:tr h="160098">
                <a:tc>
                  <a:txBody>
                    <a:bodyPr/>
                    <a:lstStyle/>
                    <a:p>
                      <a:pPr algn="ctr" fontAlgn="base"/>
                      <a:r>
                        <a:rPr lang="en-US" sz="1800" b="0" u="none" strike="noStrike" dirty="0">
                          <a:solidFill>
                            <a:srgbClr val="1EB5FB"/>
                          </a:solidFill>
                          <a:effectLst/>
                          <a:hlinkClick r:id="rId8"/>
                        </a:rPr>
                        <a:t>IAS 10</a:t>
                      </a:r>
                      <a:endParaRPr lang="en-US" sz="1800" dirty="0">
                        <a:effectLst/>
                      </a:endParaRPr>
                    </a:p>
                  </a:txBody>
                  <a:tcPr marL="3776" marR="3776" marT="3776" marB="3776" anchor="ctr">
                    <a:lnL w="4763" cap="flat" cmpd="sng" algn="ctr">
                      <a:solidFill>
                        <a:srgbClr val="E6E6E6"/>
                      </a:solidFill>
                      <a:prstDash val="solid"/>
                      <a:round/>
                      <a:headEnd type="none" w="med" len="med"/>
                      <a:tailEnd type="none" w="med" len="med"/>
                    </a:lnL>
                    <a:lnR w="4763" cap="flat" cmpd="sng" algn="ctr">
                      <a:solidFill>
                        <a:srgbClr val="E6E6E6"/>
                      </a:solidFill>
                      <a:prstDash val="solid"/>
                      <a:round/>
                      <a:headEnd type="none" w="med" len="med"/>
                      <a:tailEnd type="none" w="med" len="med"/>
                    </a:lnR>
                    <a:lnT w="4763" cap="flat" cmpd="sng" algn="ctr">
                      <a:solidFill>
                        <a:srgbClr val="E6E6E6"/>
                      </a:solidFill>
                      <a:prstDash val="solid"/>
                      <a:round/>
                      <a:headEnd type="none" w="med" len="med"/>
                      <a:tailEnd type="none" w="med" len="med"/>
                    </a:lnT>
                    <a:lnB w="4763" cap="flat" cmpd="sng" algn="ctr">
                      <a:solidFill>
                        <a:srgbClr val="E6E6E6"/>
                      </a:solidFill>
                      <a:prstDash val="solid"/>
                      <a:round/>
                      <a:headEnd type="none" w="med" len="med"/>
                      <a:tailEnd type="none" w="med" len="med"/>
                    </a:lnB>
                    <a:solidFill>
                      <a:schemeClr val="bg1"/>
                    </a:solidFill>
                  </a:tcPr>
                </a:tc>
                <a:tc gridSpan="2">
                  <a:txBody>
                    <a:bodyPr/>
                    <a:lstStyle/>
                    <a:p>
                      <a:pPr fontAlgn="base"/>
                      <a:r>
                        <a:rPr lang="en-US" sz="1800" b="1" i="1" dirty="0">
                          <a:effectLst/>
                        </a:rPr>
                        <a:t>Events After the Reporting Period</a:t>
                      </a:r>
                      <a:endParaRPr lang="en-US" sz="1800" b="1" dirty="0">
                        <a:effectLst/>
                      </a:endParaRPr>
                    </a:p>
                  </a:txBody>
                  <a:tcPr marL="3776" marR="3776" marT="3776" marB="3776" anchor="ctr">
                    <a:lnL w="4763" cap="flat" cmpd="sng" algn="ctr">
                      <a:solidFill>
                        <a:srgbClr val="E6E6E6"/>
                      </a:solidFill>
                      <a:prstDash val="solid"/>
                      <a:round/>
                      <a:headEnd type="none" w="med" len="med"/>
                      <a:tailEnd type="none" w="med" len="med"/>
                    </a:lnL>
                    <a:lnR w="4763" cap="flat" cmpd="sng" algn="ctr">
                      <a:solidFill>
                        <a:srgbClr val="E6E6E6"/>
                      </a:solidFill>
                      <a:prstDash val="solid"/>
                      <a:round/>
                      <a:headEnd type="none" w="med" len="med"/>
                      <a:tailEnd type="none" w="med" len="med"/>
                    </a:lnR>
                    <a:lnT w="4763" cap="flat" cmpd="sng" algn="ctr">
                      <a:solidFill>
                        <a:srgbClr val="E6E6E6"/>
                      </a:solidFill>
                      <a:prstDash val="solid"/>
                      <a:round/>
                      <a:headEnd type="none" w="med" len="med"/>
                      <a:tailEnd type="none" w="med" len="med"/>
                    </a:lnT>
                    <a:lnB w="4763" cap="flat" cmpd="sng" algn="ctr">
                      <a:solidFill>
                        <a:srgbClr val="E6E6E6"/>
                      </a:solidFill>
                      <a:prstDash val="solid"/>
                      <a:round/>
                      <a:headEnd type="none" w="med" len="med"/>
                      <a:tailEnd type="none" w="med" len="med"/>
                    </a:lnB>
                    <a:solidFill>
                      <a:schemeClr val="bg1"/>
                    </a:solidFill>
                  </a:tcPr>
                </a:tc>
                <a:tc hMerge="1">
                  <a:txBody>
                    <a:bodyPr/>
                    <a:lstStyle/>
                    <a:p>
                      <a:pPr algn="ctr" fontAlgn="base"/>
                      <a:endParaRPr lang="en-US" sz="1800" dirty="0">
                        <a:effectLst/>
                      </a:endParaRPr>
                    </a:p>
                  </a:txBody>
                  <a:tcPr marL="3776" marR="3776" marT="3776" marB="3776" anchor="ctr">
                    <a:lnL w="4763" cap="flat" cmpd="sng" algn="ctr">
                      <a:solidFill>
                        <a:srgbClr val="E6E6E6"/>
                      </a:solidFill>
                      <a:prstDash val="solid"/>
                      <a:round/>
                      <a:headEnd type="none" w="med" len="med"/>
                      <a:tailEnd type="none" w="med" len="med"/>
                    </a:lnL>
                    <a:lnR w="4763" cap="flat" cmpd="sng" algn="ctr">
                      <a:solidFill>
                        <a:srgbClr val="E6E6E6"/>
                      </a:solidFill>
                      <a:prstDash val="solid"/>
                      <a:round/>
                      <a:headEnd type="none" w="med" len="med"/>
                      <a:tailEnd type="none" w="med" len="med"/>
                    </a:lnR>
                    <a:lnT w="4763" cap="flat" cmpd="sng" algn="ctr">
                      <a:solidFill>
                        <a:srgbClr val="E6E6E6"/>
                      </a:solidFill>
                      <a:prstDash val="solid"/>
                      <a:round/>
                      <a:headEnd type="none" w="med" len="med"/>
                      <a:tailEnd type="none" w="med" len="med"/>
                    </a:lnT>
                    <a:lnB w="4763" cap="flat" cmpd="sng" algn="ctr">
                      <a:solidFill>
                        <a:srgbClr val="E6E6E6"/>
                      </a:solidFill>
                      <a:prstDash val="solid"/>
                      <a:round/>
                      <a:headEnd type="none" w="med" len="med"/>
                      <a:tailEnd type="none" w="med" len="med"/>
                    </a:lnB>
                    <a:solidFill>
                      <a:srgbClr val="F5F5F5"/>
                    </a:solidFill>
                  </a:tcPr>
                </a:tc>
                <a:extLst>
                  <a:ext uri="{0D108BD9-81ED-4DB2-BD59-A6C34878D82A}">
                    <a16:rowId xmlns:a16="http://schemas.microsoft.com/office/drawing/2014/main" xmlns="" val="10003"/>
                  </a:ext>
                </a:extLst>
              </a:tr>
              <a:tr h="385141">
                <a:tc>
                  <a:txBody>
                    <a:bodyPr/>
                    <a:lstStyle/>
                    <a:p>
                      <a:pPr algn="ctr" fontAlgn="base"/>
                      <a:r>
                        <a:rPr lang="en-US" sz="1800" b="0" u="none" strike="noStrike" dirty="0">
                          <a:solidFill>
                            <a:srgbClr val="1EB5FB"/>
                          </a:solidFill>
                          <a:effectLst/>
                          <a:hlinkClick r:id="rId9"/>
                        </a:rPr>
                        <a:t>IAS 12</a:t>
                      </a:r>
                      <a:endParaRPr lang="en-US" sz="1800" dirty="0">
                        <a:effectLst/>
                      </a:endParaRPr>
                    </a:p>
                  </a:txBody>
                  <a:tcPr marL="3776" marR="3776" marT="3776" marB="3776" anchor="ctr">
                    <a:lnL w="4763" cap="flat" cmpd="sng" algn="ctr">
                      <a:solidFill>
                        <a:srgbClr val="E6E6E6"/>
                      </a:solidFill>
                      <a:prstDash val="solid"/>
                      <a:round/>
                      <a:headEnd type="none" w="med" len="med"/>
                      <a:tailEnd type="none" w="med" len="med"/>
                    </a:lnL>
                    <a:lnR w="4763" cap="flat" cmpd="sng" algn="ctr">
                      <a:solidFill>
                        <a:srgbClr val="E6E6E6"/>
                      </a:solidFill>
                      <a:prstDash val="solid"/>
                      <a:round/>
                      <a:headEnd type="none" w="med" len="med"/>
                      <a:tailEnd type="none" w="med" len="med"/>
                    </a:lnR>
                    <a:lnT w="4763" cap="flat" cmpd="sng" algn="ctr">
                      <a:solidFill>
                        <a:srgbClr val="E6E6E6"/>
                      </a:solidFill>
                      <a:prstDash val="solid"/>
                      <a:round/>
                      <a:headEnd type="none" w="med" len="med"/>
                      <a:tailEnd type="none" w="med" len="med"/>
                    </a:lnT>
                    <a:lnB w="4763" cap="flat" cmpd="sng" algn="ctr">
                      <a:solidFill>
                        <a:srgbClr val="E6E6E6"/>
                      </a:solidFill>
                      <a:prstDash val="solid"/>
                      <a:round/>
                      <a:headEnd type="none" w="med" len="med"/>
                      <a:tailEnd type="none" w="med" len="med"/>
                    </a:lnB>
                    <a:solidFill>
                      <a:schemeClr val="bg1"/>
                    </a:solidFill>
                  </a:tcPr>
                </a:tc>
                <a:tc gridSpan="2">
                  <a:txBody>
                    <a:bodyPr/>
                    <a:lstStyle/>
                    <a:p>
                      <a:pPr fontAlgn="base"/>
                      <a:r>
                        <a:rPr lang="en-US" sz="1800" b="1" i="1" dirty="0">
                          <a:effectLst/>
                        </a:rPr>
                        <a:t>Income Taxes</a:t>
                      </a:r>
                      <a:endParaRPr lang="en-US" sz="1800" b="1" dirty="0">
                        <a:effectLst/>
                      </a:endParaRPr>
                    </a:p>
                  </a:txBody>
                  <a:tcPr marL="3776" marR="3776" marT="3776" marB="3776" anchor="ctr">
                    <a:lnL w="4763" cap="flat" cmpd="sng" algn="ctr">
                      <a:solidFill>
                        <a:srgbClr val="E6E6E6"/>
                      </a:solidFill>
                      <a:prstDash val="solid"/>
                      <a:round/>
                      <a:headEnd type="none" w="med" len="med"/>
                      <a:tailEnd type="none" w="med" len="med"/>
                    </a:lnL>
                    <a:lnR w="4763" cap="flat" cmpd="sng" algn="ctr">
                      <a:solidFill>
                        <a:srgbClr val="E6E6E6"/>
                      </a:solidFill>
                      <a:prstDash val="solid"/>
                      <a:round/>
                      <a:headEnd type="none" w="med" len="med"/>
                      <a:tailEnd type="none" w="med" len="med"/>
                    </a:lnR>
                    <a:lnT w="4763" cap="flat" cmpd="sng" algn="ctr">
                      <a:solidFill>
                        <a:srgbClr val="E6E6E6"/>
                      </a:solidFill>
                      <a:prstDash val="solid"/>
                      <a:round/>
                      <a:headEnd type="none" w="med" len="med"/>
                      <a:tailEnd type="none" w="med" len="med"/>
                    </a:lnT>
                    <a:lnB w="4763" cap="flat" cmpd="sng" algn="ctr">
                      <a:solidFill>
                        <a:srgbClr val="E6E6E6"/>
                      </a:solidFill>
                      <a:prstDash val="solid"/>
                      <a:round/>
                      <a:headEnd type="none" w="med" len="med"/>
                      <a:tailEnd type="none" w="med" len="med"/>
                    </a:lnB>
                    <a:solidFill>
                      <a:schemeClr val="bg1"/>
                    </a:solidFill>
                  </a:tcPr>
                </a:tc>
                <a:tc hMerge="1">
                  <a:txBody>
                    <a:bodyPr/>
                    <a:lstStyle/>
                    <a:p>
                      <a:pPr algn="ctr" fontAlgn="base"/>
                      <a:endParaRPr lang="en-US" sz="1800" dirty="0">
                        <a:effectLst/>
                      </a:endParaRPr>
                    </a:p>
                  </a:txBody>
                  <a:tcPr marL="3776" marR="3776" marT="3776" marB="3776" anchor="ctr">
                    <a:lnL w="4763" cap="flat" cmpd="sng" algn="ctr">
                      <a:solidFill>
                        <a:srgbClr val="E6E6E6"/>
                      </a:solidFill>
                      <a:prstDash val="solid"/>
                      <a:round/>
                      <a:headEnd type="none" w="med" len="med"/>
                      <a:tailEnd type="none" w="med" len="med"/>
                    </a:lnL>
                    <a:lnR w="4763" cap="flat" cmpd="sng" algn="ctr">
                      <a:solidFill>
                        <a:srgbClr val="E6E6E6"/>
                      </a:solidFill>
                      <a:prstDash val="solid"/>
                      <a:round/>
                      <a:headEnd type="none" w="med" len="med"/>
                      <a:tailEnd type="none" w="med" len="med"/>
                    </a:lnR>
                    <a:lnT w="4763" cap="flat" cmpd="sng" algn="ctr">
                      <a:solidFill>
                        <a:srgbClr val="E6E6E6"/>
                      </a:solidFill>
                      <a:prstDash val="solid"/>
                      <a:round/>
                      <a:headEnd type="none" w="med" len="med"/>
                      <a:tailEnd type="none" w="med" len="med"/>
                    </a:lnT>
                    <a:lnB w="4763" cap="flat" cmpd="sng" algn="ctr">
                      <a:solidFill>
                        <a:srgbClr val="E6E6E6"/>
                      </a:solidFill>
                      <a:prstDash val="solid"/>
                      <a:round/>
                      <a:headEnd type="none" w="med" len="med"/>
                      <a:tailEnd type="none" w="med" len="med"/>
                    </a:lnB>
                    <a:solidFill>
                      <a:srgbClr val="F5F5F5"/>
                    </a:solidFill>
                  </a:tcPr>
                </a:tc>
                <a:extLst>
                  <a:ext uri="{0D108BD9-81ED-4DB2-BD59-A6C34878D82A}">
                    <a16:rowId xmlns:a16="http://schemas.microsoft.com/office/drawing/2014/main" xmlns="" val="10004"/>
                  </a:ext>
                </a:extLst>
              </a:tr>
              <a:tr h="368527">
                <a:tc>
                  <a:txBody>
                    <a:bodyPr/>
                    <a:lstStyle/>
                    <a:p>
                      <a:pPr algn="ctr" fontAlgn="base"/>
                      <a:r>
                        <a:rPr lang="en-US" sz="1800" b="0" u="none" strike="noStrike" dirty="0">
                          <a:solidFill>
                            <a:srgbClr val="1EB5FB"/>
                          </a:solidFill>
                          <a:effectLst/>
                          <a:hlinkClick r:id="rId10"/>
                        </a:rPr>
                        <a:t>IAS 16</a:t>
                      </a:r>
                      <a:endParaRPr lang="en-US" sz="1800" dirty="0">
                        <a:effectLst/>
                      </a:endParaRPr>
                    </a:p>
                  </a:txBody>
                  <a:tcPr marL="3776" marR="3776" marT="3776" marB="3776" anchor="ctr">
                    <a:lnL w="4763" cap="flat" cmpd="sng" algn="ctr">
                      <a:solidFill>
                        <a:srgbClr val="E6E6E6"/>
                      </a:solidFill>
                      <a:prstDash val="solid"/>
                      <a:round/>
                      <a:headEnd type="none" w="med" len="med"/>
                      <a:tailEnd type="none" w="med" len="med"/>
                    </a:lnL>
                    <a:lnR w="4763" cap="flat" cmpd="sng" algn="ctr">
                      <a:solidFill>
                        <a:srgbClr val="E6E6E6"/>
                      </a:solidFill>
                      <a:prstDash val="solid"/>
                      <a:round/>
                      <a:headEnd type="none" w="med" len="med"/>
                      <a:tailEnd type="none" w="med" len="med"/>
                    </a:lnR>
                    <a:lnT w="4763" cap="flat" cmpd="sng" algn="ctr">
                      <a:solidFill>
                        <a:srgbClr val="E6E6E6"/>
                      </a:solidFill>
                      <a:prstDash val="solid"/>
                      <a:round/>
                      <a:headEnd type="none" w="med" len="med"/>
                      <a:tailEnd type="none" w="med" len="med"/>
                    </a:lnT>
                    <a:lnB w="4763" cap="flat" cmpd="sng" algn="ctr">
                      <a:solidFill>
                        <a:srgbClr val="E6E6E6"/>
                      </a:solidFill>
                      <a:prstDash val="solid"/>
                      <a:round/>
                      <a:headEnd type="none" w="med" len="med"/>
                      <a:tailEnd type="none" w="med" len="med"/>
                    </a:lnB>
                    <a:solidFill>
                      <a:schemeClr val="bg1"/>
                    </a:solidFill>
                  </a:tcPr>
                </a:tc>
                <a:tc gridSpan="2">
                  <a:txBody>
                    <a:bodyPr/>
                    <a:lstStyle/>
                    <a:p>
                      <a:pPr fontAlgn="base"/>
                      <a:r>
                        <a:rPr lang="en-US" sz="1800" b="1" i="1" dirty="0">
                          <a:effectLst/>
                        </a:rPr>
                        <a:t>Property, Plant and Equipment</a:t>
                      </a:r>
                      <a:endParaRPr lang="en-US" sz="1800" b="1" dirty="0">
                        <a:effectLst/>
                      </a:endParaRPr>
                    </a:p>
                  </a:txBody>
                  <a:tcPr marL="3776" marR="3776" marT="3776" marB="3776" anchor="ctr">
                    <a:lnL w="4763" cap="flat" cmpd="sng" algn="ctr">
                      <a:solidFill>
                        <a:srgbClr val="E6E6E6"/>
                      </a:solidFill>
                      <a:prstDash val="solid"/>
                      <a:round/>
                      <a:headEnd type="none" w="med" len="med"/>
                      <a:tailEnd type="none" w="med" len="med"/>
                    </a:lnL>
                    <a:lnR w="4763" cap="flat" cmpd="sng" algn="ctr">
                      <a:solidFill>
                        <a:srgbClr val="E6E6E6"/>
                      </a:solidFill>
                      <a:prstDash val="solid"/>
                      <a:round/>
                      <a:headEnd type="none" w="med" len="med"/>
                      <a:tailEnd type="none" w="med" len="med"/>
                    </a:lnR>
                    <a:lnT w="4763" cap="flat" cmpd="sng" algn="ctr">
                      <a:solidFill>
                        <a:srgbClr val="E6E6E6"/>
                      </a:solidFill>
                      <a:prstDash val="solid"/>
                      <a:round/>
                      <a:headEnd type="none" w="med" len="med"/>
                      <a:tailEnd type="none" w="med" len="med"/>
                    </a:lnT>
                    <a:lnB w="4763" cap="flat" cmpd="sng" algn="ctr">
                      <a:solidFill>
                        <a:srgbClr val="E6E6E6"/>
                      </a:solidFill>
                      <a:prstDash val="solid"/>
                      <a:round/>
                      <a:headEnd type="none" w="med" len="med"/>
                      <a:tailEnd type="none" w="med" len="med"/>
                    </a:lnB>
                    <a:solidFill>
                      <a:schemeClr val="bg1"/>
                    </a:solidFill>
                  </a:tcPr>
                </a:tc>
                <a:tc hMerge="1">
                  <a:txBody>
                    <a:bodyPr/>
                    <a:lstStyle/>
                    <a:p>
                      <a:pPr algn="ctr" fontAlgn="base"/>
                      <a:endParaRPr lang="en-US" sz="1800" dirty="0">
                        <a:effectLst/>
                      </a:endParaRPr>
                    </a:p>
                  </a:txBody>
                  <a:tcPr marL="3776" marR="3776" marT="3776" marB="3776" anchor="ctr">
                    <a:lnL w="4763" cap="flat" cmpd="sng" algn="ctr">
                      <a:solidFill>
                        <a:srgbClr val="E6E6E6"/>
                      </a:solidFill>
                      <a:prstDash val="solid"/>
                      <a:round/>
                      <a:headEnd type="none" w="med" len="med"/>
                      <a:tailEnd type="none" w="med" len="med"/>
                    </a:lnL>
                    <a:lnR w="4763" cap="flat" cmpd="sng" algn="ctr">
                      <a:solidFill>
                        <a:srgbClr val="E6E6E6"/>
                      </a:solidFill>
                      <a:prstDash val="solid"/>
                      <a:round/>
                      <a:headEnd type="none" w="med" len="med"/>
                      <a:tailEnd type="none" w="med" len="med"/>
                    </a:lnR>
                    <a:lnT w="4763" cap="flat" cmpd="sng" algn="ctr">
                      <a:solidFill>
                        <a:srgbClr val="E6E6E6"/>
                      </a:solidFill>
                      <a:prstDash val="solid"/>
                      <a:round/>
                      <a:headEnd type="none" w="med" len="med"/>
                      <a:tailEnd type="none" w="med" len="med"/>
                    </a:lnT>
                    <a:lnB w="4763" cap="flat" cmpd="sng" algn="ctr">
                      <a:solidFill>
                        <a:srgbClr val="E6E6E6"/>
                      </a:solidFill>
                      <a:prstDash val="solid"/>
                      <a:round/>
                      <a:headEnd type="none" w="med" len="med"/>
                      <a:tailEnd type="none" w="med" len="med"/>
                    </a:lnB>
                    <a:solidFill>
                      <a:srgbClr val="F5F5F5"/>
                    </a:solidFill>
                  </a:tcPr>
                </a:tc>
                <a:extLst>
                  <a:ext uri="{0D108BD9-81ED-4DB2-BD59-A6C34878D82A}">
                    <a16:rowId xmlns:a16="http://schemas.microsoft.com/office/drawing/2014/main" xmlns="" val="10005"/>
                  </a:ext>
                </a:extLst>
              </a:tr>
              <a:tr h="184263">
                <a:tc>
                  <a:txBody>
                    <a:bodyPr/>
                    <a:lstStyle/>
                    <a:p>
                      <a:pPr algn="ctr" fontAlgn="base"/>
                      <a:r>
                        <a:rPr lang="en-US" sz="1800" b="0" u="none" strike="noStrike" dirty="0">
                          <a:solidFill>
                            <a:srgbClr val="1EB5FB"/>
                          </a:solidFill>
                          <a:effectLst/>
                          <a:hlinkClick r:id="rId11"/>
                        </a:rPr>
                        <a:t>IAS 19</a:t>
                      </a:r>
                      <a:endParaRPr lang="en-US" sz="1800" dirty="0">
                        <a:effectLst/>
                      </a:endParaRPr>
                    </a:p>
                  </a:txBody>
                  <a:tcPr marL="3776" marR="3776" marT="3776" marB="3776" anchor="ctr">
                    <a:lnL w="4763" cap="flat" cmpd="sng" algn="ctr">
                      <a:solidFill>
                        <a:srgbClr val="E6E6E6"/>
                      </a:solidFill>
                      <a:prstDash val="solid"/>
                      <a:round/>
                      <a:headEnd type="none" w="med" len="med"/>
                      <a:tailEnd type="none" w="med" len="med"/>
                    </a:lnL>
                    <a:lnR w="4763" cap="flat" cmpd="sng" algn="ctr">
                      <a:solidFill>
                        <a:srgbClr val="E6E6E6"/>
                      </a:solidFill>
                      <a:prstDash val="solid"/>
                      <a:round/>
                      <a:headEnd type="none" w="med" len="med"/>
                      <a:tailEnd type="none" w="med" len="med"/>
                    </a:lnR>
                    <a:lnT w="4763" cap="flat" cmpd="sng" algn="ctr">
                      <a:solidFill>
                        <a:srgbClr val="E6E6E6"/>
                      </a:solidFill>
                      <a:prstDash val="solid"/>
                      <a:round/>
                      <a:headEnd type="none" w="med" len="med"/>
                      <a:tailEnd type="none" w="med" len="med"/>
                    </a:lnT>
                    <a:lnB w="4763" cap="flat" cmpd="sng" algn="ctr">
                      <a:solidFill>
                        <a:srgbClr val="E6E6E6"/>
                      </a:solidFill>
                      <a:prstDash val="solid"/>
                      <a:round/>
                      <a:headEnd type="none" w="med" len="med"/>
                      <a:tailEnd type="none" w="med" len="med"/>
                    </a:lnB>
                    <a:solidFill>
                      <a:schemeClr val="bg1"/>
                    </a:solidFill>
                  </a:tcPr>
                </a:tc>
                <a:tc gridSpan="2">
                  <a:txBody>
                    <a:bodyPr/>
                    <a:lstStyle/>
                    <a:p>
                      <a:pPr fontAlgn="base"/>
                      <a:r>
                        <a:rPr lang="en-US" sz="1800" b="1" i="1" dirty="0">
                          <a:effectLst/>
                        </a:rPr>
                        <a:t>Employee Benefits</a:t>
                      </a:r>
                      <a:r>
                        <a:rPr lang="en-US" sz="1800" b="1" dirty="0">
                          <a:effectLst/>
                        </a:rPr>
                        <a:t> (2011)</a:t>
                      </a:r>
                    </a:p>
                  </a:txBody>
                  <a:tcPr marL="3776" marR="3776" marT="3776" marB="3776" anchor="ctr">
                    <a:lnL w="4763" cap="flat" cmpd="sng" algn="ctr">
                      <a:solidFill>
                        <a:srgbClr val="E6E6E6"/>
                      </a:solidFill>
                      <a:prstDash val="solid"/>
                      <a:round/>
                      <a:headEnd type="none" w="med" len="med"/>
                      <a:tailEnd type="none" w="med" len="med"/>
                    </a:lnL>
                    <a:lnR w="4763" cap="flat" cmpd="sng" algn="ctr">
                      <a:solidFill>
                        <a:srgbClr val="E6E6E6"/>
                      </a:solidFill>
                      <a:prstDash val="solid"/>
                      <a:round/>
                      <a:headEnd type="none" w="med" len="med"/>
                      <a:tailEnd type="none" w="med" len="med"/>
                    </a:lnR>
                    <a:lnT w="4763" cap="flat" cmpd="sng" algn="ctr">
                      <a:solidFill>
                        <a:srgbClr val="E6E6E6"/>
                      </a:solidFill>
                      <a:prstDash val="solid"/>
                      <a:round/>
                      <a:headEnd type="none" w="med" len="med"/>
                      <a:tailEnd type="none" w="med" len="med"/>
                    </a:lnT>
                    <a:lnB w="4763" cap="flat" cmpd="sng" algn="ctr">
                      <a:solidFill>
                        <a:srgbClr val="E6E6E6"/>
                      </a:solidFill>
                      <a:prstDash val="solid"/>
                      <a:round/>
                      <a:headEnd type="none" w="med" len="med"/>
                      <a:tailEnd type="none" w="med" len="med"/>
                    </a:lnB>
                    <a:solidFill>
                      <a:schemeClr val="bg1"/>
                    </a:solidFill>
                  </a:tcPr>
                </a:tc>
                <a:tc hMerge="1">
                  <a:txBody>
                    <a:bodyPr/>
                    <a:lstStyle/>
                    <a:p>
                      <a:pPr algn="ctr" fontAlgn="base"/>
                      <a:endParaRPr lang="en-US" sz="1800" dirty="0">
                        <a:effectLst/>
                      </a:endParaRPr>
                    </a:p>
                  </a:txBody>
                  <a:tcPr marL="3776" marR="3776" marT="3776" marB="3776" anchor="ctr">
                    <a:lnL w="4763" cap="flat" cmpd="sng" algn="ctr">
                      <a:solidFill>
                        <a:srgbClr val="E6E6E6"/>
                      </a:solidFill>
                      <a:prstDash val="solid"/>
                      <a:round/>
                      <a:headEnd type="none" w="med" len="med"/>
                      <a:tailEnd type="none" w="med" len="med"/>
                    </a:lnL>
                    <a:lnR w="4763" cap="flat" cmpd="sng" algn="ctr">
                      <a:solidFill>
                        <a:srgbClr val="E6E6E6"/>
                      </a:solidFill>
                      <a:prstDash val="solid"/>
                      <a:round/>
                      <a:headEnd type="none" w="med" len="med"/>
                      <a:tailEnd type="none" w="med" len="med"/>
                    </a:lnR>
                    <a:lnT w="4763" cap="flat" cmpd="sng" algn="ctr">
                      <a:solidFill>
                        <a:srgbClr val="E6E6E6"/>
                      </a:solidFill>
                      <a:prstDash val="solid"/>
                      <a:round/>
                      <a:headEnd type="none" w="med" len="med"/>
                      <a:tailEnd type="none" w="med" len="med"/>
                    </a:lnT>
                    <a:lnB w="4763" cap="flat" cmpd="sng" algn="ctr">
                      <a:solidFill>
                        <a:srgbClr val="E6E6E6"/>
                      </a:solidFill>
                      <a:prstDash val="solid"/>
                      <a:round/>
                      <a:headEnd type="none" w="med" len="med"/>
                      <a:tailEnd type="none" w="med" len="med"/>
                    </a:lnB>
                    <a:solidFill>
                      <a:srgbClr val="F5F5F5"/>
                    </a:solidFill>
                  </a:tcPr>
                </a:tc>
                <a:extLst>
                  <a:ext uri="{0D108BD9-81ED-4DB2-BD59-A6C34878D82A}">
                    <a16:rowId xmlns:a16="http://schemas.microsoft.com/office/drawing/2014/main" xmlns="" val="10006"/>
                  </a:ext>
                </a:extLst>
              </a:tr>
              <a:tr h="208429">
                <a:tc rowSpan="2">
                  <a:txBody>
                    <a:bodyPr/>
                    <a:lstStyle/>
                    <a:p>
                      <a:pPr algn="ctr" fontAlgn="base"/>
                      <a:r>
                        <a:rPr lang="en-US" sz="1800" b="0" u="none" strike="noStrike" dirty="0">
                          <a:solidFill>
                            <a:srgbClr val="1EB5FB"/>
                          </a:solidFill>
                          <a:effectLst/>
                          <a:hlinkClick r:id="rId12"/>
                        </a:rPr>
                        <a:t>IAS 21</a:t>
                      </a:r>
                      <a:endParaRPr lang="en-US" sz="1800" dirty="0">
                        <a:effectLst/>
                      </a:endParaRPr>
                    </a:p>
                  </a:txBody>
                  <a:tcPr marL="3776" marR="3776" marT="3776" marB="3776" anchor="ctr">
                    <a:lnL w="4763" cap="flat" cmpd="sng" algn="ctr">
                      <a:solidFill>
                        <a:srgbClr val="E6E6E6"/>
                      </a:solidFill>
                      <a:prstDash val="solid"/>
                      <a:round/>
                      <a:headEnd type="none" w="med" len="med"/>
                      <a:tailEnd type="none" w="med" len="med"/>
                    </a:lnL>
                    <a:lnR w="4763" cap="flat" cmpd="sng" algn="ctr">
                      <a:solidFill>
                        <a:srgbClr val="E6E6E6"/>
                      </a:solidFill>
                      <a:prstDash val="solid"/>
                      <a:round/>
                      <a:headEnd type="none" w="med" len="med"/>
                      <a:tailEnd type="none" w="med" len="med"/>
                    </a:lnR>
                    <a:lnT w="4763" cap="flat" cmpd="sng" algn="ctr">
                      <a:solidFill>
                        <a:srgbClr val="E6E6E6"/>
                      </a:solidFill>
                      <a:prstDash val="solid"/>
                      <a:round/>
                      <a:headEnd type="none" w="med" len="med"/>
                      <a:tailEnd type="none" w="med" len="med"/>
                    </a:lnT>
                    <a:lnB w="4763" cap="flat" cmpd="sng" algn="ctr">
                      <a:solidFill>
                        <a:srgbClr val="E6E6E6"/>
                      </a:solidFill>
                      <a:prstDash val="solid"/>
                      <a:round/>
                      <a:headEnd type="none" w="med" len="med"/>
                      <a:tailEnd type="none" w="med" len="med"/>
                    </a:lnB>
                    <a:solidFill>
                      <a:schemeClr val="bg1"/>
                    </a:solidFill>
                  </a:tcPr>
                </a:tc>
                <a:tc gridSpan="2">
                  <a:txBody>
                    <a:bodyPr/>
                    <a:lstStyle/>
                    <a:p>
                      <a:pPr fontAlgn="base"/>
                      <a:r>
                        <a:rPr lang="en-US" sz="1800" b="1" i="1" dirty="0">
                          <a:effectLst/>
                        </a:rPr>
                        <a:t>The Effects of Changes in Foreign Exchange Rates</a:t>
                      </a:r>
                      <a:endParaRPr lang="en-US" sz="1800" b="1" dirty="0">
                        <a:effectLst/>
                      </a:endParaRPr>
                    </a:p>
                  </a:txBody>
                  <a:tcPr marL="3776" marR="3776" marT="3776" marB="3776" anchor="ctr">
                    <a:lnL w="4763" cap="flat" cmpd="sng" algn="ctr">
                      <a:solidFill>
                        <a:srgbClr val="E6E6E6"/>
                      </a:solidFill>
                      <a:prstDash val="solid"/>
                      <a:round/>
                      <a:headEnd type="none" w="med" len="med"/>
                      <a:tailEnd type="none" w="med" len="med"/>
                    </a:lnL>
                    <a:lnR w="4763" cap="flat" cmpd="sng" algn="ctr">
                      <a:solidFill>
                        <a:srgbClr val="E6E6E6"/>
                      </a:solidFill>
                      <a:prstDash val="solid"/>
                      <a:round/>
                      <a:headEnd type="none" w="med" len="med"/>
                      <a:tailEnd type="none" w="med" len="med"/>
                    </a:lnR>
                    <a:lnT w="4763" cap="flat" cmpd="sng" algn="ctr">
                      <a:solidFill>
                        <a:srgbClr val="E6E6E6"/>
                      </a:solidFill>
                      <a:prstDash val="solid"/>
                      <a:round/>
                      <a:headEnd type="none" w="med" len="med"/>
                      <a:tailEnd type="none" w="med" len="med"/>
                    </a:lnT>
                    <a:lnB w="4763" cap="flat" cmpd="sng" algn="ctr">
                      <a:solidFill>
                        <a:srgbClr val="E6E6E6"/>
                      </a:solidFill>
                      <a:prstDash val="solid"/>
                      <a:round/>
                      <a:headEnd type="none" w="med" len="med"/>
                      <a:tailEnd type="none" w="med" len="med"/>
                    </a:lnB>
                    <a:solidFill>
                      <a:schemeClr val="bg1"/>
                    </a:solidFill>
                  </a:tcPr>
                </a:tc>
                <a:tc hMerge="1">
                  <a:txBody>
                    <a:bodyPr/>
                    <a:lstStyle/>
                    <a:p>
                      <a:pPr algn="ctr" fontAlgn="base"/>
                      <a:endParaRPr lang="en-US" sz="1800" dirty="0">
                        <a:effectLst/>
                      </a:endParaRPr>
                    </a:p>
                  </a:txBody>
                  <a:tcPr marL="3776" marR="3776" marT="3776" marB="3776" anchor="ctr">
                    <a:lnL w="4763" cap="flat" cmpd="sng" algn="ctr">
                      <a:solidFill>
                        <a:srgbClr val="E6E6E6"/>
                      </a:solidFill>
                      <a:prstDash val="solid"/>
                      <a:round/>
                      <a:headEnd type="none" w="med" len="med"/>
                      <a:tailEnd type="none" w="med" len="med"/>
                    </a:lnL>
                    <a:lnR w="4763" cap="flat" cmpd="sng" algn="ctr">
                      <a:solidFill>
                        <a:srgbClr val="E6E6E6"/>
                      </a:solidFill>
                      <a:prstDash val="solid"/>
                      <a:round/>
                      <a:headEnd type="none" w="med" len="med"/>
                      <a:tailEnd type="none" w="med" len="med"/>
                    </a:lnR>
                    <a:lnT w="4763" cap="flat" cmpd="sng" algn="ctr">
                      <a:solidFill>
                        <a:srgbClr val="E6E6E6"/>
                      </a:solidFill>
                      <a:prstDash val="solid"/>
                      <a:round/>
                      <a:headEnd type="none" w="med" len="med"/>
                      <a:tailEnd type="none" w="med" len="med"/>
                    </a:lnT>
                    <a:lnB w="4763" cap="flat" cmpd="sng" algn="ctr">
                      <a:solidFill>
                        <a:srgbClr val="E6E6E6"/>
                      </a:solidFill>
                      <a:prstDash val="solid"/>
                      <a:round/>
                      <a:headEnd type="none" w="med" len="med"/>
                      <a:tailEnd type="none" w="med" len="med"/>
                    </a:lnB>
                    <a:solidFill>
                      <a:srgbClr val="F5F5F5"/>
                    </a:solidFill>
                  </a:tcPr>
                </a:tc>
                <a:extLst>
                  <a:ext uri="{0D108BD9-81ED-4DB2-BD59-A6C34878D82A}">
                    <a16:rowId xmlns:a16="http://schemas.microsoft.com/office/drawing/2014/main" xmlns="" val="10007"/>
                  </a:ext>
                </a:extLst>
              </a:tr>
              <a:tr h="0">
                <a:tc vMerge="1">
                  <a:txBody>
                    <a:bodyPr/>
                    <a:lstStyle/>
                    <a:p>
                      <a:pPr algn="ctr" fontAlgn="base"/>
                      <a:endParaRPr lang="en-US" sz="1800" dirty="0">
                        <a:effectLst/>
                      </a:endParaRPr>
                    </a:p>
                  </a:txBody>
                  <a:tcPr marL="3776" marR="3776" marT="3776" marB="3776" anchor="ctr">
                    <a:lnL w="4763" cap="flat" cmpd="sng" algn="ctr">
                      <a:solidFill>
                        <a:srgbClr val="E6E6E6"/>
                      </a:solidFill>
                      <a:prstDash val="solid"/>
                      <a:round/>
                      <a:headEnd type="none" w="med" len="med"/>
                      <a:tailEnd type="none" w="med" len="med"/>
                    </a:lnL>
                    <a:lnR w="4763" cap="flat" cmpd="sng" algn="ctr">
                      <a:solidFill>
                        <a:srgbClr val="E6E6E6"/>
                      </a:solidFill>
                      <a:prstDash val="solid"/>
                      <a:round/>
                      <a:headEnd type="none" w="med" len="med"/>
                      <a:tailEnd type="none" w="med" len="med"/>
                    </a:lnR>
                    <a:lnT w="4763" cap="flat" cmpd="sng" algn="ctr">
                      <a:solidFill>
                        <a:srgbClr val="E6E6E6"/>
                      </a:solidFill>
                      <a:prstDash val="solid"/>
                      <a:round/>
                      <a:headEnd type="none" w="med" len="med"/>
                      <a:tailEnd type="none" w="med" len="med"/>
                    </a:lnT>
                    <a:lnB w="4763" cap="flat" cmpd="sng" algn="ctr">
                      <a:solidFill>
                        <a:srgbClr val="E6E6E6"/>
                      </a:solidFill>
                      <a:prstDash val="solid"/>
                      <a:round/>
                      <a:headEnd type="none" w="med" len="med"/>
                      <a:tailEnd type="none" w="med" len="med"/>
                    </a:lnB>
                    <a:solidFill>
                      <a:schemeClr val="bg1"/>
                    </a:solidFill>
                  </a:tcPr>
                </a:tc>
                <a:tc>
                  <a:txBody>
                    <a:bodyPr/>
                    <a:lstStyle/>
                    <a:p>
                      <a:pPr fontAlgn="base"/>
                      <a:endParaRPr lang="en-US" sz="1800" b="1" dirty="0">
                        <a:effectLst/>
                      </a:endParaRPr>
                    </a:p>
                  </a:txBody>
                  <a:tcPr marL="3776" marR="3776" marT="3776" marB="3776" anchor="ctr">
                    <a:lnL w="4763" cap="flat" cmpd="sng" algn="ctr">
                      <a:solidFill>
                        <a:srgbClr val="E6E6E6"/>
                      </a:solidFill>
                      <a:prstDash val="solid"/>
                      <a:round/>
                      <a:headEnd type="none" w="med" len="med"/>
                      <a:tailEnd type="none" w="med" len="med"/>
                    </a:lnL>
                    <a:lnR w="4763" cap="flat" cmpd="sng" algn="ctr">
                      <a:solidFill>
                        <a:srgbClr val="E6E6E6"/>
                      </a:solidFill>
                      <a:prstDash val="solid"/>
                      <a:round/>
                      <a:headEnd type="none" w="med" len="med"/>
                      <a:tailEnd type="none" w="med" len="med"/>
                    </a:lnR>
                    <a:lnT w="4763" cap="flat" cmpd="sng" algn="ctr">
                      <a:solidFill>
                        <a:srgbClr val="E6E6E6"/>
                      </a:solidFill>
                      <a:prstDash val="solid"/>
                      <a:round/>
                      <a:headEnd type="none" w="med" len="med"/>
                      <a:tailEnd type="none" w="med" len="med"/>
                    </a:lnT>
                    <a:lnB w="4763" cap="flat" cmpd="sng" algn="ctr">
                      <a:solidFill>
                        <a:srgbClr val="E6E6E6"/>
                      </a:solidFill>
                      <a:prstDash val="solid"/>
                      <a:round/>
                      <a:headEnd type="none" w="med" len="med"/>
                      <a:tailEnd type="none" w="med" len="med"/>
                    </a:lnB>
                    <a:solidFill>
                      <a:schemeClr val="bg1"/>
                    </a:solidFill>
                  </a:tcPr>
                </a:tc>
                <a:tc>
                  <a:txBody>
                    <a:bodyPr/>
                    <a:lstStyle/>
                    <a:p>
                      <a:pPr algn="ctr" fontAlgn="base"/>
                      <a:endParaRPr lang="en-US" sz="1800" dirty="0">
                        <a:effectLst/>
                      </a:endParaRPr>
                    </a:p>
                  </a:txBody>
                  <a:tcPr marL="3776" marR="3776" marT="3776" marB="3776" anchor="ctr">
                    <a:lnL w="4763" cap="flat" cmpd="sng" algn="ctr">
                      <a:solidFill>
                        <a:srgbClr val="E6E6E6"/>
                      </a:solidFill>
                      <a:prstDash val="solid"/>
                      <a:round/>
                      <a:headEnd type="none" w="med" len="med"/>
                      <a:tailEnd type="none" w="med" len="med"/>
                    </a:lnL>
                    <a:lnR w="4763" cap="flat" cmpd="sng" algn="ctr">
                      <a:solidFill>
                        <a:srgbClr val="E6E6E6"/>
                      </a:solidFill>
                      <a:prstDash val="solid"/>
                      <a:round/>
                      <a:headEnd type="none" w="med" len="med"/>
                      <a:tailEnd type="none" w="med" len="med"/>
                    </a:lnR>
                    <a:lnT w="4763" cap="flat" cmpd="sng" algn="ctr">
                      <a:solidFill>
                        <a:srgbClr val="E6E6E6"/>
                      </a:solidFill>
                      <a:prstDash val="solid"/>
                      <a:round/>
                      <a:headEnd type="none" w="med" len="med"/>
                      <a:tailEnd type="none" w="med" len="med"/>
                    </a:lnT>
                    <a:lnB w="4763" cap="flat" cmpd="sng" algn="ctr">
                      <a:solidFill>
                        <a:srgbClr val="E6E6E6"/>
                      </a:solid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r h="344361">
                <a:tc>
                  <a:txBody>
                    <a:bodyPr/>
                    <a:lstStyle/>
                    <a:p>
                      <a:pPr algn="ctr" fontAlgn="base"/>
                      <a:r>
                        <a:rPr lang="en-US" sz="1800" b="0" u="none" strike="noStrike" dirty="0">
                          <a:solidFill>
                            <a:srgbClr val="1EB5FB"/>
                          </a:solidFill>
                          <a:effectLst/>
                          <a:hlinkClick r:id="rId13"/>
                        </a:rPr>
                        <a:t>IAS 24</a:t>
                      </a:r>
                      <a:endParaRPr lang="en-US" sz="1800" dirty="0">
                        <a:effectLst/>
                      </a:endParaRPr>
                    </a:p>
                  </a:txBody>
                  <a:tcPr marL="3776" marR="3776" marT="3776" marB="3776" anchor="ctr">
                    <a:lnL w="4763" cap="flat" cmpd="sng" algn="ctr">
                      <a:solidFill>
                        <a:srgbClr val="E6E6E6"/>
                      </a:solidFill>
                      <a:prstDash val="solid"/>
                      <a:round/>
                      <a:headEnd type="none" w="med" len="med"/>
                      <a:tailEnd type="none" w="med" len="med"/>
                    </a:lnL>
                    <a:lnR w="4763" cap="flat" cmpd="sng" algn="ctr">
                      <a:solidFill>
                        <a:srgbClr val="E6E6E6"/>
                      </a:solidFill>
                      <a:prstDash val="solid"/>
                      <a:round/>
                      <a:headEnd type="none" w="med" len="med"/>
                      <a:tailEnd type="none" w="med" len="med"/>
                    </a:lnR>
                    <a:lnT w="4763" cap="flat" cmpd="sng" algn="ctr">
                      <a:solidFill>
                        <a:srgbClr val="E6E6E6"/>
                      </a:solidFill>
                      <a:prstDash val="solid"/>
                      <a:round/>
                      <a:headEnd type="none" w="med" len="med"/>
                      <a:tailEnd type="none" w="med" len="med"/>
                    </a:lnT>
                    <a:lnB w="4763" cap="flat" cmpd="sng" algn="ctr">
                      <a:solidFill>
                        <a:srgbClr val="E6E6E6"/>
                      </a:solidFill>
                      <a:prstDash val="solid"/>
                      <a:round/>
                      <a:headEnd type="none" w="med" len="med"/>
                      <a:tailEnd type="none" w="med" len="med"/>
                    </a:lnB>
                    <a:solidFill>
                      <a:schemeClr val="bg1"/>
                    </a:solidFill>
                  </a:tcPr>
                </a:tc>
                <a:tc>
                  <a:txBody>
                    <a:bodyPr/>
                    <a:lstStyle/>
                    <a:p>
                      <a:pPr fontAlgn="base"/>
                      <a:r>
                        <a:rPr lang="en-US" sz="1800" b="1" i="1" dirty="0">
                          <a:effectLst/>
                        </a:rPr>
                        <a:t>Related Party Disclosures</a:t>
                      </a:r>
                      <a:endParaRPr lang="en-US" sz="1800" b="1" dirty="0">
                        <a:effectLst/>
                      </a:endParaRPr>
                    </a:p>
                  </a:txBody>
                  <a:tcPr marL="3776" marR="3776" marT="3776" marB="3776" anchor="ctr">
                    <a:lnL w="4763" cap="flat" cmpd="sng" algn="ctr">
                      <a:solidFill>
                        <a:srgbClr val="E6E6E6"/>
                      </a:solidFill>
                      <a:prstDash val="solid"/>
                      <a:round/>
                      <a:headEnd type="none" w="med" len="med"/>
                      <a:tailEnd type="none" w="med" len="med"/>
                    </a:lnL>
                    <a:lnR w="4763" cap="flat" cmpd="sng" algn="ctr">
                      <a:solidFill>
                        <a:srgbClr val="E6E6E6"/>
                      </a:solidFill>
                      <a:prstDash val="solid"/>
                      <a:round/>
                      <a:headEnd type="none" w="med" len="med"/>
                      <a:tailEnd type="none" w="med" len="med"/>
                    </a:lnR>
                    <a:lnT w="4763" cap="flat" cmpd="sng" algn="ctr">
                      <a:solidFill>
                        <a:srgbClr val="E6E6E6"/>
                      </a:solidFill>
                      <a:prstDash val="solid"/>
                      <a:round/>
                      <a:headEnd type="none" w="med" len="med"/>
                      <a:tailEnd type="none" w="med" len="med"/>
                    </a:lnT>
                    <a:lnB w="4763" cap="flat" cmpd="sng" algn="ctr">
                      <a:solidFill>
                        <a:srgbClr val="E6E6E6"/>
                      </a:solidFill>
                      <a:prstDash val="solid"/>
                      <a:round/>
                      <a:headEnd type="none" w="med" len="med"/>
                      <a:tailEnd type="none" w="med" len="med"/>
                    </a:lnB>
                    <a:solidFill>
                      <a:schemeClr val="bg1"/>
                    </a:solidFill>
                  </a:tcPr>
                </a:tc>
                <a:tc>
                  <a:txBody>
                    <a:bodyPr/>
                    <a:lstStyle/>
                    <a:p>
                      <a:pPr algn="ctr" fontAlgn="base"/>
                      <a:endParaRPr lang="en-US" sz="1800" dirty="0">
                        <a:effectLst/>
                      </a:endParaRPr>
                    </a:p>
                  </a:txBody>
                  <a:tcPr marL="3776" marR="3776" marT="3776" marB="3776" anchor="ctr">
                    <a:lnL w="4763" cap="flat" cmpd="sng" algn="ctr">
                      <a:solidFill>
                        <a:srgbClr val="E6E6E6"/>
                      </a:solidFill>
                      <a:prstDash val="solid"/>
                      <a:round/>
                      <a:headEnd type="none" w="med" len="med"/>
                      <a:tailEnd type="none" w="med" len="med"/>
                    </a:lnL>
                    <a:lnR w="4763" cap="flat" cmpd="sng" algn="ctr">
                      <a:solidFill>
                        <a:srgbClr val="E6E6E6"/>
                      </a:solidFill>
                      <a:prstDash val="solid"/>
                      <a:round/>
                      <a:headEnd type="none" w="med" len="med"/>
                      <a:tailEnd type="none" w="med" len="med"/>
                    </a:lnR>
                    <a:lnT w="4763" cap="flat" cmpd="sng" algn="ctr">
                      <a:solidFill>
                        <a:srgbClr val="E6E6E6"/>
                      </a:solidFill>
                      <a:prstDash val="solid"/>
                      <a:round/>
                      <a:headEnd type="none" w="med" len="med"/>
                      <a:tailEnd type="none" w="med" len="med"/>
                    </a:lnT>
                    <a:lnB w="4763" cap="flat" cmpd="sng" algn="ctr">
                      <a:solidFill>
                        <a:srgbClr val="E6E6E6"/>
                      </a:solidFill>
                      <a:prstDash val="solid"/>
                      <a:round/>
                      <a:headEnd type="none" w="med" len="med"/>
                      <a:tailEnd type="none" w="med" len="med"/>
                    </a:lnB>
                    <a:solidFill>
                      <a:schemeClr val="bg1"/>
                    </a:solidFill>
                  </a:tcPr>
                </a:tc>
                <a:extLst>
                  <a:ext uri="{0D108BD9-81ED-4DB2-BD59-A6C34878D82A}">
                    <a16:rowId xmlns:a16="http://schemas.microsoft.com/office/drawing/2014/main" xmlns="" val="10009"/>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xmlns="" val="26305691"/>
              </p:ext>
            </p:extLst>
          </p:nvPr>
        </p:nvGraphicFramePr>
        <p:xfrm>
          <a:off x="1711353" y="4529404"/>
          <a:ext cx="9236280" cy="1965552"/>
        </p:xfrm>
        <a:graphic>
          <a:graphicData uri="http://schemas.openxmlformats.org/drawingml/2006/table">
            <a:tbl>
              <a:tblPr/>
              <a:tblGrid>
                <a:gridCol w="3078760">
                  <a:extLst>
                    <a:ext uri="{9D8B030D-6E8A-4147-A177-3AD203B41FA5}">
                      <a16:colId xmlns:a16="http://schemas.microsoft.com/office/drawing/2014/main" xmlns="" val="20000"/>
                    </a:ext>
                  </a:extLst>
                </a:gridCol>
                <a:gridCol w="3078760">
                  <a:extLst>
                    <a:ext uri="{9D8B030D-6E8A-4147-A177-3AD203B41FA5}">
                      <a16:colId xmlns:a16="http://schemas.microsoft.com/office/drawing/2014/main" xmlns="" val="20001"/>
                    </a:ext>
                  </a:extLst>
                </a:gridCol>
                <a:gridCol w="3078760">
                  <a:extLst>
                    <a:ext uri="{9D8B030D-6E8A-4147-A177-3AD203B41FA5}">
                      <a16:colId xmlns:a16="http://schemas.microsoft.com/office/drawing/2014/main" xmlns="" val="20002"/>
                    </a:ext>
                  </a:extLst>
                </a:gridCol>
              </a:tblGrid>
              <a:tr h="311044">
                <a:tc>
                  <a:txBody>
                    <a:bodyPr/>
                    <a:lstStyle/>
                    <a:p>
                      <a:pPr algn="ctr" fontAlgn="base"/>
                      <a:r>
                        <a:rPr lang="en-US" sz="1800" b="0" u="none" strike="noStrike" dirty="0">
                          <a:solidFill>
                            <a:srgbClr val="1EB5FB"/>
                          </a:solidFill>
                          <a:effectLst/>
                          <a:hlinkClick r:id="rId14"/>
                        </a:rPr>
                        <a:t>IAS 27</a:t>
                      </a:r>
                      <a:endParaRPr lang="en-US" sz="1800" dirty="0">
                        <a:effectLst/>
                      </a:endParaRPr>
                    </a:p>
                  </a:txBody>
                  <a:tcPr marL="3776" marR="3776" marT="3776" marB="3776" anchor="ctr">
                    <a:lnL w="4763" cap="flat" cmpd="sng" algn="ctr">
                      <a:solidFill>
                        <a:srgbClr val="E6E6E6"/>
                      </a:solidFill>
                      <a:prstDash val="solid"/>
                      <a:round/>
                      <a:headEnd type="none" w="med" len="med"/>
                      <a:tailEnd type="none" w="med" len="med"/>
                    </a:lnL>
                    <a:lnR w="4763" cap="flat" cmpd="sng" algn="ctr">
                      <a:solidFill>
                        <a:srgbClr val="E6E6E6"/>
                      </a:solidFill>
                      <a:prstDash val="solid"/>
                      <a:round/>
                      <a:headEnd type="none" w="med" len="med"/>
                      <a:tailEnd type="none" w="med" len="med"/>
                    </a:lnR>
                    <a:lnT w="4763" cap="flat" cmpd="sng" algn="ctr">
                      <a:solidFill>
                        <a:srgbClr val="E6E6E6"/>
                      </a:solidFill>
                      <a:prstDash val="solid"/>
                      <a:round/>
                      <a:headEnd type="none" w="med" len="med"/>
                      <a:tailEnd type="none" w="med" len="med"/>
                    </a:lnT>
                    <a:lnB w="4763" cap="flat" cmpd="sng" algn="ctr">
                      <a:solidFill>
                        <a:srgbClr val="E6E6E6"/>
                      </a:solidFill>
                      <a:prstDash val="solid"/>
                      <a:round/>
                      <a:headEnd type="none" w="med" len="med"/>
                      <a:tailEnd type="none" w="med" len="med"/>
                    </a:lnB>
                    <a:solidFill>
                      <a:schemeClr val="bg1"/>
                    </a:solidFill>
                  </a:tcPr>
                </a:tc>
                <a:tc gridSpan="2">
                  <a:txBody>
                    <a:bodyPr/>
                    <a:lstStyle/>
                    <a:p>
                      <a:pPr fontAlgn="base"/>
                      <a:r>
                        <a:rPr lang="en-US" sz="1800" b="1" i="1" dirty="0">
                          <a:effectLst/>
                        </a:rPr>
                        <a:t>Consolidated and Separate Financial Statements</a:t>
                      </a:r>
                      <a:r>
                        <a:rPr lang="en-US" sz="1800" b="1" dirty="0">
                          <a:effectLst/>
                        </a:rPr>
                        <a:t/>
                      </a:r>
                      <a:br>
                        <a:rPr lang="en-US" sz="1800" b="1" dirty="0">
                          <a:effectLst/>
                        </a:rPr>
                      </a:br>
                      <a:endParaRPr lang="en-US" sz="1800" b="1" dirty="0">
                        <a:effectLst/>
                      </a:endParaRPr>
                    </a:p>
                  </a:txBody>
                  <a:tcPr marL="3776" marR="3776" marT="3776" marB="3776" anchor="ctr">
                    <a:lnL w="4763" cap="flat" cmpd="sng" algn="ctr">
                      <a:solidFill>
                        <a:srgbClr val="E6E6E6"/>
                      </a:solidFill>
                      <a:prstDash val="solid"/>
                      <a:round/>
                      <a:headEnd type="none" w="med" len="med"/>
                      <a:tailEnd type="none" w="med" len="med"/>
                    </a:lnL>
                    <a:lnR w="4763" cap="flat" cmpd="sng" algn="ctr">
                      <a:solidFill>
                        <a:srgbClr val="E6E6E6"/>
                      </a:solidFill>
                      <a:prstDash val="solid"/>
                      <a:round/>
                      <a:headEnd type="none" w="med" len="med"/>
                      <a:tailEnd type="none" w="med" len="med"/>
                    </a:lnR>
                    <a:lnT w="4763" cap="flat" cmpd="sng" algn="ctr">
                      <a:solidFill>
                        <a:srgbClr val="E6E6E6"/>
                      </a:solidFill>
                      <a:prstDash val="solid"/>
                      <a:round/>
                      <a:headEnd type="none" w="med" len="med"/>
                      <a:tailEnd type="none" w="med" len="med"/>
                    </a:lnT>
                    <a:lnB w="4763" cap="flat" cmpd="sng" algn="ctr">
                      <a:solidFill>
                        <a:srgbClr val="E6E6E6"/>
                      </a:solidFill>
                      <a:prstDash val="solid"/>
                      <a:round/>
                      <a:headEnd type="none" w="med" len="med"/>
                      <a:tailEnd type="none" w="med" len="med"/>
                    </a:lnB>
                    <a:solidFill>
                      <a:schemeClr val="bg1"/>
                    </a:solidFill>
                  </a:tcPr>
                </a:tc>
                <a:tc hMerge="1">
                  <a:txBody>
                    <a:bodyPr/>
                    <a:lstStyle/>
                    <a:p>
                      <a:pPr algn="ctr" fontAlgn="base"/>
                      <a:endParaRPr lang="en-US" sz="1800" dirty="0">
                        <a:effectLst/>
                      </a:endParaRPr>
                    </a:p>
                  </a:txBody>
                  <a:tcPr marL="3776" marR="3776" marT="3776" marB="3776" anchor="ctr">
                    <a:lnL w="4763" cap="flat" cmpd="sng" algn="ctr">
                      <a:solidFill>
                        <a:srgbClr val="E6E6E6"/>
                      </a:solidFill>
                      <a:prstDash val="solid"/>
                      <a:round/>
                      <a:headEnd type="none" w="med" len="med"/>
                      <a:tailEnd type="none" w="med" len="med"/>
                    </a:lnL>
                    <a:lnR w="4763" cap="flat" cmpd="sng" algn="ctr">
                      <a:solidFill>
                        <a:srgbClr val="E6E6E6"/>
                      </a:solidFill>
                      <a:prstDash val="solid"/>
                      <a:round/>
                      <a:headEnd type="none" w="med" len="med"/>
                      <a:tailEnd type="none" w="med" len="med"/>
                    </a:lnR>
                    <a:lnT w="4763" cap="flat" cmpd="sng" algn="ctr">
                      <a:solidFill>
                        <a:srgbClr val="E6E6E6"/>
                      </a:solidFill>
                      <a:prstDash val="solid"/>
                      <a:round/>
                      <a:headEnd type="none" w="med" len="med"/>
                      <a:tailEnd type="none" w="med" len="med"/>
                    </a:lnT>
                    <a:lnB w="4763" cap="flat" cmpd="sng" algn="ctr">
                      <a:solidFill>
                        <a:srgbClr val="E6E6E6"/>
                      </a:solidFill>
                      <a:prstDash val="solid"/>
                      <a:round/>
                      <a:headEnd type="none" w="med" len="med"/>
                      <a:tailEnd type="none" w="med" len="med"/>
                    </a:lnB>
                    <a:solidFill>
                      <a:srgbClr val="F5F5F5"/>
                    </a:solidFill>
                  </a:tcPr>
                </a:tc>
                <a:extLst>
                  <a:ext uri="{0D108BD9-81ED-4DB2-BD59-A6C34878D82A}">
                    <a16:rowId xmlns:a16="http://schemas.microsoft.com/office/drawing/2014/main" xmlns="" val="10000"/>
                  </a:ext>
                </a:extLst>
              </a:tr>
              <a:tr h="0">
                <a:tc>
                  <a:txBody>
                    <a:bodyPr/>
                    <a:lstStyle/>
                    <a:p>
                      <a:pPr algn="ctr" fontAlgn="base"/>
                      <a:r>
                        <a:rPr lang="en-US" sz="1800" b="0" u="none" strike="noStrike" dirty="0">
                          <a:solidFill>
                            <a:srgbClr val="1EB5FB"/>
                          </a:solidFill>
                          <a:effectLst/>
                          <a:hlinkClick r:id="rId15"/>
                        </a:rPr>
                        <a:t>IAS 33</a:t>
                      </a:r>
                      <a:endParaRPr lang="en-US" sz="1800" dirty="0">
                        <a:effectLst/>
                      </a:endParaRPr>
                    </a:p>
                  </a:txBody>
                  <a:tcPr marL="3776" marR="3776" marT="3776" marB="3776" anchor="ctr">
                    <a:lnL w="4763" cap="flat" cmpd="sng" algn="ctr">
                      <a:solidFill>
                        <a:srgbClr val="E6E6E6"/>
                      </a:solidFill>
                      <a:prstDash val="solid"/>
                      <a:round/>
                      <a:headEnd type="none" w="med" len="med"/>
                      <a:tailEnd type="none" w="med" len="med"/>
                    </a:lnL>
                    <a:lnR w="4763" cap="flat" cmpd="sng" algn="ctr">
                      <a:solidFill>
                        <a:srgbClr val="E6E6E6"/>
                      </a:solidFill>
                      <a:prstDash val="solid"/>
                      <a:round/>
                      <a:headEnd type="none" w="med" len="med"/>
                      <a:tailEnd type="none" w="med" len="med"/>
                    </a:lnR>
                    <a:lnT w="4763" cap="flat" cmpd="sng" algn="ctr">
                      <a:solidFill>
                        <a:srgbClr val="E6E6E6"/>
                      </a:solidFill>
                      <a:prstDash val="solid"/>
                      <a:round/>
                      <a:headEnd type="none" w="med" len="med"/>
                      <a:tailEnd type="none" w="med" len="med"/>
                    </a:lnT>
                    <a:lnB w="4763" cap="flat" cmpd="sng" algn="ctr">
                      <a:solidFill>
                        <a:srgbClr val="E6E6E6"/>
                      </a:solidFill>
                      <a:prstDash val="solid"/>
                      <a:round/>
                      <a:headEnd type="none" w="med" len="med"/>
                      <a:tailEnd type="none" w="med" len="med"/>
                    </a:lnB>
                    <a:solidFill>
                      <a:schemeClr val="bg1"/>
                    </a:solidFill>
                  </a:tcPr>
                </a:tc>
                <a:tc>
                  <a:txBody>
                    <a:bodyPr/>
                    <a:lstStyle/>
                    <a:p>
                      <a:pPr fontAlgn="base"/>
                      <a:r>
                        <a:rPr lang="en-US" sz="1800" b="1" i="1" dirty="0">
                          <a:effectLst/>
                        </a:rPr>
                        <a:t>Earnings Per Share</a:t>
                      </a:r>
                      <a:endParaRPr lang="en-US" sz="1800" b="1" dirty="0">
                        <a:effectLst/>
                      </a:endParaRPr>
                    </a:p>
                  </a:txBody>
                  <a:tcPr marL="3776" marR="3776" marT="3776" marB="3776" anchor="ctr">
                    <a:lnL w="4763" cap="flat" cmpd="sng" algn="ctr">
                      <a:solidFill>
                        <a:srgbClr val="E6E6E6"/>
                      </a:solidFill>
                      <a:prstDash val="solid"/>
                      <a:round/>
                      <a:headEnd type="none" w="med" len="med"/>
                      <a:tailEnd type="none" w="med" len="med"/>
                    </a:lnL>
                    <a:lnR w="4763" cap="flat" cmpd="sng" algn="ctr">
                      <a:solidFill>
                        <a:srgbClr val="E6E6E6"/>
                      </a:solidFill>
                      <a:prstDash val="solid"/>
                      <a:round/>
                      <a:headEnd type="none" w="med" len="med"/>
                      <a:tailEnd type="none" w="med" len="med"/>
                    </a:lnR>
                    <a:lnT w="4763" cap="flat" cmpd="sng" algn="ctr">
                      <a:solidFill>
                        <a:srgbClr val="E6E6E6"/>
                      </a:solidFill>
                      <a:prstDash val="solid"/>
                      <a:round/>
                      <a:headEnd type="none" w="med" len="med"/>
                      <a:tailEnd type="none" w="med" len="med"/>
                    </a:lnT>
                    <a:lnB w="4763" cap="flat" cmpd="sng" algn="ctr">
                      <a:solidFill>
                        <a:srgbClr val="E6E6E6"/>
                      </a:solidFill>
                      <a:prstDash val="solid"/>
                      <a:round/>
                      <a:headEnd type="none" w="med" len="med"/>
                      <a:tailEnd type="none" w="med" len="med"/>
                    </a:lnB>
                    <a:solidFill>
                      <a:schemeClr val="bg1"/>
                    </a:solidFill>
                  </a:tcPr>
                </a:tc>
                <a:tc>
                  <a:txBody>
                    <a:bodyPr/>
                    <a:lstStyle/>
                    <a:p>
                      <a:endParaRPr lang="en-US" dirty="0"/>
                    </a:p>
                  </a:txBody>
                  <a:tcPr marL="3776" marR="3776" marT="3776" marB="3776" anchor="ctr">
                    <a:lnL w="4763" cap="flat" cmpd="sng" algn="ctr">
                      <a:solidFill>
                        <a:srgbClr val="E6E6E6"/>
                      </a:solidFill>
                      <a:prstDash val="solid"/>
                      <a:round/>
                      <a:headEnd type="none" w="med" len="med"/>
                      <a:tailEnd type="none" w="med" len="med"/>
                    </a:lnL>
                    <a:lnR w="4763" cap="flat" cmpd="sng" algn="ctr">
                      <a:solidFill>
                        <a:srgbClr val="E6E6E6"/>
                      </a:solidFill>
                      <a:prstDash val="solid"/>
                      <a:round/>
                      <a:headEnd type="none" w="med" len="med"/>
                      <a:tailEnd type="none" w="med" len="med"/>
                    </a:lnR>
                    <a:lnT w="4763" cap="flat" cmpd="sng" algn="ctr">
                      <a:solidFill>
                        <a:srgbClr val="E6E6E6"/>
                      </a:solidFill>
                      <a:prstDash val="solid"/>
                      <a:round/>
                      <a:headEnd type="none" w="med" len="med"/>
                      <a:tailEnd type="none" w="med" len="med"/>
                    </a:lnT>
                    <a:lnB w="4763" cap="flat" cmpd="sng" algn="ctr">
                      <a:solidFill>
                        <a:srgbClr val="E6E6E6"/>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184263">
                <a:tc>
                  <a:txBody>
                    <a:bodyPr/>
                    <a:lstStyle/>
                    <a:p>
                      <a:pPr algn="ctr" fontAlgn="base"/>
                      <a:r>
                        <a:rPr lang="en-US" sz="1800" b="0" u="none" strike="noStrike" dirty="0">
                          <a:solidFill>
                            <a:srgbClr val="1EB5FB"/>
                          </a:solidFill>
                          <a:effectLst/>
                          <a:hlinkClick r:id="rId16"/>
                        </a:rPr>
                        <a:t>IAS 34</a:t>
                      </a:r>
                      <a:endParaRPr lang="en-US" sz="1800" dirty="0">
                        <a:effectLst/>
                      </a:endParaRPr>
                    </a:p>
                  </a:txBody>
                  <a:tcPr marL="3776" marR="3776" marT="3776" marB="3776" anchor="ctr">
                    <a:lnL w="4763" cap="flat" cmpd="sng" algn="ctr">
                      <a:solidFill>
                        <a:srgbClr val="E6E6E6"/>
                      </a:solidFill>
                      <a:prstDash val="solid"/>
                      <a:round/>
                      <a:headEnd type="none" w="med" len="med"/>
                      <a:tailEnd type="none" w="med" len="med"/>
                    </a:lnL>
                    <a:lnR w="4763" cap="flat" cmpd="sng" algn="ctr">
                      <a:solidFill>
                        <a:srgbClr val="E6E6E6"/>
                      </a:solidFill>
                      <a:prstDash val="solid"/>
                      <a:round/>
                      <a:headEnd type="none" w="med" len="med"/>
                      <a:tailEnd type="none" w="med" len="med"/>
                    </a:lnR>
                    <a:lnT w="4763" cap="flat" cmpd="sng" algn="ctr">
                      <a:solidFill>
                        <a:srgbClr val="E6E6E6"/>
                      </a:solidFill>
                      <a:prstDash val="solid"/>
                      <a:round/>
                      <a:headEnd type="none" w="med" len="med"/>
                      <a:tailEnd type="none" w="med" len="med"/>
                    </a:lnT>
                    <a:lnB w="4763" cap="flat" cmpd="sng" algn="ctr">
                      <a:solidFill>
                        <a:srgbClr val="E6E6E6"/>
                      </a:solidFill>
                      <a:prstDash val="solid"/>
                      <a:round/>
                      <a:headEnd type="none" w="med" len="med"/>
                      <a:tailEnd type="none" w="med" len="med"/>
                    </a:lnB>
                    <a:solidFill>
                      <a:schemeClr val="bg1"/>
                    </a:solidFill>
                  </a:tcPr>
                </a:tc>
                <a:tc gridSpan="2">
                  <a:txBody>
                    <a:bodyPr/>
                    <a:lstStyle/>
                    <a:p>
                      <a:pPr fontAlgn="base"/>
                      <a:r>
                        <a:rPr lang="en-US" sz="1800" b="1" i="1" dirty="0">
                          <a:effectLst/>
                        </a:rPr>
                        <a:t>Interim Financial Reporting</a:t>
                      </a:r>
                      <a:endParaRPr lang="en-US" sz="1800" b="1" dirty="0">
                        <a:effectLst/>
                      </a:endParaRPr>
                    </a:p>
                  </a:txBody>
                  <a:tcPr marL="3776" marR="3776" marT="3776" marB="3776" anchor="ctr">
                    <a:lnL w="4763" cap="flat" cmpd="sng" algn="ctr">
                      <a:solidFill>
                        <a:srgbClr val="E6E6E6"/>
                      </a:solidFill>
                      <a:prstDash val="solid"/>
                      <a:round/>
                      <a:headEnd type="none" w="med" len="med"/>
                      <a:tailEnd type="none" w="med" len="med"/>
                    </a:lnL>
                    <a:lnR w="4763" cap="flat" cmpd="sng" algn="ctr">
                      <a:solidFill>
                        <a:srgbClr val="E6E6E6"/>
                      </a:solidFill>
                      <a:prstDash val="solid"/>
                      <a:round/>
                      <a:headEnd type="none" w="med" len="med"/>
                      <a:tailEnd type="none" w="med" len="med"/>
                    </a:lnR>
                    <a:lnT w="4763" cap="flat" cmpd="sng" algn="ctr">
                      <a:solidFill>
                        <a:srgbClr val="E6E6E6"/>
                      </a:solidFill>
                      <a:prstDash val="solid"/>
                      <a:round/>
                      <a:headEnd type="none" w="med" len="med"/>
                      <a:tailEnd type="none" w="med" len="med"/>
                    </a:lnT>
                    <a:lnB w="4763" cap="flat" cmpd="sng" algn="ctr">
                      <a:solidFill>
                        <a:srgbClr val="E6E6E6"/>
                      </a:solidFill>
                      <a:prstDash val="solid"/>
                      <a:round/>
                      <a:headEnd type="none" w="med" len="med"/>
                      <a:tailEnd type="none" w="med" len="med"/>
                    </a:lnB>
                    <a:solidFill>
                      <a:schemeClr val="bg1"/>
                    </a:solidFill>
                  </a:tcPr>
                </a:tc>
                <a:tc hMerge="1">
                  <a:txBody>
                    <a:bodyPr/>
                    <a:lstStyle/>
                    <a:p>
                      <a:pPr algn="ctr" fontAlgn="base"/>
                      <a:endParaRPr lang="en-US" sz="1800" dirty="0">
                        <a:effectLst/>
                      </a:endParaRPr>
                    </a:p>
                  </a:txBody>
                  <a:tcPr marL="3776" marR="3776" marT="3776" marB="3776" anchor="ctr">
                    <a:lnL w="4763" cap="flat" cmpd="sng" algn="ctr">
                      <a:solidFill>
                        <a:srgbClr val="E6E6E6"/>
                      </a:solidFill>
                      <a:prstDash val="solid"/>
                      <a:round/>
                      <a:headEnd type="none" w="med" len="med"/>
                      <a:tailEnd type="none" w="med" len="med"/>
                    </a:lnL>
                    <a:lnR w="4763" cap="flat" cmpd="sng" algn="ctr">
                      <a:solidFill>
                        <a:srgbClr val="E6E6E6"/>
                      </a:solidFill>
                      <a:prstDash val="solid"/>
                      <a:round/>
                      <a:headEnd type="none" w="med" len="med"/>
                      <a:tailEnd type="none" w="med" len="med"/>
                    </a:lnR>
                    <a:lnT w="4763" cap="flat" cmpd="sng" algn="ctr">
                      <a:solidFill>
                        <a:srgbClr val="E6E6E6"/>
                      </a:solidFill>
                      <a:prstDash val="solid"/>
                      <a:round/>
                      <a:headEnd type="none" w="med" len="med"/>
                      <a:tailEnd type="none" w="med" len="med"/>
                    </a:lnT>
                    <a:lnB w="4763" cap="flat" cmpd="sng" algn="ctr">
                      <a:solidFill>
                        <a:srgbClr val="E6E6E6"/>
                      </a:solidFill>
                      <a:prstDash val="solid"/>
                      <a:round/>
                      <a:headEnd type="none" w="med" len="med"/>
                      <a:tailEnd type="none" w="med" len="med"/>
                    </a:lnB>
                    <a:solidFill>
                      <a:srgbClr val="F5F5F5"/>
                    </a:solidFill>
                  </a:tcPr>
                </a:tc>
                <a:extLst>
                  <a:ext uri="{0D108BD9-81ED-4DB2-BD59-A6C34878D82A}">
                    <a16:rowId xmlns:a16="http://schemas.microsoft.com/office/drawing/2014/main" xmlns="" val="10002"/>
                  </a:ext>
                </a:extLst>
              </a:tr>
              <a:tr h="55883">
                <a:tc>
                  <a:txBody>
                    <a:bodyPr/>
                    <a:lstStyle/>
                    <a:p>
                      <a:pPr algn="ctr" fontAlgn="base"/>
                      <a:r>
                        <a:rPr lang="en-US" sz="1800" b="0" u="none" strike="noStrike">
                          <a:solidFill>
                            <a:srgbClr val="1EB5FB"/>
                          </a:solidFill>
                          <a:effectLst/>
                          <a:hlinkClick r:id="rId17"/>
                        </a:rPr>
                        <a:t>IAS 36</a:t>
                      </a:r>
                      <a:endParaRPr lang="en-US" sz="1800">
                        <a:effectLst/>
                      </a:endParaRPr>
                    </a:p>
                  </a:txBody>
                  <a:tcPr marL="3776" marR="3776" marT="3776" marB="3776" anchor="ctr">
                    <a:lnL w="4763" cap="flat" cmpd="sng" algn="ctr">
                      <a:solidFill>
                        <a:srgbClr val="E6E6E6"/>
                      </a:solidFill>
                      <a:prstDash val="solid"/>
                      <a:round/>
                      <a:headEnd type="none" w="med" len="med"/>
                      <a:tailEnd type="none" w="med" len="med"/>
                    </a:lnL>
                    <a:lnR w="4763" cap="flat" cmpd="sng" algn="ctr">
                      <a:solidFill>
                        <a:srgbClr val="E6E6E6"/>
                      </a:solidFill>
                      <a:prstDash val="solid"/>
                      <a:round/>
                      <a:headEnd type="none" w="med" len="med"/>
                      <a:tailEnd type="none" w="med" len="med"/>
                    </a:lnR>
                    <a:lnT w="4763" cap="flat" cmpd="sng" algn="ctr">
                      <a:solidFill>
                        <a:srgbClr val="E6E6E6"/>
                      </a:solidFill>
                      <a:prstDash val="solid"/>
                      <a:round/>
                      <a:headEnd type="none" w="med" len="med"/>
                      <a:tailEnd type="none" w="med" len="med"/>
                    </a:lnT>
                    <a:lnB w="4763" cap="flat" cmpd="sng" algn="ctr">
                      <a:solidFill>
                        <a:srgbClr val="E6E6E6"/>
                      </a:solidFill>
                      <a:prstDash val="solid"/>
                      <a:round/>
                      <a:headEnd type="none" w="med" len="med"/>
                      <a:tailEnd type="none" w="med" len="med"/>
                    </a:lnB>
                    <a:solidFill>
                      <a:schemeClr val="bg1"/>
                    </a:solidFill>
                  </a:tcPr>
                </a:tc>
                <a:tc>
                  <a:txBody>
                    <a:bodyPr/>
                    <a:lstStyle/>
                    <a:p>
                      <a:pPr fontAlgn="base"/>
                      <a:r>
                        <a:rPr lang="en-US" sz="1800" b="1" i="1" dirty="0">
                          <a:effectLst/>
                        </a:rPr>
                        <a:t>Impairment of Assets</a:t>
                      </a:r>
                      <a:endParaRPr lang="en-US" sz="1800" b="1" dirty="0">
                        <a:effectLst/>
                      </a:endParaRPr>
                    </a:p>
                  </a:txBody>
                  <a:tcPr marL="3776" marR="3776" marT="3776" marB="3776" anchor="ctr">
                    <a:lnL w="4763" cap="flat" cmpd="sng" algn="ctr">
                      <a:solidFill>
                        <a:srgbClr val="E6E6E6"/>
                      </a:solidFill>
                      <a:prstDash val="solid"/>
                      <a:round/>
                      <a:headEnd type="none" w="med" len="med"/>
                      <a:tailEnd type="none" w="med" len="med"/>
                    </a:lnL>
                    <a:lnR w="4763" cap="flat" cmpd="sng" algn="ctr">
                      <a:solidFill>
                        <a:srgbClr val="E6E6E6"/>
                      </a:solidFill>
                      <a:prstDash val="solid"/>
                      <a:round/>
                      <a:headEnd type="none" w="med" len="med"/>
                      <a:tailEnd type="none" w="med" len="med"/>
                    </a:lnR>
                    <a:lnT w="4763" cap="flat" cmpd="sng" algn="ctr">
                      <a:solidFill>
                        <a:srgbClr val="E6E6E6"/>
                      </a:solidFill>
                      <a:prstDash val="solid"/>
                      <a:round/>
                      <a:headEnd type="none" w="med" len="med"/>
                      <a:tailEnd type="none" w="med" len="med"/>
                    </a:lnT>
                    <a:lnB w="4763" cap="flat" cmpd="sng" algn="ctr">
                      <a:solidFill>
                        <a:srgbClr val="E6E6E6"/>
                      </a:solidFill>
                      <a:prstDash val="solid"/>
                      <a:round/>
                      <a:headEnd type="none" w="med" len="med"/>
                      <a:tailEnd type="none" w="med" len="med"/>
                    </a:lnB>
                    <a:solidFill>
                      <a:schemeClr val="bg1"/>
                    </a:solidFill>
                  </a:tcPr>
                </a:tc>
                <a:tc>
                  <a:txBody>
                    <a:bodyPr/>
                    <a:lstStyle/>
                    <a:p>
                      <a:endParaRPr lang="en-US"/>
                    </a:p>
                  </a:txBody>
                  <a:tcPr marL="3776" marR="3776" marT="3776" marB="3776" anchor="ctr">
                    <a:lnL w="4763" cap="flat" cmpd="sng" algn="ctr">
                      <a:solidFill>
                        <a:srgbClr val="E6E6E6"/>
                      </a:solidFill>
                      <a:prstDash val="solid"/>
                      <a:round/>
                      <a:headEnd type="none" w="med" len="med"/>
                      <a:tailEnd type="none" w="med" len="med"/>
                    </a:lnL>
                    <a:lnR w="4763" cap="flat" cmpd="sng" algn="ctr">
                      <a:solidFill>
                        <a:srgbClr val="E6E6E6"/>
                      </a:solidFill>
                      <a:prstDash val="solid"/>
                      <a:round/>
                      <a:headEnd type="none" w="med" len="med"/>
                      <a:tailEnd type="none" w="med" len="med"/>
                    </a:lnR>
                    <a:lnT w="4763" cap="flat" cmpd="sng" algn="ctr">
                      <a:solidFill>
                        <a:srgbClr val="E6E6E6"/>
                      </a:solidFill>
                      <a:prstDash val="solid"/>
                      <a:round/>
                      <a:headEnd type="none" w="med" len="med"/>
                      <a:tailEnd type="none" w="med" len="med"/>
                    </a:lnT>
                    <a:lnB w="4763" cap="flat" cmpd="sng" algn="ctr">
                      <a:solidFill>
                        <a:srgbClr val="E6E6E6"/>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104215">
                <a:tc>
                  <a:txBody>
                    <a:bodyPr/>
                    <a:lstStyle/>
                    <a:p>
                      <a:pPr algn="ctr" fontAlgn="base"/>
                      <a:r>
                        <a:rPr lang="en-US" sz="1800" b="0" u="none" strike="noStrike">
                          <a:solidFill>
                            <a:srgbClr val="1EB5FB"/>
                          </a:solidFill>
                          <a:effectLst/>
                          <a:hlinkClick r:id="rId18"/>
                        </a:rPr>
                        <a:t>IAS 37</a:t>
                      </a:r>
                      <a:endParaRPr lang="en-US" sz="1800">
                        <a:effectLst/>
                      </a:endParaRPr>
                    </a:p>
                  </a:txBody>
                  <a:tcPr marL="3776" marR="3776" marT="3776" marB="3776" anchor="ctr">
                    <a:lnL w="4763" cap="flat" cmpd="sng" algn="ctr">
                      <a:solidFill>
                        <a:srgbClr val="E6E6E6"/>
                      </a:solidFill>
                      <a:prstDash val="solid"/>
                      <a:round/>
                      <a:headEnd type="none" w="med" len="med"/>
                      <a:tailEnd type="none" w="med" len="med"/>
                    </a:lnL>
                    <a:lnR w="4763" cap="flat" cmpd="sng" algn="ctr">
                      <a:solidFill>
                        <a:srgbClr val="E6E6E6"/>
                      </a:solidFill>
                      <a:prstDash val="solid"/>
                      <a:round/>
                      <a:headEnd type="none" w="med" len="med"/>
                      <a:tailEnd type="none" w="med" len="med"/>
                    </a:lnR>
                    <a:lnT w="4763" cap="flat" cmpd="sng" algn="ctr">
                      <a:solidFill>
                        <a:srgbClr val="E6E6E6"/>
                      </a:solidFill>
                      <a:prstDash val="solid"/>
                      <a:round/>
                      <a:headEnd type="none" w="med" len="med"/>
                      <a:tailEnd type="none" w="med" len="med"/>
                    </a:lnT>
                    <a:lnB w="4763" cap="flat" cmpd="sng" algn="ctr">
                      <a:solidFill>
                        <a:srgbClr val="E6E6E6"/>
                      </a:solidFill>
                      <a:prstDash val="solid"/>
                      <a:round/>
                      <a:headEnd type="none" w="med" len="med"/>
                      <a:tailEnd type="none" w="med" len="med"/>
                    </a:lnB>
                    <a:solidFill>
                      <a:schemeClr val="bg1"/>
                    </a:solidFill>
                  </a:tcPr>
                </a:tc>
                <a:tc gridSpan="2">
                  <a:txBody>
                    <a:bodyPr/>
                    <a:lstStyle/>
                    <a:p>
                      <a:pPr fontAlgn="base"/>
                      <a:r>
                        <a:rPr lang="en-US" sz="1800" b="1" i="1" dirty="0">
                          <a:effectLst/>
                        </a:rPr>
                        <a:t>Provisions, Contingent Liabilities and Contingent Assets</a:t>
                      </a:r>
                      <a:endParaRPr lang="en-US" sz="1800" b="1" dirty="0">
                        <a:effectLst/>
                      </a:endParaRPr>
                    </a:p>
                  </a:txBody>
                  <a:tcPr marL="3776" marR="3776" marT="3776" marB="3776" anchor="ctr">
                    <a:lnL w="4763" cap="flat" cmpd="sng" algn="ctr">
                      <a:solidFill>
                        <a:srgbClr val="E6E6E6"/>
                      </a:solidFill>
                      <a:prstDash val="solid"/>
                      <a:round/>
                      <a:headEnd type="none" w="med" len="med"/>
                      <a:tailEnd type="none" w="med" len="med"/>
                    </a:lnL>
                    <a:lnR w="4763" cap="flat" cmpd="sng" algn="ctr">
                      <a:solidFill>
                        <a:srgbClr val="E6E6E6"/>
                      </a:solidFill>
                      <a:prstDash val="solid"/>
                      <a:round/>
                      <a:headEnd type="none" w="med" len="med"/>
                      <a:tailEnd type="none" w="med" len="med"/>
                    </a:lnR>
                    <a:lnT w="4763" cap="flat" cmpd="sng" algn="ctr">
                      <a:solidFill>
                        <a:srgbClr val="E6E6E6"/>
                      </a:solidFill>
                      <a:prstDash val="solid"/>
                      <a:round/>
                      <a:headEnd type="none" w="med" len="med"/>
                      <a:tailEnd type="none" w="med" len="med"/>
                    </a:lnT>
                    <a:lnB w="4763" cap="flat" cmpd="sng" algn="ctr">
                      <a:solidFill>
                        <a:srgbClr val="E6E6E6"/>
                      </a:solidFill>
                      <a:prstDash val="solid"/>
                      <a:round/>
                      <a:headEnd type="none" w="med" len="med"/>
                      <a:tailEnd type="none" w="med" len="med"/>
                    </a:lnB>
                    <a:solidFill>
                      <a:schemeClr val="bg1"/>
                    </a:solidFill>
                  </a:tcPr>
                </a:tc>
                <a:tc hMerge="1">
                  <a:txBody>
                    <a:bodyPr/>
                    <a:lstStyle/>
                    <a:p>
                      <a:pPr algn="ctr" fontAlgn="base"/>
                      <a:endParaRPr lang="en-US" sz="1800" dirty="0">
                        <a:effectLst/>
                      </a:endParaRPr>
                    </a:p>
                  </a:txBody>
                  <a:tcPr marL="3776" marR="3776" marT="3776" marB="3776" anchor="ctr">
                    <a:lnL w="4763" cap="flat" cmpd="sng" algn="ctr">
                      <a:solidFill>
                        <a:srgbClr val="E6E6E6"/>
                      </a:solidFill>
                      <a:prstDash val="solid"/>
                      <a:round/>
                      <a:headEnd type="none" w="med" len="med"/>
                      <a:tailEnd type="none" w="med" len="med"/>
                    </a:lnL>
                    <a:lnR w="4763" cap="flat" cmpd="sng" algn="ctr">
                      <a:solidFill>
                        <a:srgbClr val="E6E6E6"/>
                      </a:solidFill>
                      <a:prstDash val="solid"/>
                      <a:round/>
                      <a:headEnd type="none" w="med" len="med"/>
                      <a:tailEnd type="none" w="med" len="med"/>
                    </a:lnR>
                    <a:lnT w="4763" cap="flat" cmpd="sng" algn="ctr">
                      <a:solidFill>
                        <a:srgbClr val="E6E6E6"/>
                      </a:solidFill>
                      <a:prstDash val="solid"/>
                      <a:round/>
                      <a:headEnd type="none" w="med" len="med"/>
                      <a:tailEnd type="none" w="med" len="med"/>
                    </a:lnT>
                    <a:lnB w="4763" cap="flat" cmpd="sng" algn="ctr">
                      <a:solidFill>
                        <a:srgbClr val="E6E6E6"/>
                      </a:solidFill>
                      <a:prstDash val="solid"/>
                      <a:round/>
                      <a:headEnd type="none" w="med" len="med"/>
                      <a:tailEnd type="none" w="med" len="med"/>
                    </a:lnB>
                    <a:solidFill>
                      <a:srgbClr val="F5F5F5"/>
                    </a:solidFill>
                  </a:tcPr>
                </a:tc>
                <a:extLst>
                  <a:ext uri="{0D108BD9-81ED-4DB2-BD59-A6C34878D82A}">
                    <a16:rowId xmlns:a16="http://schemas.microsoft.com/office/drawing/2014/main" xmlns="" val="10004"/>
                  </a:ext>
                </a:extLst>
              </a:tr>
              <a:tr h="225043">
                <a:tc>
                  <a:txBody>
                    <a:bodyPr/>
                    <a:lstStyle/>
                    <a:p>
                      <a:pPr algn="ctr" fontAlgn="base"/>
                      <a:r>
                        <a:rPr lang="en-US" sz="1800" b="0" u="none" strike="noStrike" dirty="0">
                          <a:solidFill>
                            <a:srgbClr val="1EB5FB"/>
                          </a:solidFill>
                          <a:effectLst/>
                          <a:hlinkClick r:id="rId19"/>
                        </a:rPr>
                        <a:t>IAS 38</a:t>
                      </a:r>
                      <a:endParaRPr lang="en-US" sz="1800" dirty="0">
                        <a:effectLst/>
                      </a:endParaRPr>
                    </a:p>
                  </a:txBody>
                  <a:tcPr marL="3776" marR="3776" marT="3776" marB="3776" anchor="ctr">
                    <a:lnL w="4763" cap="flat" cmpd="sng" algn="ctr">
                      <a:solidFill>
                        <a:srgbClr val="E6E6E6"/>
                      </a:solidFill>
                      <a:prstDash val="solid"/>
                      <a:round/>
                      <a:headEnd type="none" w="med" len="med"/>
                      <a:tailEnd type="none" w="med" len="med"/>
                    </a:lnL>
                    <a:lnR w="4763" cap="flat" cmpd="sng" algn="ctr">
                      <a:solidFill>
                        <a:srgbClr val="E6E6E6"/>
                      </a:solidFill>
                      <a:prstDash val="solid"/>
                      <a:round/>
                      <a:headEnd type="none" w="med" len="med"/>
                      <a:tailEnd type="none" w="med" len="med"/>
                    </a:lnR>
                    <a:lnT w="4763" cap="flat" cmpd="sng" algn="ctr">
                      <a:solidFill>
                        <a:srgbClr val="E6E6E6"/>
                      </a:solidFill>
                      <a:prstDash val="solid"/>
                      <a:round/>
                      <a:headEnd type="none" w="med" len="med"/>
                      <a:tailEnd type="none" w="med" len="med"/>
                    </a:lnT>
                    <a:lnB w="4763" cap="flat" cmpd="sng" algn="ctr">
                      <a:solidFill>
                        <a:srgbClr val="E6E6E6"/>
                      </a:solidFill>
                      <a:prstDash val="solid"/>
                      <a:round/>
                      <a:headEnd type="none" w="med" len="med"/>
                      <a:tailEnd type="none" w="med" len="med"/>
                    </a:lnB>
                    <a:solidFill>
                      <a:schemeClr val="bg1"/>
                    </a:solidFill>
                  </a:tcPr>
                </a:tc>
                <a:tc gridSpan="2">
                  <a:txBody>
                    <a:bodyPr/>
                    <a:lstStyle/>
                    <a:p>
                      <a:pPr fontAlgn="base"/>
                      <a:r>
                        <a:rPr lang="en-US" sz="1800" b="1" i="1" dirty="0">
                          <a:effectLst/>
                        </a:rPr>
                        <a:t>Intangible Assets</a:t>
                      </a:r>
                      <a:endParaRPr lang="en-US" sz="1800" b="1" dirty="0">
                        <a:effectLst/>
                      </a:endParaRPr>
                    </a:p>
                  </a:txBody>
                  <a:tcPr marL="3776" marR="3776" marT="3776" marB="3776" anchor="ctr">
                    <a:lnL w="4763" cap="flat" cmpd="sng" algn="ctr">
                      <a:solidFill>
                        <a:srgbClr val="E6E6E6"/>
                      </a:solidFill>
                      <a:prstDash val="solid"/>
                      <a:round/>
                      <a:headEnd type="none" w="med" len="med"/>
                      <a:tailEnd type="none" w="med" len="med"/>
                    </a:lnL>
                    <a:lnR w="4763" cap="flat" cmpd="sng" algn="ctr">
                      <a:solidFill>
                        <a:srgbClr val="E6E6E6"/>
                      </a:solidFill>
                      <a:prstDash val="solid"/>
                      <a:round/>
                      <a:headEnd type="none" w="med" len="med"/>
                      <a:tailEnd type="none" w="med" len="med"/>
                    </a:lnR>
                    <a:lnT w="4763" cap="flat" cmpd="sng" algn="ctr">
                      <a:solidFill>
                        <a:srgbClr val="E6E6E6"/>
                      </a:solidFill>
                      <a:prstDash val="solid"/>
                      <a:round/>
                      <a:headEnd type="none" w="med" len="med"/>
                      <a:tailEnd type="none" w="med" len="med"/>
                    </a:lnT>
                    <a:lnB w="4763" cap="flat" cmpd="sng" algn="ctr">
                      <a:solidFill>
                        <a:srgbClr val="E6E6E6"/>
                      </a:solidFill>
                      <a:prstDash val="solid"/>
                      <a:round/>
                      <a:headEnd type="none" w="med" len="med"/>
                      <a:tailEnd type="none" w="med" len="med"/>
                    </a:lnB>
                    <a:solidFill>
                      <a:schemeClr val="bg1"/>
                    </a:solidFill>
                  </a:tcPr>
                </a:tc>
                <a:tc hMerge="1">
                  <a:txBody>
                    <a:bodyPr/>
                    <a:lstStyle/>
                    <a:p>
                      <a:pPr algn="ctr" fontAlgn="base"/>
                      <a:endParaRPr lang="en-US" sz="1800" dirty="0">
                        <a:effectLst/>
                      </a:endParaRPr>
                    </a:p>
                  </a:txBody>
                  <a:tcPr marL="3776" marR="3776" marT="3776" marB="3776" anchor="ctr">
                    <a:lnL w="4763" cap="flat" cmpd="sng" algn="ctr">
                      <a:solidFill>
                        <a:srgbClr val="E6E6E6"/>
                      </a:solidFill>
                      <a:prstDash val="solid"/>
                      <a:round/>
                      <a:headEnd type="none" w="med" len="med"/>
                      <a:tailEnd type="none" w="med" len="med"/>
                    </a:lnL>
                    <a:lnR w="4763" cap="flat" cmpd="sng" algn="ctr">
                      <a:solidFill>
                        <a:srgbClr val="E6E6E6"/>
                      </a:solidFill>
                      <a:prstDash val="solid"/>
                      <a:round/>
                      <a:headEnd type="none" w="med" len="med"/>
                      <a:tailEnd type="none" w="med" len="med"/>
                    </a:lnR>
                    <a:lnT w="4763" cap="flat" cmpd="sng" algn="ctr">
                      <a:solidFill>
                        <a:srgbClr val="E6E6E6"/>
                      </a:solidFill>
                      <a:prstDash val="solid"/>
                      <a:round/>
                      <a:headEnd type="none" w="med" len="med"/>
                      <a:tailEnd type="none" w="med" len="med"/>
                    </a:lnT>
                    <a:lnB w="4763" cap="flat" cmpd="sng" algn="ctr">
                      <a:solidFill>
                        <a:srgbClr val="E6E6E6"/>
                      </a:solidFill>
                      <a:prstDash val="solid"/>
                      <a:round/>
                      <a:headEnd type="none" w="med" len="med"/>
                      <a:tailEnd type="none" w="med" len="med"/>
                    </a:lnB>
                    <a:solidFill>
                      <a:srgbClr val="F5F5F5"/>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2382051587"/>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ADF23E10-7017-72AB-40F2-BCF23A142453}"/>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262824" y="68317"/>
            <a:ext cx="2309066" cy="401509"/>
          </a:xfrm>
          <a:prstGeom prst="rect">
            <a:avLst/>
          </a:prstGeom>
          <a:noFill/>
          <a:ln>
            <a:noFill/>
          </a:ln>
        </p:spPr>
      </p:pic>
      <p:pic>
        <p:nvPicPr>
          <p:cNvPr id="5" name="Picture 4"/>
          <p:cNvPicPr>
            <a:picLocks noChangeAspect="1"/>
          </p:cNvPicPr>
          <p:nvPr/>
        </p:nvPicPr>
        <p:blipFill>
          <a:blip r:embed="rId3"/>
          <a:stretch>
            <a:fillRect/>
          </a:stretch>
        </p:blipFill>
        <p:spPr>
          <a:xfrm flipV="1">
            <a:off x="638387" y="568867"/>
            <a:ext cx="10933504" cy="1106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Rectangle 5"/>
          <p:cNvSpPr/>
          <p:nvPr/>
        </p:nvSpPr>
        <p:spPr>
          <a:xfrm>
            <a:off x="536662" y="-29586"/>
            <a:ext cx="3120937" cy="477054"/>
          </a:xfrm>
          <a:prstGeom prst="rect">
            <a:avLst/>
          </a:prstGeom>
        </p:spPr>
        <p:txBody>
          <a:bodyPr wrap="square">
            <a:spAutoFit/>
          </a:bodyPr>
          <a:lstStyle/>
          <a:p>
            <a:pPr defTabSz="371475">
              <a:lnSpc>
                <a:spcPts val="1248"/>
              </a:lnSpc>
              <a:spcAft>
                <a:spcPts val="600"/>
              </a:spcAft>
              <a:tabLst>
                <a:tab pos="185738" algn="l"/>
              </a:tabLst>
            </a:pPr>
            <a:endParaRPr lang="en-CA" altLang="en-US" sz="105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endParaRPr>
          </a:p>
          <a:p>
            <a:pPr defTabSz="371475">
              <a:lnSpc>
                <a:spcPts val="1248"/>
              </a:lnSpc>
              <a:spcAft>
                <a:spcPts val="600"/>
              </a:spcAft>
              <a:tabLst>
                <a:tab pos="185738" algn="l"/>
              </a:tabLst>
            </a:pPr>
            <a:r>
              <a:rPr lang="en-CA" altLang="en-US" sz="2400" b="1"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Nexia </a:t>
            </a:r>
            <a:r>
              <a:rPr lang="en-CA" altLang="en-US" sz="1200" b="1"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in</a:t>
            </a:r>
            <a:r>
              <a:rPr lang="en-CA" altLang="en-US" sz="2400" b="1"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 Bangladesh</a:t>
            </a:r>
            <a:r>
              <a:rPr lang="en-CA" altLang="en-US" sz="2000"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 </a:t>
            </a:r>
            <a:endParaRPr lang="en-US" sz="2000" dirty="0"/>
          </a:p>
        </p:txBody>
      </p:sp>
      <p:pic>
        <p:nvPicPr>
          <p:cNvPr id="7" name="Picture 6">
            <a:extLst>
              <a:ext uri="{FF2B5EF4-FFF2-40B4-BE49-F238E27FC236}">
                <a16:creationId xmlns:a16="http://schemas.microsoft.com/office/drawing/2014/main" xmlns="" id="{237AB954-0DD2-0A51-A330-7CD26D0E7C4E}"/>
              </a:ext>
            </a:extLst>
          </p:cNvPr>
          <p:cNvPicPr>
            <a:picLocks noChangeAspect="1"/>
          </p:cNvPicPr>
          <p:nvPr/>
        </p:nvPicPr>
        <p:blipFill rotWithShape="1">
          <a:blip r:embed="rId4"/>
          <a:srcRect l="51286" t="305" r="519" b="961"/>
          <a:stretch>
            <a:fillRect/>
          </a:stretch>
        </p:blipFill>
        <p:spPr>
          <a:xfrm flipH="1">
            <a:off x="-1" y="909317"/>
            <a:ext cx="1359018" cy="5668919"/>
          </a:xfrm>
          <a:prstGeom prst="rect">
            <a:avLst/>
          </a:prstGeom>
        </p:spPr>
      </p:pic>
      <p:sp>
        <p:nvSpPr>
          <p:cNvPr id="9" name="Rectangle 8"/>
          <p:cNvSpPr/>
          <p:nvPr/>
        </p:nvSpPr>
        <p:spPr>
          <a:xfrm>
            <a:off x="10790557" y="6578236"/>
            <a:ext cx="863763" cy="246221"/>
          </a:xfrm>
          <a:prstGeom prst="rect">
            <a:avLst/>
          </a:prstGeom>
        </p:spPr>
        <p:txBody>
          <a:bodyPr wrap="none">
            <a:spAutoFit/>
          </a:bodyPr>
          <a:lstStyle/>
          <a:p>
            <a:pPr algn="ctr" defTabSz="371475">
              <a:lnSpc>
                <a:spcPts val="1248"/>
              </a:lnSpc>
              <a:spcAft>
                <a:spcPts val="600"/>
              </a:spcAft>
              <a:tabLst>
                <a:tab pos="185738" algn="l"/>
              </a:tabLst>
            </a:pPr>
            <a:r>
              <a:rPr lang="en-CA" altLang="en-US" sz="1200" b="1" dirty="0" smtClean="0">
                <a:ln w="0"/>
                <a:solidFill>
                  <a:schemeClr val="accent3">
                    <a:lumMod val="75000"/>
                  </a:schemeClr>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Arial Bold" pitchFamily="34" charset="0"/>
              </a:rPr>
              <a:t>Page # 31</a:t>
            </a:r>
            <a:endParaRPr lang="en-CA" altLang="en-US" sz="1200" b="1" dirty="0">
              <a:ln w="0"/>
              <a:solidFill>
                <a:schemeClr val="accent3">
                  <a:lumMod val="75000"/>
                </a:schemeClr>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Arial Bold" pitchFamily="34" charset="0"/>
            </a:endParaRPr>
          </a:p>
        </p:txBody>
      </p:sp>
      <p:sp>
        <p:nvSpPr>
          <p:cNvPr id="11" name="Rectangle 10"/>
          <p:cNvSpPr/>
          <p:nvPr/>
        </p:nvSpPr>
        <p:spPr>
          <a:xfrm>
            <a:off x="1770077" y="768461"/>
            <a:ext cx="8917497" cy="461665"/>
          </a:xfrm>
          <a:prstGeom prst="rect">
            <a:avLst/>
          </a:prstGeom>
        </p:spPr>
        <p:txBody>
          <a:bodyPr wrap="square">
            <a:spAutoFit/>
          </a:bodyPr>
          <a:lstStyle/>
          <a:p>
            <a:pPr lvl="0" algn="just"/>
            <a:r>
              <a:rPr lang="en-US" sz="2400" b="1" dirty="0" smtClean="0"/>
              <a:t>List of Applicable IFRSs</a:t>
            </a:r>
            <a:endParaRPr lang="en-US" sz="2400" b="1" dirty="0"/>
          </a:p>
        </p:txBody>
      </p:sp>
      <p:graphicFrame>
        <p:nvGraphicFramePr>
          <p:cNvPr id="3" name="Table 2"/>
          <p:cNvGraphicFramePr>
            <a:graphicFrameLocks noGrp="1"/>
          </p:cNvGraphicFramePr>
          <p:nvPr>
            <p:extLst>
              <p:ext uri="{D42A27DB-BD31-4B8C-83A1-F6EECF244321}">
                <p14:modId xmlns:p14="http://schemas.microsoft.com/office/powerpoint/2010/main" xmlns="" val="3877283501"/>
              </p:ext>
            </p:extLst>
          </p:nvPr>
        </p:nvGraphicFramePr>
        <p:xfrm>
          <a:off x="1880524" y="1319115"/>
          <a:ext cx="9595614" cy="4373345"/>
        </p:xfrm>
        <a:graphic>
          <a:graphicData uri="http://schemas.openxmlformats.org/drawingml/2006/table">
            <a:tbl>
              <a:tblPr/>
              <a:tblGrid>
                <a:gridCol w="3198538">
                  <a:extLst>
                    <a:ext uri="{9D8B030D-6E8A-4147-A177-3AD203B41FA5}">
                      <a16:colId xmlns:a16="http://schemas.microsoft.com/office/drawing/2014/main" xmlns="" val="20000"/>
                    </a:ext>
                  </a:extLst>
                </a:gridCol>
                <a:gridCol w="3198538">
                  <a:extLst>
                    <a:ext uri="{9D8B030D-6E8A-4147-A177-3AD203B41FA5}">
                      <a16:colId xmlns:a16="http://schemas.microsoft.com/office/drawing/2014/main" xmlns="" val="20001"/>
                    </a:ext>
                  </a:extLst>
                </a:gridCol>
                <a:gridCol w="3198538">
                  <a:extLst>
                    <a:ext uri="{9D8B030D-6E8A-4147-A177-3AD203B41FA5}">
                      <a16:colId xmlns:a16="http://schemas.microsoft.com/office/drawing/2014/main" xmlns="" val="20002"/>
                    </a:ext>
                  </a:extLst>
                </a:gridCol>
              </a:tblGrid>
              <a:tr h="540166">
                <a:tc>
                  <a:txBody>
                    <a:bodyPr/>
                    <a:lstStyle/>
                    <a:p>
                      <a:pPr algn="ctr" fontAlgn="base"/>
                      <a:r>
                        <a:rPr lang="en-US" sz="1800" b="0" u="none" strike="noStrike" dirty="0">
                          <a:solidFill>
                            <a:srgbClr val="1EB5FB"/>
                          </a:solidFill>
                          <a:effectLst/>
                          <a:hlinkClick r:id="rId5"/>
                        </a:rPr>
                        <a:t>IFRS 1</a:t>
                      </a:r>
                      <a:endParaRPr lang="en-US" sz="1800" dirty="0">
                        <a:effectLst/>
                      </a:endParaRPr>
                    </a:p>
                  </a:txBody>
                  <a:tcPr marL="15005" marR="15005" marT="15005" marB="15005" anchor="ctr">
                    <a:lnL w="4763" cap="flat" cmpd="sng" algn="ctr">
                      <a:solidFill>
                        <a:srgbClr val="E6E6E6"/>
                      </a:solidFill>
                      <a:prstDash val="solid"/>
                      <a:round/>
                      <a:headEnd type="none" w="med" len="med"/>
                      <a:tailEnd type="none" w="med" len="med"/>
                    </a:lnL>
                    <a:lnR w="4763" cap="flat" cmpd="sng" algn="ctr">
                      <a:solidFill>
                        <a:srgbClr val="E6E6E6"/>
                      </a:solidFill>
                      <a:prstDash val="solid"/>
                      <a:round/>
                      <a:headEnd type="none" w="med" len="med"/>
                      <a:tailEnd type="none" w="med" len="med"/>
                    </a:lnR>
                    <a:lnT>
                      <a:noFill/>
                    </a:lnT>
                    <a:lnB w="4763" cap="flat" cmpd="sng" algn="ctr">
                      <a:solidFill>
                        <a:srgbClr val="E6E6E6"/>
                      </a:solidFill>
                      <a:prstDash val="solid"/>
                      <a:round/>
                      <a:headEnd type="none" w="med" len="med"/>
                      <a:tailEnd type="none" w="med" len="med"/>
                    </a:lnB>
                    <a:solidFill>
                      <a:schemeClr val="bg1"/>
                    </a:solidFill>
                  </a:tcPr>
                </a:tc>
                <a:tc gridSpan="2">
                  <a:txBody>
                    <a:bodyPr/>
                    <a:lstStyle/>
                    <a:p>
                      <a:pPr fontAlgn="base"/>
                      <a:r>
                        <a:rPr lang="en-US" sz="1800" b="1" i="1" dirty="0">
                          <a:effectLst/>
                        </a:rPr>
                        <a:t>First-time Adoption of International Financial Reporting Standards</a:t>
                      </a:r>
                      <a:endParaRPr lang="en-US" sz="1800" b="1" dirty="0">
                        <a:effectLst/>
                      </a:endParaRPr>
                    </a:p>
                  </a:txBody>
                  <a:tcPr marL="15005" marR="15005" marT="15005" marB="15005" anchor="ctr">
                    <a:lnL w="4763" cap="flat" cmpd="sng" algn="ctr">
                      <a:solidFill>
                        <a:srgbClr val="E6E6E6"/>
                      </a:solidFill>
                      <a:prstDash val="solid"/>
                      <a:round/>
                      <a:headEnd type="none" w="med" len="med"/>
                      <a:tailEnd type="none" w="med" len="med"/>
                    </a:lnL>
                    <a:lnR w="4763" cap="flat" cmpd="sng" algn="ctr">
                      <a:solidFill>
                        <a:srgbClr val="E6E6E6"/>
                      </a:solidFill>
                      <a:prstDash val="solid"/>
                      <a:round/>
                      <a:headEnd type="none" w="med" len="med"/>
                      <a:tailEnd type="none" w="med" len="med"/>
                    </a:lnR>
                    <a:lnT>
                      <a:noFill/>
                    </a:lnT>
                    <a:lnB w="4763" cap="flat" cmpd="sng" algn="ctr">
                      <a:solidFill>
                        <a:srgbClr val="E6E6E6"/>
                      </a:solidFill>
                      <a:prstDash val="solid"/>
                      <a:round/>
                      <a:headEnd type="none" w="med" len="med"/>
                      <a:tailEnd type="none" w="med" len="med"/>
                    </a:lnB>
                    <a:solidFill>
                      <a:schemeClr val="bg1"/>
                    </a:solidFill>
                  </a:tcPr>
                </a:tc>
                <a:tc hMerge="1">
                  <a:txBody>
                    <a:bodyPr/>
                    <a:lstStyle/>
                    <a:p>
                      <a:pPr algn="l" fontAlgn="base"/>
                      <a:endParaRPr lang="en-US" sz="1800" b="1" dirty="0">
                        <a:solidFill>
                          <a:srgbClr val="FFFFFF"/>
                        </a:solidFill>
                        <a:effectLst/>
                      </a:endParaRPr>
                    </a:p>
                  </a:txBody>
                  <a:tcPr marL="15005" marR="15005" marT="15005" marB="15005" anchor="ctr">
                    <a:lnL w="4763" cap="flat" cmpd="sng" algn="ctr">
                      <a:solidFill>
                        <a:srgbClr val="E6E6E6"/>
                      </a:solidFill>
                      <a:prstDash val="solid"/>
                      <a:round/>
                      <a:headEnd type="none" w="med" len="med"/>
                      <a:tailEnd type="none" w="med" len="med"/>
                    </a:lnL>
                    <a:lnR w="4763" cap="flat" cmpd="sng" algn="ctr">
                      <a:solidFill>
                        <a:srgbClr val="E6E6E6"/>
                      </a:solidFill>
                      <a:prstDash val="solid"/>
                      <a:round/>
                      <a:headEnd type="none" w="med" len="med"/>
                      <a:tailEnd type="none" w="med" len="med"/>
                    </a:lnR>
                    <a:lnT>
                      <a:noFill/>
                    </a:lnT>
                    <a:lnB>
                      <a:noFill/>
                    </a:lnB>
                    <a:solidFill>
                      <a:srgbClr val="97CA47"/>
                    </a:solidFill>
                  </a:tcPr>
                </a:tc>
                <a:extLst>
                  <a:ext uri="{0D108BD9-81ED-4DB2-BD59-A6C34878D82A}">
                    <a16:rowId xmlns:a16="http://schemas.microsoft.com/office/drawing/2014/main" xmlns="" val="10000"/>
                  </a:ext>
                </a:extLst>
              </a:tr>
              <a:tr h="222068">
                <a:tc>
                  <a:txBody>
                    <a:bodyPr/>
                    <a:lstStyle/>
                    <a:p>
                      <a:pPr algn="ctr" fontAlgn="base"/>
                      <a:r>
                        <a:rPr lang="en-US" sz="1800" b="0" u="none" strike="noStrike" dirty="0">
                          <a:solidFill>
                            <a:srgbClr val="1EB5FB"/>
                          </a:solidFill>
                          <a:effectLst/>
                          <a:hlinkClick r:id="rId6"/>
                        </a:rPr>
                        <a:t>IFRS 2</a:t>
                      </a:r>
                      <a:endParaRPr lang="en-US" sz="1800" dirty="0">
                        <a:effectLst/>
                      </a:endParaRPr>
                    </a:p>
                  </a:txBody>
                  <a:tcPr marL="15005" marR="15005" marT="15005" marB="15005" anchor="ctr">
                    <a:lnL w="4763" cap="flat" cmpd="sng" algn="ctr">
                      <a:solidFill>
                        <a:srgbClr val="E6E6E6"/>
                      </a:solidFill>
                      <a:prstDash val="solid"/>
                      <a:round/>
                      <a:headEnd type="none" w="med" len="med"/>
                      <a:tailEnd type="none" w="med" len="med"/>
                    </a:lnL>
                    <a:lnR w="4763" cap="flat" cmpd="sng" algn="ctr">
                      <a:solidFill>
                        <a:srgbClr val="E6E6E6"/>
                      </a:solidFill>
                      <a:prstDash val="solid"/>
                      <a:round/>
                      <a:headEnd type="none" w="med" len="med"/>
                      <a:tailEnd type="none" w="med" len="med"/>
                    </a:lnR>
                    <a:lnT w="4763" cap="flat" cmpd="sng" algn="ctr">
                      <a:solidFill>
                        <a:srgbClr val="E6E6E6"/>
                      </a:solidFill>
                      <a:prstDash val="solid"/>
                      <a:round/>
                      <a:headEnd type="none" w="med" len="med"/>
                      <a:tailEnd type="none" w="med" len="med"/>
                    </a:lnT>
                    <a:lnB w="4763" cap="flat" cmpd="sng" algn="ctr">
                      <a:solidFill>
                        <a:srgbClr val="E6E6E6"/>
                      </a:solidFill>
                      <a:prstDash val="solid"/>
                      <a:round/>
                      <a:headEnd type="none" w="med" len="med"/>
                      <a:tailEnd type="none" w="med" len="med"/>
                    </a:lnB>
                    <a:solidFill>
                      <a:schemeClr val="bg1"/>
                    </a:solidFill>
                  </a:tcPr>
                </a:tc>
                <a:tc>
                  <a:txBody>
                    <a:bodyPr/>
                    <a:lstStyle/>
                    <a:p>
                      <a:pPr fontAlgn="base"/>
                      <a:r>
                        <a:rPr lang="en-US" sz="1800" b="1" i="1" dirty="0">
                          <a:effectLst/>
                        </a:rPr>
                        <a:t>Share-based Payment</a:t>
                      </a:r>
                      <a:endParaRPr lang="en-US" sz="1800" b="1" dirty="0">
                        <a:effectLst/>
                      </a:endParaRPr>
                    </a:p>
                  </a:txBody>
                  <a:tcPr marL="15005" marR="15005" marT="15005" marB="15005" anchor="ctr">
                    <a:lnL w="4763" cap="flat" cmpd="sng" algn="ctr">
                      <a:solidFill>
                        <a:srgbClr val="E6E6E6"/>
                      </a:solidFill>
                      <a:prstDash val="solid"/>
                      <a:round/>
                      <a:headEnd type="none" w="med" len="med"/>
                      <a:tailEnd type="none" w="med" len="med"/>
                    </a:lnL>
                    <a:lnR w="4763" cap="flat" cmpd="sng" algn="ctr">
                      <a:solidFill>
                        <a:srgbClr val="E6E6E6"/>
                      </a:solidFill>
                      <a:prstDash val="solid"/>
                      <a:round/>
                      <a:headEnd type="none" w="med" len="med"/>
                      <a:tailEnd type="none" w="med" len="med"/>
                    </a:lnR>
                    <a:lnT w="4763" cap="flat" cmpd="sng" algn="ctr">
                      <a:solidFill>
                        <a:srgbClr val="E6E6E6"/>
                      </a:solidFill>
                      <a:prstDash val="solid"/>
                      <a:round/>
                      <a:headEnd type="none" w="med" len="med"/>
                      <a:tailEnd type="none" w="med" len="med"/>
                    </a:lnT>
                    <a:lnB w="4763" cap="flat" cmpd="sng" algn="ctr">
                      <a:solidFill>
                        <a:srgbClr val="E6E6E6"/>
                      </a:solidFill>
                      <a:prstDash val="solid"/>
                      <a:round/>
                      <a:headEnd type="none" w="med" len="med"/>
                      <a:tailEnd type="none" w="med" len="med"/>
                    </a:lnB>
                    <a:solidFill>
                      <a:schemeClr val="bg1"/>
                    </a:solidFill>
                  </a:tcPr>
                </a:tc>
                <a:tc>
                  <a:txBody>
                    <a:bodyPr/>
                    <a:lstStyle/>
                    <a:p>
                      <a:pPr algn="ctr" fontAlgn="base"/>
                      <a:endParaRPr lang="en-US" sz="1800" dirty="0">
                        <a:effectLst/>
                      </a:endParaRPr>
                    </a:p>
                  </a:txBody>
                  <a:tcPr marL="15005" marR="15005" marT="15005" marB="15005" anchor="ctr">
                    <a:lnL w="4763" cap="flat" cmpd="sng" algn="ctr">
                      <a:solidFill>
                        <a:srgbClr val="E6E6E6"/>
                      </a:solidFill>
                      <a:prstDash val="solid"/>
                      <a:round/>
                      <a:headEnd type="none" w="med" len="med"/>
                      <a:tailEnd type="none" w="med" len="med"/>
                    </a:lnL>
                    <a:lnR w="4763" cap="flat" cmpd="sng" algn="ctr">
                      <a:solidFill>
                        <a:srgbClr val="E6E6E6"/>
                      </a:solidFill>
                      <a:prstDash val="solid"/>
                      <a:round/>
                      <a:headEnd type="none" w="med" len="med"/>
                      <a:tailEnd type="none" w="med" len="med"/>
                    </a:lnR>
                    <a:lnT w="4763" cap="flat" cmpd="sng" algn="ctr">
                      <a:solidFill>
                        <a:srgbClr val="E6E6E6"/>
                      </a:solidFill>
                      <a:prstDash val="solid"/>
                      <a:round/>
                      <a:headEnd type="none" w="med" len="med"/>
                      <a:tailEnd type="none" w="med" len="med"/>
                    </a:lnT>
                    <a:lnB w="4763" cap="flat" cmpd="sng" algn="ctr">
                      <a:solidFill>
                        <a:srgbClr val="E6E6E6"/>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540166">
                <a:tc>
                  <a:txBody>
                    <a:bodyPr/>
                    <a:lstStyle/>
                    <a:p>
                      <a:pPr algn="ctr" fontAlgn="base"/>
                      <a:r>
                        <a:rPr lang="en-US" sz="1800" b="0" u="none" strike="noStrike" dirty="0">
                          <a:solidFill>
                            <a:srgbClr val="1EB5FB"/>
                          </a:solidFill>
                          <a:effectLst/>
                          <a:hlinkClick r:id="rId7"/>
                        </a:rPr>
                        <a:t>IFRS 3</a:t>
                      </a:r>
                      <a:endParaRPr lang="en-US" sz="1800" dirty="0">
                        <a:effectLst/>
                      </a:endParaRPr>
                    </a:p>
                  </a:txBody>
                  <a:tcPr marL="15005" marR="15005" marT="15005" marB="15005" anchor="ctr">
                    <a:lnL w="4763" cap="flat" cmpd="sng" algn="ctr">
                      <a:solidFill>
                        <a:srgbClr val="E6E6E6"/>
                      </a:solidFill>
                      <a:prstDash val="solid"/>
                      <a:round/>
                      <a:headEnd type="none" w="med" len="med"/>
                      <a:tailEnd type="none" w="med" len="med"/>
                    </a:lnL>
                    <a:lnR w="4763" cap="flat" cmpd="sng" algn="ctr">
                      <a:solidFill>
                        <a:srgbClr val="E6E6E6"/>
                      </a:solidFill>
                      <a:prstDash val="solid"/>
                      <a:round/>
                      <a:headEnd type="none" w="med" len="med"/>
                      <a:tailEnd type="none" w="med" len="med"/>
                    </a:lnR>
                    <a:lnT w="4763" cap="flat" cmpd="sng" algn="ctr">
                      <a:solidFill>
                        <a:srgbClr val="E6E6E6"/>
                      </a:solidFill>
                      <a:prstDash val="solid"/>
                      <a:round/>
                      <a:headEnd type="none" w="med" len="med"/>
                      <a:tailEnd type="none" w="med" len="med"/>
                    </a:lnT>
                    <a:lnB w="4763" cap="flat" cmpd="sng" algn="ctr">
                      <a:solidFill>
                        <a:srgbClr val="E6E6E6"/>
                      </a:solidFill>
                      <a:prstDash val="solid"/>
                      <a:round/>
                      <a:headEnd type="none" w="med" len="med"/>
                      <a:tailEnd type="none" w="med" len="med"/>
                    </a:lnB>
                    <a:solidFill>
                      <a:schemeClr val="bg1"/>
                    </a:solidFill>
                  </a:tcPr>
                </a:tc>
                <a:tc gridSpan="2">
                  <a:txBody>
                    <a:bodyPr/>
                    <a:lstStyle/>
                    <a:p>
                      <a:pPr fontAlgn="base"/>
                      <a:r>
                        <a:rPr lang="en-US" sz="1800" b="1" i="1" dirty="0">
                          <a:effectLst/>
                        </a:rPr>
                        <a:t>Business Combinations</a:t>
                      </a:r>
                      <a:endParaRPr lang="en-US" sz="1800" b="1" dirty="0">
                        <a:effectLst/>
                      </a:endParaRPr>
                    </a:p>
                  </a:txBody>
                  <a:tcPr marL="15005" marR="15005" marT="15005" marB="15005" anchor="ctr">
                    <a:lnL w="4763" cap="flat" cmpd="sng" algn="ctr">
                      <a:solidFill>
                        <a:srgbClr val="E6E6E6"/>
                      </a:solidFill>
                      <a:prstDash val="solid"/>
                      <a:round/>
                      <a:headEnd type="none" w="med" len="med"/>
                      <a:tailEnd type="none" w="med" len="med"/>
                    </a:lnL>
                    <a:lnR w="4763" cap="flat" cmpd="sng" algn="ctr">
                      <a:solidFill>
                        <a:srgbClr val="E6E6E6"/>
                      </a:solidFill>
                      <a:prstDash val="solid"/>
                      <a:round/>
                      <a:headEnd type="none" w="med" len="med"/>
                      <a:tailEnd type="none" w="med" len="med"/>
                    </a:lnR>
                    <a:lnT w="4763" cap="flat" cmpd="sng" algn="ctr">
                      <a:solidFill>
                        <a:srgbClr val="E6E6E6"/>
                      </a:solidFill>
                      <a:prstDash val="solid"/>
                      <a:round/>
                      <a:headEnd type="none" w="med" len="med"/>
                      <a:tailEnd type="none" w="med" len="med"/>
                    </a:lnT>
                    <a:lnB w="4763" cap="flat" cmpd="sng" algn="ctr">
                      <a:solidFill>
                        <a:srgbClr val="E6E6E6"/>
                      </a:solidFill>
                      <a:prstDash val="solid"/>
                      <a:round/>
                      <a:headEnd type="none" w="med" len="med"/>
                      <a:tailEnd type="none" w="med" len="med"/>
                    </a:lnB>
                    <a:solidFill>
                      <a:schemeClr val="bg1"/>
                    </a:solidFill>
                  </a:tcPr>
                </a:tc>
                <a:tc hMerge="1">
                  <a:txBody>
                    <a:bodyPr/>
                    <a:lstStyle/>
                    <a:p>
                      <a:pPr algn="ctr" fontAlgn="base"/>
                      <a:endParaRPr lang="en-US" sz="1800" dirty="0">
                        <a:effectLst/>
                      </a:endParaRPr>
                    </a:p>
                  </a:txBody>
                  <a:tcPr marL="15005" marR="15005" marT="15005" marB="15005" anchor="ctr">
                    <a:lnL w="4763" cap="flat" cmpd="sng" algn="ctr">
                      <a:solidFill>
                        <a:srgbClr val="E6E6E6"/>
                      </a:solidFill>
                      <a:prstDash val="solid"/>
                      <a:round/>
                      <a:headEnd type="none" w="med" len="med"/>
                      <a:tailEnd type="none" w="med" len="med"/>
                    </a:lnL>
                    <a:lnR w="4763" cap="flat" cmpd="sng" algn="ctr">
                      <a:solidFill>
                        <a:srgbClr val="E6E6E6"/>
                      </a:solidFill>
                      <a:prstDash val="solid"/>
                      <a:round/>
                      <a:headEnd type="none" w="med" len="med"/>
                      <a:tailEnd type="none" w="med" len="med"/>
                    </a:lnR>
                    <a:lnT w="4763" cap="flat" cmpd="sng" algn="ctr">
                      <a:solidFill>
                        <a:srgbClr val="E6E6E6"/>
                      </a:solidFill>
                      <a:prstDash val="solid"/>
                      <a:round/>
                      <a:headEnd type="none" w="med" len="med"/>
                      <a:tailEnd type="none" w="med" len="med"/>
                    </a:lnT>
                    <a:lnB w="4763" cap="flat" cmpd="sng" algn="ctr">
                      <a:solidFill>
                        <a:srgbClr val="E6E6E6"/>
                      </a:solidFill>
                      <a:prstDash val="solid"/>
                      <a:round/>
                      <a:headEnd type="none" w="med" len="med"/>
                      <a:tailEnd type="none" w="med" len="med"/>
                    </a:lnB>
                    <a:solidFill>
                      <a:srgbClr val="F5F5F5"/>
                    </a:solidFill>
                  </a:tcPr>
                </a:tc>
                <a:extLst>
                  <a:ext uri="{0D108BD9-81ED-4DB2-BD59-A6C34878D82A}">
                    <a16:rowId xmlns:a16="http://schemas.microsoft.com/office/drawing/2014/main" xmlns="" val="10002"/>
                  </a:ext>
                </a:extLst>
              </a:tr>
              <a:tr h="479302">
                <a:tc>
                  <a:txBody>
                    <a:bodyPr/>
                    <a:lstStyle/>
                    <a:p>
                      <a:pPr algn="ctr" fontAlgn="base"/>
                      <a:r>
                        <a:rPr lang="en-US" sz="1800" b="0" u="none" strike="noStrike" dirty="0">
                          <a:solidFill>
                            <a:srgbClr val="1EB5FB"/>
                          </a:solidFill>
                          <a:effectLst/>
                          <a:hlinkClick r:id="rId8"/>
                        </a:rPr>
                        <a:t>IFRS 5</a:t>
                      </a:r>
                      <a:endParaRPr lang="en-US" sz="1800" dirty="0">
                        <a:effectLst/>
                      </a:endParaRPr>
                    </a:p>
                  </a:txBody>
                  <a:tcPr marL="15005" marR="15005" marT="15005" marB="15005" anchor="ctr">
                    <a:lnL w="4763" cap="flat" cmpd="sng" algn="ctr">
                      <a:solidFill>
                        <a:srgbClr val="E6E6E6"/>
                      </a:solidFill>
                      <a:prstDash val="solid"/>
                      <a:round/>
                      <a:headEnd type="none" w="med" len="med"/>
                      <a:tailEnd type="none" w="med" len="med"/>
                    </a:lnL>
                    <a:lnR w="4763" cap="flat" cmpd="sng" algn="ctr">
                      <a:solidFill>
                        <a:srgbClr val="E6E6E6"/>
                      </a:solidFill>
                      <a:prstDash val="solid"/>
                      <a:round/>
                      <a:headEnd type="none" w="med" len="med"/>
                      <a:tailEnd type="none" w="med" len="med"/>
                    </a:lnR>
                    <a:lnT w="4763" cap="flat" cmpd="sng" algn="ctr">
                      <a:solidFill>
                        <a:srgbClr val="E6E6E6"/>
                      </a:solidFill>
                      <a:prstDash val="solid"/>
                      <a:round/>
                      <a:headEnd type="none" w="med" len="med"/>
                      <a:tailEnd type="none" w="med" len="med"/>
                    </a:lnT>
                    <a:lnB w="4763" cap="flat" cmpd="sng" algn="ctr">
                      <a:solidFill>
                        <a:srgbClr val="E6E6E6"/>
                      </a:solidFill>
                      <a:prstDash val="solid"/>
                      <a:round/>
                      <a:headEnd type="none" w="med" len="med"/>
                      <a:tailEnd type="none" w="med" len="med"/>
                    </a:lnB>
                    <a:solidFill>
                      <a:schemeClr val="bg1"/>
                    </a:solidFill>
                  </a:tcPr>
                </a:tc>
                <a:tc gridSpan="2">
                  <a:txBody>
                    <a:bodyPr/>
                    <a:lstStyle/>
                    <a:p>
                      <a:pPr fontAlgn="base"/>
                      <a:r>
                        <a:rPr lang="en-US" sz="1800" b="1" i="1" dirty="0">
                          <a:effectLst/>
                        </a:rPr>
                        <a:t>Non-current Assets Held for Sale and Discontinued Operations</a:t>
                      </a:r>
                      <a:endParaRPr lang="en-US" sz="1800" b="1" dirty="0">
                        <a:effectLst/>
                      </a:endParaRPr>
                    </a:p>
                  </a:txBody>
                  <a:tcPr marL="15005" marR="15005" marT="15005" marB="15005" anchor="ctr">
                    <a:lnL w="4763" cap="flat" cmpd="sng" algn="ctr">
                      <a:solidFill>
                        <a:srgbClr val="E6E6E6"/>
                      </a:solidFill>
                      <a:prstDash val="solid"/>
                      <a:round/>
                      <a:headEnd type="none" w="med" len="med"/>
                      <a:tailEnd type="none" w="med" len="med"/>
                    </a:lnL>
                    <a:lnR w="4763" cap="flat" cmpd="sng" algn="ctr">
                      <a:solidFill>
                        <a:srgbClr val="E6E6E6"/>
                      </a:solidFill>
                      <a:prstDash val="solid"/>
                      <a:round/>
                      <a:headEnd type="none" w="med" len="med"/>
                      <a:tailEnd type="none" w="med" len="med"/>
                    </a:lnR>
                    <a:lnT w="4763" cap="flat" cmpd="sng" algn="ctr">
                      <a:solidFill>
                        <a:srgbClr val="E6E6E6"/>
                      </a:solidFill>
                      <a:prstDash val="solid"/>
                      <a:round/>
                      <a:headEnd type="none" w="med" len="med"/>
                      <a:tailEnd type="none" w="med" len="med"/>
                    </a:lnT>
                    <a:lnB w="4763" cap="flat" cmpd="sng" algn="ctr">
                      <a:solidFill>
                        <a:srgbClr val="E6E6E6"/>
                      </a:solidFill>
                      <a:prstDash val="solid"/>
                      <a:round/>
                      <a:headEnd type="none" w="med" len="med"/>
                      <a:tailEnd type="none" w="med" len="med"/>
                    </a:lnB>
                    <a:solidFill>
                      <a:schemeClr val="bg1"/>
                    </a:solidFill>
                  </a:tcPr>
                </a:tc>
                <a:tc hMerge="1">
                  <a:txBody>
                    <a:bodyPr/>
                    <a:lstStyle/>
                    <a:p>
                      <a:pPr algn="ctr" fontAlgn="base"/>
                      <a:endParaRPr lang="en-US" sz="1800" dirty="0">
                        <a:effectLst/>
                      </a:endParaRPr>
                    </a:p>
                  </a:txBody>
                  <a:tcPr marL="15005" marR="15005" marT="15005" marB="15005" anchor="ctr">
                    <a:lnL w="4763" cap="flat" cmpd="sng" algn="ctr">
                      <a:solidFill>
                        <a:srgbClr val="E6E6E6"/>
                      </a:solidFill>
                      <a:prstDash val="solid"/>
                      <a:round/>
                      <a:headEnd type="none" w="med" len="med"/>
                      <a:tailEnd type="none" w="med" len="med"/>
                    </a:lnL>
                    <a:lnR w="4763" cap="flat" cmpd="sng" algn="ctr">
                      <a:solidFill>
                        <a:srgbClr val="E6E6E6"/>
                      </a:solidFill>
                      <a:prstDash val="solid"/>
                      <a:round/>
                      <a:headEnd type="none" w="med" len="med"/>
                      <a:tailEnd type="none" w="med" len="med"/>
                    </a:lnR>
                    <a:lnT w="4763" cap="flat" cmpd="sng" algn="ctr">
                      <a:solidFill>
                        <a:srgbClr val="E6E6E6"/>
                      </a:solidFill>
                      <a:prstDash val="solid"/>
                      <a:round/>
                      <a:headEnd type="none" w="med" len="med"/>
                      <a:tailEnd type="none" w="med" len="med"/>
                    </a:lnT>
                    <a:lnB w="4763" cap="flat" cmpd="sng" algn="ctr">
                      <a:solidFill>
                        <a:srgbClr val="E6E6E6"/>
                      </a:solidFill>
                      <a:prstDash val="solid"/>
                      <a:round/>
                      <a:headEnd type="none" w="med" len="med"/>
                      <a:tailEnd type="none" w="med" len="med"/>
                    </a:lnB>
                    <a:solidFill>
                      <a:srgbClr val="F5F5F5"/>
                    </a:solidFill>
                  </a:tcPr>
                </a:tc>
                <a:extLst>
                  <a:ext uri="{0D108BD9-81ED-4DB2-BD59-A6C34878D82A}">
                    <a16:rowId xmlns:a16="http://schemas.microsoft.com/office/drawing/2014/main" xmlns="" val="10003"/>
                  </a:ext>
                </a:extLst>
              </a:tr>
              <a:tr h="318098">
                <a:tc>
                  <a:txBody>
                    <a:bodyPr/>
                    <a:lstStyle/>
                    <a:p>
                      <a:pPr algn="ctr" fontAlgn="base"/>
                      <a:r>
                        <a:rPr lang="en-US" sz="1800" b="0" u="none" strike="noStrike" dirty="0">
                          <a:solidFill>
                            <a:srgbClr val="1EB5FB"/>
                          </a:solidFill>
                          <a:effectLst/>
                          <a:hlinkClick r:id="rId9"/>
                        </a:rPr>
                        <a:t>IFRS 7</a:t>
                      </a:r>
                      <a:endParaRPr lang="en-US" sz="1800" dirty="0">
                        <a:effectLst/>
                      </a:endParaRPr>
                    </a:p>
                  </a:txBody>
                  <a:tcPr marL="15005" marR="15005" marT="15005" marB="15005" anchor="ctr">
                    <a:lnL w="4763" cap="flat" cmpd="sng" algn="ctr">
                      <a:solidFill>
                        <a:srgbClr val="E6E6E6"/>
                      </a:solidFill>
                      <a:prstDash val="solid"/>
                      <a:round/>
                      <a:headEnd type="none" w="med" len="med"/>
                      <a:tailEnd type="none" w="med" len="med"/>
                    </a:lnL>
                    <a:lnR w="4763" cap="flat" cmpd="sng" algn="ctr">
                      <a:solidFill>
                        <a:srgbClr val="E6E6E6"/>
                      </a:solidFill>
                      <a:prstDash val="solid"/>
                      <a:round/>
                      <a:headEnd type="none" w="med" len="med"/>
                      <a:tailEnd type="none" w="med" len="med"/>
                    </a:lnR>
                    <a:lnT w="4763" cap="flat" cmpd="sng" algn="ctr">
                      <a:solidFill>
                        <a:srgbClr val="E6E6E6"/>
                      </a:solidFill>
                      <a:prstDash val="solid"/>
                      <a:round/>
                      <a:headEnd type="none" w="med" len="med"/>
                      <a:tailEnd type="none" w="med" len="med"/>
                    </a:lnT>
                    <a:lnB w="4763" cap="flat" cmpd="sng" algn="ctr">
                      <a:solidFill>
                        <a:srgbClr val="E6E6E6"/>
                      </a:solidFill>
                      <a:prstDash val="solid"/>
                      <a:round/>
                      <a:headEnd type="none" w="med" len="med"/>
                      <a:tailEnd type="none" w="med" len="med"/>
                    </a:lnB>
                    <a:solidFill>
                      <a:schemeClr val="bg1"/>
                    </a:solidFill>
                  </a:tcPr>
                </a:tc>
                <a:tc gridSpan="2">
                  <a:txBody>
                    <a:bodyPr/>
                    <a:lstStyle/>
                    <a:p>
                      <a:pPr fontAlgn="base"/>
                      <a:r>
                        <a:rPr lang="en-US" sz="1800" b="1" i="1" dirty="0">
                          <a:effectLst/>
                        </a:rPr>
                        <a:t>Financial Instruments: Disclosures</a:t>
                      </a:r>
                      <a:endParaRPr lang="en-US" sz="1800" b="1" dirty="0">
                        <a:effectLst/>
                      </a:endParaRPr>
                    </a:p>
                  </a:txBody>
                  <a:tcPr marL="15005" marR="15005" marT="15005" marB="15005" anchor="ctr">
                    <a:lnL w="4763" cap="flat" cmpd="sng" algn="ctr">
                      <a:solidFill>
                        <a:srgbClr val="E6E6E6"/>
                      </a:solidFill>
                      <a:prstDash val="solid"/>
                      <a:round/>
                      <a:headEnd type="none" w="med" len="med"/>
                      <a:tailEnd type="none" w="med" len="med"/>
                    </a:lnL>
                    <a:lnR w="4763" cap="flat" cmpd="sng" algn="ctr">
                      <a:solidFill>
                        <a:srgbClr val="E6E6E6"/>
                      </a:solidFill>
                      <a:prstDash val="solid"/>
                      <a:round/>
                      <a:headEnd type="none" w="med" len="med"/>
                      <a:tailEnd type="none" w="med" len="med"/>
                    </a:lnR>
                    <a:lnT w="4763" cap="flat" cmpd="sng" algn="ctr">
                      <a:solidFill>
                        <a:srgbClr val="E6E6E6"/>
                      </a:solidFill>
                      <a:prstDash val="solid"/>
                      <a:round/>
                      <a:headEnd type="none" w="med" len="med"/>
                      <a:tailEnd type="none" w="med" len="med"/>
                    </a:lnT>
                    <a:lnB w="4763" cap="flat" cmpd="sng" algn="ctr">
                      <a:solidFill>
                        <a:srgbClr val="E6E6E6"/>
                      </a:solidFill>
                      <a:prstDash val="solid"/>
                      <a:round/>
                      <a:headEnd type="none" w="med" len="med"/>
                      <a:tailEnd type="none" w="med" len="med"/>
                    </a:lnB>
                    <a:solidFill>
                      <a:schemeClr val="bg1"/>
                    </a:solidFill>
                  </a:tcPr>
                </a:tc>
                <a:tc hMerge="1">
                  <a:txBody>
                    <a:bodyPr/>
                    <a:lstStyle/>
                    <a:p>
                      <a:pPr algn="ctr" fontAlgn="base"/>
                      <a:endParaRPr lang="en-US" sz="1800" dirty="0">
                        <a:effectLst/>
                      </a:endParaRPr>
                    </a:p>
                  </a:txBody>
                  <a:tcPr marL="15005" marR="15005" marT="15005" marB="15005" anchor="ctr">
                    <a:lnL w="4763" cap="flat" cmpd="sng" algn="ctr">
                      <a:solidFill>
                        <a:srgbClr val="E6E6E6"/>
                      </a:solidFill>
                      <a:prstDash val="solid"/>
                      <a:round/>
                      <a:headEnd type="none" w="med" len="med"/>
                      <a:tailEnd type="none" w="med" len="med"/>
                    </a:lnL>
                    <a:lnR w="4763" cap="flat" cmpd="sng" algn="ctr">
                      <a:solidFill>
                        <a:srgbClr val="E6E6E6"/>
                      </a:solidFill>
                      <a:prstDash val="solid"/>
                      <a:round/>
                      <a:headEnd type="none" w="med" len="med"/>
                      <a:tailEnd type="none" w="med" len="med"/>
                    </a:lnR>
                    <a:lnT w="4763" cap="flat" cmpd="sng" algn="ctr">
                      <a:solidFill>
                        <a:srgbClr val="E6E6E6"/>
                      </a:solidFill>
                      <a:prstDash val="solid"/>
                      <a:round/>
                      <a:headEnd type="none" w="med" len="med"/>
                      <a:tailEnd type="none" w="med" len="med"/>
                    </a:lnT>
                    <a:lnB w="4763" cap="flat" cmpd="sng" algn="ctr">
                      <a:solidFill>
                        <a:srgbClr val="E6E6E6"/>
                      </a:solidFill>
                      <a:prstDash val="solid"/>
                      <a:round/>
                      <a:headEnd type="none" w="med" len="med"/>
                      <a:tailEnd type="none" w="med" len="med"/>
                    </a:lnB>
                    <a:solidFill>
                      <a:srgbClr val="F5F5F5"/>
                    </a:solidFill>
                  </a:tcPr>
                </a:tc>
                <a:extLst>
                  <a:ext uri="{0D108BD9-81ED-4DB2-BD59-A6C34878D82A}">
                    <a16:rowId xmlns:a16="http://schemas.microsoft.com/office/drawing/2014/main" xmlns="" val="10004"/>
                  </a:ext>
                </a:extLst>
              </a:tr>
              <a:tr h="126039">
                <a:tc>
                  <a:txBody>
                    <a:bodyPr/>
                    <a:lstStyle/>
                    <a:p>
                      <a:pPr algn="ctr" fontAlgn="base"/>
                      <a:r>
                        <a:rPr lang="en-US" sz="1800" b="0" u="none" strike="noStrike" dirty="0">
                          <a:solidFill>
                            <a:srgbClr val="1EB5FB"/>
                          </a:solidFill>
                          <a:effectLst/>
                          <a:hlinkClick r:id="rId10"/>
                        </a:rPr>
                        <a:t>IFRS 8</a:t>
                      </a:r>
                      <a:endParaRPr lang="en-US" sz="1800" dirty="0">
                        <a:effectLst/>
                      </a:endParaRPr>
                    </a:p>
                  </a:txBody>
                  <a:tcPr marL="15005" marR="15005" marT="15005" marB="15005" anchor="ctr">
                    <a:lnL w="4763" cap="flat" cmpd="sng" algn="ctr">
                      <a:solidFill>
                        <a:srgbClr val="E6E6E6"/>
                      </a:solidFill>
                      <a:prstDash val="solid"/>
                      <a:round/>
                      <a:headEnd type="none" w="med" len="med"/>
                      <a:tailEnd type="none" w="med" len="med"/>
                    </a:lnL>
                    <a:lnR w="4763" cap="flat" cmpd="sng" algn="ctr">
                      <a:solidFill>
                        <a:srgbClr val="E6E6E6"/>
                      </a:solidFill>
                      <a:prstDash val="solid"/>
                      <a:round/>
                      <a:headEnd type="none" w="med" len="med"/>
                      <a:tailEnd type="none" w="med" len="med"/>
                    </a:lnR>
                    <a:lnT w="4763" cap="flat" cmpd="sng" algn="ctr">
                      <a:solidFill>
                        <a:srgbClr val="E6E6E6"/>
                      </a:solidFill>
                      <a:prstDash val="solid"/>
                      <a:round/>
                      <a:headEnd type="none" w="med" len="med"/>
                      <a:tailEnd type="none" w="med" len="med"/>
                    </a:lnT>
                    <a:lnB w="4763" cap="flat" cmpd="sng" algn="ctr">
                      <a:solidFill>
                        <a:srgbClr val="E6E6E6"/>
                      </a:solidFill>
                      <a:prstDash val="solid"/>
                      <a:round/>
                      <a:headEnd type="none" w="med" len="med"/>
                      <a:tailEnd type="none" w="med" len="med"/>
                    </a:lnB>
                    <a:solidFill>
                      <a:schemeClr val="bg1"/>
                    </a:solidFill>
                  </a:tcPr>
                </a:tc>
                <a:tc>
                  <a:txBody>
                    <a:bodyPr/>
                    <a:lstStyle/>
                    <a:p>
                      <a:pPr fontAlgn="base"/>
                      <a:r>
                        <a:rPr lang="en-US" sz="1800" b="1" i="1" dirty="0">
                          <a:effectLst/>
                        </a:rPr>
                        <a:t>Operating Segments</a:t>
                      </a:r>
                      <a:endParaRPr lang="en-US" sz="1800" b="1" dirty="0">
                        <a:effectLst/>
                      </a:endParaRPr>
                    </a:p>
                  </a:txBody>
                  <a:tcPr marL="15005" marR="15005" marT="15005" marB="15005" anchor="ctr">
                    <a:lnL w="4763" cap="flat" cmpd="sng" algn="ctr">
                      <a:solidFill>
                        <a:srgbClr val="E6E6E6"/>
                      </a:solidFill>
                      <a:prstDash val="solid"/>
                      <a:round/>
                      <a:headEnd type="none" w="med" len="med"/>
                      <a:tailEnd type="none" w="med" len="med"/>
                    </a:lnL>
                    <a:lnR w="4763" cap="flat" cmpd="sng" algn="ctr">
                      <a:solidFill>
                        <a:srgbClr val="E6E6E6"/>
                      </a:solidFill>
                      <a:prstDash val="solid"/>
                      <a:round/>
                      <a:headEnd type="none" w="med" len="med"/>
                      <a:tailEnd type="none" w="med" len="med"/>
                    </a:lnR>
                    <a:lnT w="4763" cap="flat" cmpd="sng" algn="ctr">
                      <a:solidFill>
                        <a:srgbClr val="E6E6E6"/>
                      </a:solidFill>
                      <a:prstDash val="solid"/>
                      <a:round/>
                      <a:headEnd type="none" w="med" len="med"/>
                      <a:tailEnd type="none" w="med" len="med"/>
                    </a:lnT>
                    <a:lnB w="4763" cap="flat" cmpd="sng" algn="ctr">
                      <a:solidFill>
                        <a:srgbClr val="E6E6E6"/>
                      </a:solidFill>
                      <a:prstDash val="solid"/>
                      <a:round/>
                      <a:headEnd type="none" w="med" len="med"/>
                      <a:tailEnd type="none" w="med" len="med"/>
                    </a:lnB>
                    <a:solidFill>
                      <a:schemeClr val="bg1"/>
                    </a:solidFill>
                  </a:tcPr>
                </a:tc>
                <a:tc>
                  <a:txBody>
                    <a:bodyPr/>
                    <a:lstStyle/>
                    <a:p>
                      <a:pPr algn="ctr" fontAlgn="base"/>
                      <a:endParaRPr lang="en-US" sz="1800" dirty="0">
                        <a:effectLst/>
                      </a:endParaRPr>
                    </a:p>
                  </a:txBody>
                  <a:tcPr marL="15005" marR="15005" marT="15005" marB="15005" anchor="ctr">
                    <a:lnL w="4763" cap="flat" cmpd="sng" algn="ctr">
                      <a:solidFill>
                        <a:srgbClr val="E6E6E6"/>
                      </a:solidFill>
                      <a:prstDash val="solid"/>
                      <a:round/>
                      <a:headEnd type="none" w="med" len="med"/>
                      <a:tailEnd type="none" w="med" len="med"/>
                    </a:lnL>
                    <a:lnR w="4763" cap="flat" cmpd="sng" algn="ctr">
                      <a:solidFill>
                        <a:srgbClr val="E6E6E6"/>
                      </a:solidFill>
                      <a:prstDash val="solid"/>
                      <a:round/>
                      <a:headEnd type="none" w="med" len="med"/>
                      <a:tailEnd type="none" w="med" len="med"/>
                    </a:lnR>
                    <a:lnT w="4763" cap="flat" cmpd="sng" algn="ctr">
                      <a:solidFill>
                        <a:srgbClr val="E6E6E6"/>
                      </a:solidFill>
                      <a:prstDash val="solid"/>
                      <a:round/>
                      <a:headEnd type="none" w="med" len="med"/>
                      <a:tailEnd type="none" w="med" len="med"/>
                    </a:lnT>
                    <a:lnB w="4763" cap="flat" cmpd="sng" algn="ctr">
                      <a:solidFill>
                        <a:srgbClr val="E6E6E6"/>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222068">
                <a:tc>
                  <a:txBody>
                    <a:bodyPr/>
                    <a:lstStyle/>
                    <a:p>
                      <a:pPr algn="ctr" fontAlgn="base"/>
                      <a:r>
                        <a:rPr lang="en-US" sz="1800" b="0" u="none" strike="noStrike">
                          <a:solidFill>
                            <a:srgbClr val="1EB5FB"/>
                          </a:solidFill>
                          <a:effectLst/>
                          <a:hlinkClick r:id="rId11"/>
                        </a:rPr>
                        <a:t>IFRS 9</a:t>
                      </a:r>
                      <a:endParaRPr lang="en-US" sz="1800">
                        <a:effectLst/>
                      </a:endParaRPr>
                    </a:p>
                  </a:txBody>
                  <a:tcPr marL="15005" marR="15005" marT="15005" marB="15005" anchor="ctr">
                    <a:lnL w="4763" cap="flat" cmpd="sng" algn="ctr">
                      <a:solidFill>
                        <a:srgbClr val="E6E6E6"/>
                      </a:solidFill>
                      <a:prstDash val="solid"/>
                      <a:round/>
                      <a:headEnd type="none" w="med" len="med"/>
                      <a:tailEnd type="none" w="med" len="med"/>
                    </a:lnL>
                    <a:lnR w="4763" cap="flat" cmpd="sng" algn="ctr">
                      <a:solidFill>
                        <a:srgbClr val="E6E6E6"/>
                      </a:solidFill>
                      <a:prstDash val="solid"/>
                      <a:round/>
                      <a:headEnd type="none" w="med" len="med"/>
                      <a:tailEnd type="none" w="med" len="med"/>
                    </a:lnR>
                    <a:lnT w="4763" cap="flat" cmpd="sng" algn="ctr">
                      <a:solidFill>
                        <a:srgbClr val="E6E6E6"/>
                      </a:solidFill>
                      <a:prstDash val="solid"/>
                      <a:round/>
                      <a:headEnd type="none" w="med" len="med"/>
                      <a:tailEnd type="none" w="med" len="med"/>
                    </a:lnT>
                    <a:lnB w="4763" cap="flat" cmpd="sng" algn="ctr">
                      <a:solidFill>
                        <a:srgbClr val="E6E6E6"/>
                      </a:solidFill>
                      <a:prstDash val="solid"/>
                      <a:round/>
                      <a:headEnd type="none" w="med" len="med"/>
                      <a:tailEnd type="none" w="med" len="med"/>
                    </a:lnB>
                    <a:solidFill>
                      <a:schemeClr val="bg1"/>
                    </a:solidFill>
                  </a:tcPr>
                </a:tc>
                <a:tc>
                  <a:txBody>
                    <a:bodyPr/>
                    <a:lstStyle/>
                    <a:p>
                      <a:pPr fontAlgn="base"/>
                      <a:r>
                        <a:rPr lang="en-US" sz="1800" b="1" i="1" dirty="0">
                          <a:effectLst/>
                        </a:rPr>
                        <a:t>Financial Instruments</a:t>
                      </a:r>
                      <a:endParaRPr lang="en-US" sz="1800" b="1" dirty="0">
                        <a:effectLst/>
                      </a:endParaRPr>
                    </a:p>
                  </a:txBody>
                  <a:tcPr marL="15005" marR="15005" marT="15005" marB="15005" anchor="ctr">
                    <a:lnL w="4763" cap="flat" cmpd="sng" algn="ctr">
                      <a:solidFill>
                        <a:srgbClr val="E6E6E6"/>
                      </a:solidFill>
                      <a:prstDash val="solid"/>
                      <a:round/>
                      <a:headEnd type="none" w="med" len="med"/>
                      <a:tailEnd type="none" w="med" len="med"/>
                    </a:lnL>
                    <a:lnR w="4763" cap="flat" cmpd="sng" algn="ctr">
                      <a:solidFill>
                        <a:srgbClr val="E6E6E6"/>
                      </a:solidFill>
                      <a:prstDash val="solid"/>
                      <a:round/>
                      <a:headEnd type="none" w="med" len="med"/>
                      <a:tailEnd type="none" w="med" len="med"/>
                    </a:lnR>
                    <a:lnT w="4763" cap="flat" cmpd="sng" algn="ctr">
                      <a:solidFill>
                        <a:srgbClr val="E6E6E6"/>
                      </a:solidFill>
                      <a:prstDash val="solid"/>
                      <a:round/>
                      <a:headEnd type="none" w="med" len="med"/>
                      <a:tailEnd type="none" w="med" len="med"/>
                    </a:lnT>
                    <a:lnB w="4763" cap="flat" cmpd="sng" algn="ctr">
                      <a:solidFill>
                        <a:srgbClr val="E6E6E6"/>
                      </a:solidFill>
                      <a:prstDash val="solid"/>
                      <a:round/>
                      <a:headEnd type="none" w="med" len="med"/>
                      <a:tailEnd type="none" w="med" len="med"/>
                    </a:lnB>
                    <a:solidFill>
                      <a:schemeClr val="bg1"/>
                    </a:solidFill>
                  </a:tcPr>
                </a:tc>
                <a:tc>
                  <a:txBody>
                    <a:bodyPr/>
                    <a:lstStyle/>
                    <a:p>
                      <a:pPr algn="ctr" fontAlgn="base"/>
                      <a:endParaRPr lang="en-US" sz="1800" dirty="0">
                        <a:effectLst/>
                      </a:endParaRPr>
                    </a:p>
                  </a:txBody>
                  <a:tcPr marL="15005" marR="15005" marT="15005" marB="15005" anchor="ctr">
                    <a:lnL w="4763" cap="flat" cmpd="sng" algn="ctr">
                      <a:solidFill>
                        <a:srgbClr val="E6E6E6"/>
                      </a:solidFill>
                      <a:prstDash val="solid"/>
                      <a:round/>
                      <a:headEnd type="none" w="med" len="med"/>
                      <a:tailEnd type="none" w="med" len="med"/>
                    </a:lnL>
                    <a:lnR w="4763" cap="flat" cmpd="sng" algn="ctr">
                      <a:solidFill>
                        <a:srgbClr val="E6E6E6"/>
                      </a:solidFill>
                      <a:prstDash val="solid"/>
                      <a:round/>
                      <a:headEnd type="none" w="med" len="med"/>
                      <a:tailEnd type="none" w="med" len="med"/>
                    </a:lnR>
                    <a:lnT w="4763" cap="flat" cmpd="sng" algn="ctr">
                      <a:solidFill>
                        <a:srgbClr val="E6E6E6"/>
                      </a:solidFill>
                      <a:prstDash val="solid"/>
                      <a:round/>
                      <a:headEnd type="none" w="med" len="med"/>
                      <a:tailEnd type="none" w="med" len="med"/>
                    </a:lnT>
                    <a:lnB w="4763" cap="flat" cmpd="sng" algn="ctr">
                      <a:solidFill>
                        <a:srgbClr val="E6E6E6"/>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439394">
                <a:tc>
                  <a:txBody>
                    <a:bodyPr/>
                    <a:lstStyle/>
                    <a:p>
                      <a:pPr algn="ctr" fontAlgn="base"/>
                      <a:r>
                        <a:rPr lang="en-US" sz="1800" b="0" u="none" strike="noStrike" dirty="0">
                          <a:solidFill>
                            <a:srgbClr val="1EB5FB"/>
                          </a:solidFill>
                          <a:effectLst/>
                          <a:hlinkClick r:id="rId12"/>
                        </a:rPr>
                        <a:t>IFRS 10</a:t>
                      </a:r>
                      <a:endParaRPr lang="en-US" sz="1800" dirty="0">
                        <a:effectLst/>
                      </a:endParaRPr>
                    </a:p>
                  </a:txBody>
                  <a:tcPr marL="15005" marR="15005" marT="15005" marB="15005" anchor="ctr">
                    <a:lnL w="4763" cap="flat" cmpd="sng" algn="ctr">
                      <a:solidFill>
                        <a:srgbClr val="E6E6E6"/>
                      </a:solidFill>
                      <a:prstDash val="solid"/>
                      <a:round/>
                      <a:headEnd type="none" w="med" len="med"/>
                      <a:tailEnd type="none" w="med" len="med"/>
                    </a:lnL>
                    <a:lnR w="4763" cap="flat" cmpd="sng" algn="ctr">
                      <a:solidFill>
                        <a:srgbClr val="E6E6E6"/>
                      </a:solidFill>
                      <a:prstDash val="solid"/>
                      <a:round/>
                      <a:headEnd type="none" w="med" len="med"/>
                      <a:tailEnd type="none" w="med" len="med"/>
                    </a:lnR>
                    <a:lnT w="4763" cap="flat" cmpd="sng" algn="ctr">
                      <a:solidFill>
                        <a:srgbClr val="E6E6E6"/>
                      </a:solidFill>
                      <a:prstDash val="solid"/>
                      <a:round/>
                      <a:headEnd type="none" w="med" len="med"/>
                      <a:tailEnd type="none" w="med" len="med"/>
                    </a:lnT>
                    <a:lnB w="4763" cap="flat" cmpd="sng" algn="ctr">
                      <a:solidFill>
                        <a:srgbClr val="E6E6E6"/>
                      </a:solidFill>
                      <a:prstDash val="solid"/>
                      <a:round/>
                      <a:headEnd type="none" w="med" len="med"/>
                      <a:tailEnd type="none" w="med" len="med"/>
                    </a:lnB>
                    <a:solidFill>
                      <a:schemeClr val="bg1"/>
                    </a:solidFill>
                  </a:tcPr>
                </a:tc>
                <a:tc gridSpan="2">
                  <a:txBody>
                    <a:bodyPr/>
                    <a:lstStyle/>
                    <a:p>
                      <a:pPr fontAlgn="base"/>
                      <a:r>
                        <a:rPr lang="en-US" sz="1800" b="1" i="1" dirty="0">
                          <a:effectLst/>
                        </a:rPr>
                        <a:t>Consolidated Financial Statements</a:t>
                      </a:r>
                      <a:endParaRPr lang="en-US" sz="1800" b="1" dirty="0">
                        <a:effectLst/>
                      </a:endParaRPr>
                    </a:p>
                  </a:txBody>
                  <a:tcPr marL="15005" marR="15005" marT="15005" marB="15005" anchor="ctr">
                    <a:lnL w="4763" cap="flat" cmpd="sng" algn="ctr">
                      <a:solidFill>
                        <a:srgbClr val="E6E6E6"/>
                      </a:solidFill>
                      <a:prstDash val="solid"/>
                      <a:round/>
                      <a:headEnd type="none" w="med" len="med"/>
                      <a:tailEnd type="none" w="med" len="med"/>
                    </a:lnL>
                    <a:lnR w="4763" cap="flat" cmpd="sng" algn="ctr">
                      <a:solidFill>
                        <a:srgbClr val="E6E6E6"/>
                      </a:solidFill>
                      <a:prstDash val="solid"/>
                      <a:round/>
                      <a:headEnd type="none" w="med" len="med"/>
                      <a:tailEnd type="none" w="med" len="med"/>
                    </a:lnR>
                    <a:lnT w="4763" cap="flat" cmpd="sng" algn="ctr">
                      <a:solidFill>
                        <a:srgbClr val="E6E6E6"/>
                      </a:solidFill>
                      <a:prstDash val="solid"/>
                      <a:round/>
                      <a:headEnd type="none" w="med" len="med"/>
                      <a:tailEnd type="none" w="med" len="med"/>
                    </a:lnT>
                    <a:lnB w="4763" cap="flat" cmpd="sng" algn="ctr">
                      <a:solidFill>
                        <a:srgbClr val="E6E6E6"/>
                      </a:solidFill>
                      <a:prstDash val="solid"/>
                      <a:round/>
                      <a:headEnd type="none" w="med" len="med"/>
                      <a:tailEnd type="none" w="med" len="med"/>
                    </a:lnB>
                    <a:solidFill>
                      <a:schemeClr val="bg1"/>
                    </a:solidFill>
                  </a:tcPr>
                </a:tc>
                <a:tc hMerge="1">
                  <a:txBody>
                    <a:bodyPr/>
                    <a:lstStyle/>
                    <a:p>
                      <a:pPr algn="ctr" fontAlgn="base"/>
                      <a:endParaRPr lang="en-US" sz="1800" dirty="0">
                        <a:effectLst/>
                      </a:endParaRPr>
                    </a:p>
                  </a:txBody>
                  <a:tcPr marL="15005" marR="15005" marT="15005" marB="15005" anchor="ctr">
                    <a:lnL w="4763" cap="flat" cmpd="sng" algn="ctr">
                      <a:solidFill>
                        <a:srgbClr val="E6E6E6"/>
                      </a:solidFill>
                      <a:prstDash val="solid"/>
                      <a:round/>
                      <a:headEnd type="none" w="med" len="med"/>
                      <a:tailEnd type="none" w="med" len="med"/>
                    </a:lnL>
                    <a:lnR w="4763" cap="flat" cmpd="sng" algn="ctr">
                      <a:solidFill>
                        <a:srgbClr val="E6E6E6"/>
                      </a:solidFill>
                      <a:prstDash val="solid"/>
                      <a:round/>
                      <a:headEnd type="none" w="med" len="med"/>
                      <a:tailEnd type="none" w="med" len="med"/>
                    </a:lnR>
                    <a:lnT w="4763" cap="flat" cmpd="sng" algn="ctr">
                      <a:solidFill>
                        <a:srgbClr val="E6E6E6"/>
                      </a:solidFill>
                      <a:prstDash val="solid"/>
                      <a:round/>
                      <a:headEnd type="none" w="med" len="med"/>
                      <a:tailEnd type="none" w="med" len="med"/>
                    </a:lnT>
                    <a:lnB w="4763" cap="flat" cmpd="sng" algn="ctr">
                      <a:solidFill>
                        <a:srgbClr val="E6E6E6"/>
                      </a:solidFill>
                      <a:prstDash val="solid"/>
                      <a:round/>
                      <a:headEnd type="none" w="med" len="med"/>
                      <a:tailEnd type="none" w="med" len="med"/>
                    </a:lnB>
                    <a:solidFill>
                      <a:srgbClr val="F5F5F5"/>
                    </a:solidFill>
                  </a:tcPr>
                </a:tc>
                <a:extLst>
                  <a:ext uri="{0D108BD9-81ED-4DB2-BD59-A6C34878D82A}">
                    <a16:rowId xmlns:a16="http://schemas.microsoft.com/office/drawing/2014/main" xmlns="" val="10007"/>
                  </a:ext>
                </a:extLst>
              </a:tr>
              <a:tr h="444136">
                <a:tc>
                  <a:txBody>
                    <a:bodyPr/>
                    <a:lstStyle/>
                    <a:p>
                      <a:pPr algn="ctr" fontAlgn="base"/>
                      <a:r>
                        <a:rPr lang="en-US" sz="1800" b="0" u="none" strike="noStrike" dirty="0">
                          <a:solidFill>
                            <a:srgbClr val="1EB5FB"/>
                          </a:solidFill>
                          <a:effectLst/>
                          <a:hlinkClick r:id="rId13"/>
                        </a:rPr>
                        <a:t>IFRS 13</a:t>
                      </a:r>
                      <a:endParaRPr lang="en-US" sz="1800" dirty="0">
                        <a:effectLst/>
                      </a:endParaRPr>
                    </a:p>
                  </a:txBody>
                  <a:tcPr marL="15005" marR="15005" marT="15005" marB="15005" anchor="ctr">
                    <a:lnL w="4763" cap="flat" cmpd="sng" algn="ctr">
                      <a:solidFill>
                        <a:srgbClr val="E6E6E6"/>
                      </a:solidFill>
                      <a:prstDash val="solid"/>
                      <a:round/>
                      <a:headEnd type="none" w="med" len="med"/>
                      <a:tailEnd type="none" w="med" len="med"/>
                    </a:lnL>
                    <a:lnR w="4763" cap="flat" cmpd="sng" algn="ctr">
                      <a:solidFill>
                        <a:srgbClr val="E6E6E6"/>
                      </a:solidFill>
                      <a:prstDash val="solid"/>
                      <a:round/>
                      <a:headEnd type="none" w="med" len="med"/>
                      <a:tailEnd type="none" w="med" len="med"/>
                    </a:lnR>
                    <a:lnT w="4763" cap="flat" cmpd="sng" algn="ctr">
                      <a:solidFill>
                        <a:srgbClr val="E6E6E6"/>
                      </a:solidFill>
                      <a:prstDash val="solid"/>
                      <a:round/>
                      <a:headEnd type="none" w="med" len="med"/>
                      <a:tailEnd type="none" w="med" len="med"/>
                    </a:lnT>
                    <a:lnB w="4763" cap="flat" cmpd="sng" algn="ctr">
                      <a:solidFill>
                        <a:srgbClr val="E6E6E6"/>
                      </a:solidFill>
                      <a:prstDash val="solid"/>
                      <a:round/>
                      <a:headEnd type="none" w="med" len="med"/>
                      <a:tailEnd type="none" w="med" len="med"/>
                    </a:lnB>
                    <a:solidFill>
                      <a:schemeClr val="bg1"/>
                    </a:solidFill>
                  </a:tcPr>
                </a:tc>
                <a:tc gridSpan="2">
                  <a:txBody>
                    <a:bodyPr/>
                    <a:lstStyle/>
                    <a:p>
                      <a:pPr fontAlgn="base"/>
                      <a:r>
                        <a:rPr lang="en-US" sz="1800" b="1" i="1" dirty="0">
                          <a:effectLst/>
                        </a:rPr>
                        <a:t>Fair Value Measurement</a:t>
                      </a:r>
                      <a:endParaRPr lang="en-US" sz="1800" b="1" dirty="0">
                        <a:effectLst/>
                      </a:endParaRPr>
                    </a:p>
                  </a:txBody>
                  <a:tcPr marL="15005" marR="15005" marT="15005" marB="15005" anchor="ctr">
                    <a:lnL w="4763" cap="flat" cmpd="sng" algn="ctr">
                      <a:solidFill>
                        <a:srgbClr val="E6E6E6"/>
                      </a:solidFill>
                      <a:prstDash val="solid"/>
                      <a:round/>
                      <a:headEnd type="none" w="med" len="med"/>
                      <a:tailEnd type="none" w="med" len="med"/>
                    </a:lnL>
                    <a:lnR w="4763" cap="flat" cmpd="sng" algn="ctr">
                      <a:solidFill>
                        <a:srgbClr val="E6E6E6"/>
                      </a:solidFill>
                      <a:prstDash val="solid"/>
                      <a:round/>
                      <a:headEnd type="none" w="med" len="med"/>
                      <a:tailEnd type="none" w="med" len="med"/>
                    </a:lnR>
                    <a:lnT w="4763" cap="flat" cmpd="sng" algn="ctr">
                      <a:solidFill>
                        <a:srgbClr val="E6E6E6"/>
                      </a:solidFill>
                      <a:prstDash val="solid"/>
                      <a:round/>
                      <a:headEnd type="none" w="med" len="med"/>
                      <a:tailEnd type="none" w="med" len="med"/>
                    </a:lnT>
                    <a:lnB w="4763" cap="flat" cmpd="sng" algn="ctr">
                      <a:solidFill>
                        <a:srgbClr val="E6E6E6"/>
                      </a:solidFill>
                      <a:prstDash val="solid"/>
                      <a:round/>
                      <a:headEnd type="none" w="med" len="med"/>
                      <a:tailEnd type="none" w="med" len="med"/>
                    </a:lnB>
                    <a:solidFill>
                      <a:schemeClr val="bg1"/>
                    </a:solidFill>
                  </a:tcPr>
                </a:tc>
                <a:tc hMerge="1">
                  <a:txBody>
                    <a:bodyPr/>
                    <a:lstStyle/>
                    <a:p>
                      <a:pPr algn="ctr" fontAlgn="base"/>
                      <a:endParaRPr lang="en-US" sz="1800" dirty="0">
                        <a:effectLst/>
                      </a:endParaRPr>
                    </a:p>
                  </a:txBody>
                  <a:tcPr marL="15005" marR="15005" marT="15005" marB="15005" anchor="ctr">
                    <a:lnL w="4763" cap="flat" cmpd="sng" algn="ctr">
                      <a:solidFill>
                        <a:srgbClr val="E6E6E6"/>
                      </a:solidFill>
                      <a:prstDash val="solid"/>
                      <a:round/>
                      <a:headEnd type="none" w="med" len="med"/>
                      <a:tailEnd type="none" w="med" len="med"/>
                    </a:lnL>
                    <a:lnR w="4763" cap="flat" cmpd="sng" algn="ctr">
                      <a:solidFill>
                        <a:srgbClr val="E6E6E6"/>
                      </a:solidFill>
                      <a:prstDash val="solid"/>
                      <a:round/>
                      <a:headEnd type="none" w="med" len="med"/>
                      <a:tailEnd type="none" w="med" len="med"/>
                    </a:lnR>
                    <a:lnT w="4763" cap="flat" cmpd="sng" algn="ctr">
                      <a:solidFill>
                        <a:srgbClr val="E6E6E6"/>
                      </a:solidFill>
                      <a:prstDash val="solid"/>
                      <a:round/>
                      <a:headEnd type="none" w="med" len="med"/>
                      <a:tailEnd type="none" w="med" len="med"/>
                    </a:lnT>
                    <a:lnB w="4763" cap="flat" cmpd="sng" algn="ctr">
                      <a:solidFill>
                        <a:srgbClr val="E6E6E6"/>
                      </a:solidFill>
                      <a:prstDash val="solid"/>
                      <a:round/>
                      <a:headEnd type="none" w="med" len="med"/>
                      <a:tailEnd type="none" w="med" len="med"/>
                    </a:lnB>
                    <a:solidFill>
                      <a:srgbClr val="F5F5F5"/>
                    </a:solidFill>
                  </a:tcPr>
                </a:tc>
                <a:extLst>
                  <a:ext uri="{0D108BD9-81ED-4DB2-BD59-A6C34878D82A}">
                    <a16:rowId xmlns:a16="http://schemas.microsoft.com/office/drawing/2014/main" xmlns="" val="10008"/>
                  </a:ext>
                </a:extLst>
              </a:tr>
              <a:tr h="394763">
                <a:tc>
                  <a:txBody>
                    <a:bodyPr/>
                    <a:lstStyle/>
                    <a:p>
                      <a:pPr algn="ctr" fontAlgn="base"/>
                      <a:r>
                        <a:rPr lang="en-US" sz="1800" b="0" u="none" strike="noStrike" dirty="0">
                          <a:solidFill>
                            <a:srgbClr val="1EB5FB"/>
                          </a:solidFill>
                          <a:effectLst/>
                          <a:hlinkClick r:id="rId14"/>
                        </a:rPr>
                        <a:t>IFRS 15</a:t>
                      </a:r>
                      <a:endParaRPr lang="en-US" sz="1800" dirty="0">
                        <a:effectLst/>
                      </a:endParaRPr>
                    </a:p>
                  </a:txBody>
                  <a:tcPr marL="15005" marR="15005" marT="15005" marB="15005" anchor="ctr">
                    <a:lnL w="4763" cap="flat" cmpd="sng" algn="ctr">
                      <a:solidFill>
                        <a:srgbClr val="E6E6E6"/>
                      </a:solidFill>
                      <a:prstDash val="solid"/>
                      <a:round/>
                      <a:headEnd type="none" w="med" len="med"/>
                      <a:tailEnd type="none" w="med" len="med"/>
                    </a:lnL>
                    <a:lnR w="4763" cap="flat" cmpd="sng" algn="ctr">
                      <a:solidFill>
                        <a:srgbClr val="E6E6E6"/>
                      </a:solidFill>
                      <a:prstDash val="solid"/>
                      <a:round/>
                      <a:headEnd type="none" w="med" len="med"/>
                      <a:tailEnd type="none" w="med" len="med"/>
                    </a:lnR>
                    <a:lnT w="4763" cap="flat" cmpd="sng" algn="ctr">
                      <a:solidFill>
                        <a:srgbClr val="E6E6E6"/>
                      </a:solidFill>
                      <a:prstDash val="solid"/>
                      <a:round/>
                      <a:headEnd type="none" w="med" len="med"/>
                      <a:tailEnd type="none" w="med" len="med"/>
                    </a:lnT>
                    <a:lnB w="4763" cap="flat" cmpd="sng" algn="ctr">
                      <a:solidFill>
                        <a:srgbClr val="E6E6E6"/>
                      </a:solidFill>
                      <a:prstDash val="solid"/>
                      <a:round/>
                      <a:headEnd type="none" w="med" len="med"/>
                      <a:tailEnd type="none" w="med" len="med"/>
                    </a:lnB>
                    <a:solidFill>
                      <a:schemeClr val="bg1"/>
                    </a:solidFill>
                  </a:tcPr>
                </a:tc>
                <a:tc gridSpan="2">
                  <a:txBody>
                    <a:bodyPr/>
                    <a:lstStyle/>
                    <a:p>
                      <a:pPr fontAlgn="base"/>
                      <a:r>
                        <a:rPr lang="en-US" sz="1800" b="1" i="1" dirty="0">
                          <a:effectLst/>
                        </a:rPr>
                        <a:t>Revenue from Contracts with Customers</a:t>
                      </a:r>
                      <a:endParaRPr lang="en-US" sz="1800" b="1" dirty="0">
                        <a:effectLst/>
                      </a:endParaRPr>
                    </a:p>
                  </a:txBody>
                  <a:tcPr marL="15005" marR="15005" marT="15005" marB="15005" anchor="ctr">
                    <a:lnL w="4763" cap="flat" cmpd="sng" algn="ctr">
                      <a:solidFill>
                        <a:srgbClr val="E6E6E6"/>
                      </a:solidFill>
                      <a:prstDash val="solid"/>
                      <a:round/>
                      <a:headEnd type="none" w="med" len="med"/>
                      <a:tailEnd type="none" w="med" len="med"/>
                    </a:lnL>
                    <a:lnR w="4763" cap="flat" cmpd="sng" algn="ctr">
                      <a:solidFill>
                        <a:srgbClr val="E6E6E6"/>
                      </a:solidFill>
                      <a:prstDash val="solid"/>
                      <a:round/>
                      <a:headEnd type="none" w="med" len="med"/>
                      <a:tailEnd type="none" w="med" len="med"/>
                    </a:lnR>
                    <a:lnT w="4763" cap="flat" cmpd="sng" algn="ctr">
                      <a:solidFill>
                        <a:srgbClr val="E6E6E6"/>
                      </a:solidFill>
                      <a:prstDash val="solid"/>
                      <a:round/>
                      <a:headEnd type="none" w="med" len="med"/>
                      <a:tailEnd type="none" w="med" len="med"/>
                    </a:lnT>
                    <a:lnB w="4763" cap="flat" cmpd="sng" algn="ctr">
                      <a:solidFill>
                        <a:srgbClr val="E6E6E6"/>
                      </a:solidFill>
                      <a:prstDash val="solid"/>
                      <a:round/>
                      <a:headEnd type="none" w="med" len="med"/>
                      <a:tailEnd type="none" w="med" len="med"/>
                    </a:lnB>
                    <a:solidFill>
                      <a:schemeClr val="bg1"/>
                    </a:solidFill>
                  </a:tcPr>
                </a:tc>
                <a:tc hMerge="1">
                  <a:txBody>
                    <a:bodyPr/>
                    <a:lstStyle/>
                    <a:p>
                      <a:pPr algn="ctr" fontAlgn="base"/>
                      <a:endParaRPr lang="en-US" sz="1800" dirty="0">
                        <a:effectLst/>
                      </a:endParaRPr>
                    </a:p>
                  </a:txBody>
                  <a:tcPr marL="15005" marR="15005" marT="15005" marB="15005" anchor="ctr">
                    <a:lnL w="4763" cap="flat" cmpd="sng" algn="ctr">
                      <a:solidFill>
                        <a:srgbClr val="E6E6E6"/>
                      </a:solidFill>
                      <a:prstDash val="solid"/>
                      <a:round/>
                      <a:headEnd type="none" w="med" len="med"/>
                      <a:tailEnd type="none" w="med" len="med"/>
                    </a:lnL>
                    <a:lnR w="4763" cap="flat" cmpd="sng" algn="ctr">
                      <a:solidFill>
                        <a:srgbClr val="E6E6E6"/>
                      </a:solidFill>
                      <a:prstDash val="solid"/>
                      <a:round/>
                      <a:headEnd type="none" w="med" len="med"/>
                      <a:tailEnd type="none" w="med" len="med"/>
                    </a:lnR>
                    <a:lnT w="4763" cap="flat" cmpd="sng" algn="ctr">
                      <a:solidFill>
                        <a:srgbClr val="E6E6E6"/>
                      </a:solidFill>
                      <a:prstDash val="solid"/>
                      <a:round/>
                      <a:headEnd type="none" w="med" len="med"/>
                      <a:tailEnd type="none" w="med" len="med"/>
                    </a:lnT>
                    <a:lnB w="4763" cap="flat" cmpd="sng" algn="ctr">
                      <a:solidFill>
                        <a:srgbClr val="E6E6E6"/>
                      </a:solidFill>
                      <a:prstDash val="solid"/>
                      <a:round/>
                      <a:headEnd type="none" w="med" len="med"/>
                      <a:tailEnd type="none" w="med" len="med"/>
                    </a:lnB>
                    <a:solidFill>
                      <a:srgbClr val="F5F5F5"/>
                    </a:solidFill>
                  </a:tcPr>
                </a:tc>
                <a:extLst>
                  <a:ext uri="{0D108BD9-81ED-4DB2-BD59-A6C34878D82A}">
                    <a16:rowId xmlns:a16="http://schemas.microsoft.com/office/drawing/2014/main" xmlns="" val="10009"/>
                  </a:ext>
                </a:extLst>
              </a:tr>
              <a:tr h="126039">
                <a:tc>
                  <a:txBody>
                    <a:bodyPr/>
                    <a:lstStyle/>
                    <a:p>
                      <a:pPr algn="ctr" fontAlgn="base"/>
                      <a:r>
                        <a:rPr lang="en-US" sz="1800" b="0" u="none" strike="noStrike">
                          <a:solidFill>
                            <a:srgbClr val="1EB5FB"/>
                          </a:solidFill>
                          <a:effectLst/>
                          <a:hlinkClick r:id="rId15"/>
                        </a:rPr>
                        <a:t>IFRS 16</a:t>
                      </a:r>
                      <a:endParaRPr lang="en-US" sz="1800">
                        <a:effectLst/>
                      </a:endParaRPr>
                    </a:p>
                  </a:txBody>
                  <a:tcPr marL="15005" marR="15005" marT="15005" marB="15005" anchor="ctr">
                    <a:lnL w="4763" cap="flat" cmpd="sng" algn="ctr">
                      <a:solidFill>
                        <a:srgbClr val="E6E6E6"/>
                      </a:solidFill>
                      <a:prstDash val="solid"/>
                      <a:round/>
                      <a:headEnd type="none" w="med" len="med"/>
                      <a:tailEnd type="none" w="med" len="med"/>
                    </a:lnL>
                    <a:lnR w="4763" cap="flat" cmpd="sng" algn="ctr">
                      <a:solidFill>
                        <a:srgbClr val="E6E6E6"/>
                      </a:solidFill>
                      <a:prstDash val="solid"/>
                      <a:round/>
                      <a:headEnd type="none" w="med" len="med"/>
                      <a:tailEnd type="none" w="med" len="med"/>
                    </a:lnR>
                    <a:lnT w="4763" cap="flat" cmpd="sng" algn="ctr">
                      <a:solidFill>
                        <a:srgbClr val="E6E6E6"/>
                      </a:solidFill>
                      <a:prstDash val="solid"/>
                      <a:round/>
                      <a:headEnd type="none" w="med" len="med"/>
                      <a:tailEnd type="none" w="med" len="med"/>
                    </a:lnT>
                    <a:lnB w="4763" cap="flat" cmpd="sng" algn="ctr">
                      <a:solidFill>
                        <a:srgbClr val="E6E6E6"/>
                      </a:solidFill>
                      <a:prstDash val="solid"/>
                      <a:round/>
                      <a:headEnd type="none" w="med" len="med"/>
                      <a:tailEnd type="none" w="med" len="med"/>
                    </a:lnB>
                    <a:solidFill>
                      <a:schemeClr val="bg1"/>
                    </a:solidFill>
                  </a:tcPr>
                </a:tc>
                <a:tc>
                  <a:txBody>
                    <a:bodyPr/>
                    <a:lstStyle/>
                    <a:p>
                      <a:pPr fontAlgn="base"/>
                      <a:r>
                        <a:rPr lang="en-US" sz="1800" b="1" i="1" dirty="0">
                          <a:effectLst/>
                        </a:rPr>
                        <a:t>Leases</a:t>
                      </a:r>
                      <a:endParaRPr lang="en-US" sz="1800" b="1" dirty="0">
                        <a:effectLst/>
                      </a:endParaRPr>
                    </a:p>
                  </a:txBody>
                  <a:tcPr marL="15005" marR="15005" marT="15005" marB="15005" anchor="ctr">
                    <a:lnL w="4763" cap="flat" cmpd="sng" algn="ctr">
                      <a:solidFill>
                        <a:srgbClr val="E6E6E6"/>
                      </a:solidFill>
                      <a:prstDash val="solid"/>
                      <a:round/>
                      <a:headEnd type="none" w="med" len="med"/>
                      <a:tailEnd type="none" w="med" len="med"/>
                    </a:lnL>
                    <a:lnR w="4763" cap="flat" cmpd="sng" algn="ctr">
                      <a:solidFill>
                        <a:srgbClr val="E6E6E6"/>
                      </a:solidFill>
                      <a:prstDash val="solid"/>
                      <a:round/>
                      <a:headEnd type="none" w="med" len="med"/>
                      <a:tailEnd type="none" w="med" len="med"/>
                    </a:lnR>
                    <a:lnT w="4763" cap="flat" cmpd="sng" algn="ctr">
                      <a:solidFill>
                        <a:srgbClr val="E6E6E6"/>
                      </a:solidFill>
                      <a:prstDash val="solid"/>
                      <a:round/>
                      <a:headEnd type="none" w="med" len="med"/>
                      <a:tailEnd type="none" w="med" len="med"/>
                    </a:lnT>
                    <a:lnB w="4763" cap="flat" cmpd="sng" algn="ctr">
                      <a:solidFill>
                        <a:srgbClr val="E6E6E6"/>
                      </a:solidFill>
                      <a:prstDash val="solid"/>
                      <a:round/>
                      <a:headEnd type="none" w="med" len="med"/>
                      <a:tailEnd type="none" w="med" len="med"/>
                    </a:lnB>
                    <a:solidFill>
                      <a:schemeClr val="bg1"/>
                    </a:solidFill>
                  </a:tcPr>
                </a:tc>
                <a:tc>
                  <a:txBody>
                    <a:bodyPr/>
                    <a:lstStyle/>
                    <a:p>
                      <a:pPr algn="ctr" fontAlgn="base"/>
                      <a:endParaRPr lang="en-US" sz="1800" dirty="0">
                        <a:effectLst/>
                      </a:endParaRPr>
                    </a:p>
                  </a:txBody>
                  <a:tcPr marL="15005" marR="15005" marT="15005" marB="15005" anchor="ctr">
                    <a:lnL w="4763" cap="flat" cmpd="sng" algn="ctr">
                      <a:solidFill>
                        <a:srgbClr val="E6E6E6"/>
                      </a:solidFill>
                      <a:prstDash val="solid"/>
                      <a:round/>
                      <a:headEnd type="none" w="med" len="med"/>
                      <a:tailEnd type="none" w="med" len="med"/>
                    </a:lnL>
                    <a:lnR w="4763" cap="flat" cmpd="sng" algn="ctr">
                      <a:solidFill>
                        <a:srgbClr val="E6E6E6"/>
                      </a:solidFill>
                      <a:prstDash val="solid"/>
                      <a:round/>
                      <a:headEnd type="none" w="med" len="med"/>
                      <a:tailEnd type="none" w="med" len="med"/>
                    </a:lnR>
                    <a:lnT w="4763" cap="flat" cmpd="sng" algn="ctr">
                      <a:solidFill>
                        <a:srgbClr val="E6E6E6"/>
                      </a:solidFill>
                      <a:prstDash val="solid"/>
                      <a:round/>
                      <a:headEnd type="none" w="med" len="med"/>
                      <a:tailEnd type="none" w="med" len="med"/>
                    </a:lnT>
                    <a:lnB w="4763" cap="flat" cmpd="sng" algn="ctr">
                      <a:solidFill>
                        <a:srgbClr val="E6E6E6"/>
                      </a:solidFill>
                      <a:prstDash val="solid"/>
                      <a:round/>
                      <a:headEnd type="none" w="med" len="med"/>
                      <a:tailEnd type="none" w="med" len="med"/>
                    </a:lnB>
                    <a:solidFill>
                      <a:schemeClr val="bg1"/>
                    </a:solidFill>
                  </a:tcP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xmlns="" val="1654708660"/>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ADF23E10-7017-72AB-40F2-BCF23A142453}"/>
              </a:ext>
            </a:extLst>
          </p:cNvPr>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262824" y="68317"/>
            <a:ext cx="2309066" cy="401509"/>
          </a:xfrm>
          <a:prstGeom prst="rect">
            <a:avLst/>
          </a:prstGeom>
          <a:noFill/>
          <a:ln>
            <a:noFill/>
          </a:ln>
        </p:spPr>
      </p:pic>
      <p:pic>
        <p:nvPicPr>
          <p:cNvPr id="5" name="Picture 4"/>
          <p:cNvPicPr>
            <a:picLocks noChangeAspect="1"/>
          </p:cNvPicPr>
          <p:nvPr/>
        </p:nvPicPr>
        <p:blipFill>
          <a:blip r:embed="rId4"/>
          <a:stretch>
            <a:fillRect/>
          </a:stretch>
        </p:blipFill>
        <p:spPr>
          <a:xfrm flipV="1">
            <a:off x="638387" y="568867"/>
            <a:ext cx="10933504" cy="1106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Rectangle 5"/>
          <p:cNvSpPr/>
          <p:nvPr/>
        </p:nvSpPr>
        <p:spPr>
          <a:xfrm>
            <a:off x="536662" y="-29586"/>
            <a:ext cx="3120937" cy="477054"/>
          </a:xfrm>
          <a:prstGeom prst="rect">
            <a:avLst/>
          </a:prstGeom>
        </p:spPr>
        <p:txBody>
          <a:bodyPr wrap="square">
            <a:spAutoFit/>
          </a:bodyPr>
          <a:lstStyle/>
          <a:p>
            <a:pPr defTabSz="371475">
              <a:lnSpc>
                <a:spcPts val="1248"/>
              </a:lnSpc>
              <a:spcAft>
                <a:spcPts val="600"/>
              </a:spcAft>
              <a:tabLst>
                <a:tab pos="185738" algn="l"/>
              </a:tabLst>
            </a:pPr>
            <a:endParaRPr lang="en-CA" altLang="en-US" sz="105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endParaRPr>
          </a:p>
          <a:p>
            <a:pPr defTabSz="371475">
              <a:lnSpc>
                <a:spcPts val="1248"/>
              </a:lnSpc>
              <a:spcAft>
                <a:spcPts val="600"/>
              </a:spcAft>
              <a:tabLst>
                <a:tab pos="185738" algn="l"/>
              </a:tabLst>
            </a:pPr>
            <a:r>
              <a:rPr lang="en-CA" altLang="en-US" sz="2400" b="1"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Nexia </a:t>
            </a:r>
            <a:r>
              <a:rPr lang="en-CA" altLang="en-US" sz="1200" b="1"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in</a:t>
            </a:r>
            <a:r>
              <a:rPr lang="en-CA" altLang="en-US" sz="2400" b="1"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 Bangladesh</a:t>
            </a:r>
            <a:r>
              <a:rPr lang="en-CA" altLang="en-US" sz="2000"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 </a:t>
            </a:r>
            <a:endParaRPr lang="en-US" sz="2000" dirty="0"/>
          </a:p>
        </p:txBody>
      </p:sp>
      <p:pic>
        <p:nvPicPr>
          <p:cNvPr id="7" name="Picture 6">
            <a:extLst>
              <a:ext uri="{FF2B5EF4-FFF2-40B4-BE49-F238E27FC236}">
                <a16:creationId xmlns:a16="http://schemas.microsoft.com/office/drawing/2014/main" xmlns="" id="{237AB954-0DD2-0A51-A330-7CD26D0E7C4E}"/>
              </a:ext>
            </a:extLst>
          </p:cNvPr>
          <p:cNvPicPr>
            <a:picLocks noChangeAspect="1"/>
          </p:cNvPicPr>
          <p:nvPr/>
        </p:nvPicPr>
        <p:blipFill rotWithShape="1">
          <a:blip r:embed="rId5"/>
          <a:srcRect l="51286" t="305" r="519" b="961"/>
          <a:stretch>
            <a:fillRect/>
          </a:stretch>
        </p:blipFill>
        <p:spPr>
          <a:xfrm flipH="1">
            <a:off x="-1" y="909317"/>
            <a:ext cx="1359018" cy="5668919"/>
          </a:xfrm>
          <a:prstGeom prst="rect">
            <a:avLst/>
          </a:prstGeom>
        </p:spPr>
      </p:pic>
      <p:sp>
        <p:nvSpPr>
          <p:cNvPr id="9" name="Rectangle 8"/>
          <p:cNvSpPr/>
          <p:nvPr/>
        </p:nvSpPr>
        <p:spPr>
          <a:xfrm>
            <a:off x="10790557" y="6578236"/>
            <a:ext cx="863763" cy="246221"/>
          </a:xfrm>
          <a:prstGeom prst="rect">
            <a:avLst/>
          </a:prstGeom>
        </p:spPr>
        <p:txBody>
          <a:bodyPr wrap="none">
            <a:spAutoFit/>
          </a:bodyPr>
          <a:lstStyle/>
          <a:p>
            <a:pPr algn="ctr" defTabSz="371475">
              <a:lnSpc>
                <a:spcPts val="1248"/>
              </a:lnSpc>
              <a:spcAft>
                <a:spcPts val="600"/>
              </a:spcAft>
              <a:tabLst>
                <a:tab pos="185738" algn="l"/>
              </a:tabLst>
            </a:pPr>
            <a:r>
              <a:rPr lang="en-CA" altLang="en-US" sz="1200" b="1" dirty="0" smtClean="0">
                <a:ln w="0"/>
                <a:solidFill>
                  <a:schemeClr val="accent3">
                    <a:lumMod val="75000"/>
                  </a:schemeClr>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Arial Bold" pitchFamily="34" charset="0"/>
              </a:rPr>
              <a:t>Page # 32</a:t>
            </a:r>
            <a:endParaRPr lang="en-CA" altLang="en-US" sz="1200" b="1" dirty="0">
              <a:ln w="0"/>
              <a:solidFill>
                <a:schemeClr val="accent3">
                  <a:lumMod val="75000"/>
                </a:schemeClr>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Arial Bold" pitchFamily="34" charset="0"/>
            </a:endParaRPr>
          </a:p>
        </p:txBody>
      </p:sp>
      <p:sp>
        <p:nvSpPr>
          <p:cNvPr id="8" name="Rectangle 7"/>
          <p:cNvSpPr/>
          <p:nvPr/>
        </p:nvSpPr>
        <p:spPr>
          <a:xfrm>
            <a:off x="1770077" y="768461"/>
            <a:ext cx="8917497" cy="461665"/>
          </a:xfrm>
          <a:prstGeom prst="rect">
            <a:avLst/>
          </a:prstGeom>
        </p:spPr>
        <p:txBody>
          <a:bodyPr wrap="square">
            <a:spAutoFit/>
          </a:bodyPr>
          <a:lstStyle/>
          <a:p>
            <a:pPr lvl="0" algn="just"/>
            <a:r>
              <a:rPr lang="en-US" sz="2400" b="1" dirty="0" smtClean="0"/>
              <a:t>Corporate Governance Requirements</a:t>
            </a:r>
            <a:endParaRPr lang="en-US" sz="2400" b="1" dirty="0"/>
          </a:p>
        </p:txBody>
      </p:sp>
      <p:graphicFrame>
        <p:nvGraphicFramePr>
          <p:cNvPr id="2" name="Object 1"/>
          <p:cNvGraphicFramePr>
            <a:graphicFrameLocks noChangeAspect="1"/>
          </p:cNvGraphicFramePr>
          <p:nvPr>
            <p:extLst>
              <p:ext uri="{D42A27DB-BD31-4B8C-83A1-F6EECF244321}">
                <p14:modId xmlns:p14="http://schemas.microsoft.com/office/powerpoint/2010/main" xmlns="" val="4112072261"/>
              </p:ext>
            </p:extLst>
          </p:nvPr>
        </p:nvGraphicFramePr>
        <p:xfrm>
          <a:off x="2369342" y="2231849"/>
          <a:ext cx="2576513" cy="474663"/>
        </p:xfrm>
        <a:graphic>
          <a:graphicData uri="http://schemas.openxmlformats.org/presentationml/2006/ole">
            <p:oleObj spid="_x0000_s14429" name="Packager Shell Object" showAsIcon="1" r:id="rId6" imgW="2576880" imgH="474120" progId="Package">
              <p:embed/>
            </p:oleObj>
          </a:graphicData>
        </a:graphic>
      </p:graphicFrame>
    </p:spTree>
    <p:extLst>
      <p:ext uri="{BB962C8B-B14F-4D97-AF65-F5344CB8AC3E}">
        <p14:creationId xmlns:p14="http://schemas.microsoft.com/office/powerpoint/2010/main" xmlns="" val="3834578955"/>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ADF23E10-7017-72AB-40F2-BCF23A142453}"/>
              </a:ext>
            </a:extLst>
          </p:cNvPr>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262824" y="68317"/>
            <a:ext cx="2309066" cy="401509"/>
          </a:xfrm>
          <a:prstGeom prst="rect">
            <a:avLst/>
          </a:prstGeom>
          <a:noFill/>
          <a:ln>
            <a:noFill/>
          </a:ln>
        </p:spPr>
      </p:pic>
      <p:pic>
        <p:nvPicPr>
          <p:cNvPr id="5" name="Picture 4"/>
          <p:cNvPicPr>
            <a:picLocks noChangeAspect="1"/>
          </p:cNvPicPr>
          <p:nvPr/>
        </p:nvPicPr>
        <p:blipFill>
          <a:blip r:embed="rId4"/>
          <a:stretch>
            <a:fillRect/>
          </a:stretch>
        </p:blipFill>
        <p:spPr>
          <a:xfrm flipV="1">
            <a:off x="638387" y="568867"/>
            <a:ext cx="10933504" cy="1106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Rectangle 5"/>
          <p:cNvSpPr/>
          <p:nvPr/>
        </p:nvSpPr>
        <p:spPr>
          <a:xfrm>
            <a:off x="536662" y="-29586"/>
            <a:ext cx="3120937" cy="477054"/>
          </a:xfrm>
          <a:prstGeom prst="rect">
            <a:avLst/>
          </a:prstGeom>
        </p:spPr>
        <p:txBody>
          <a:bodyPr wrap="square">
            <a:spAutoFit/>
          </a:bodyPr>
          <a:lstStyle/>
          <a:p>
            <a:pPr defTabSz="371475">
              <a:lnSpc>
                <a:spcPts val="1248"/>
              </a:lnSpc>
              <a:spcAft>
                <a:spcPts val="600"/>
              </a:spcAft>
              <a:tabLst>
                <a:tab pos="185738" algn="l"/>
              </a:tabLst>
            </a:pPr>
            <a:endParaRPr lang="en-CA" altLang="en-US" sz="105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endParaRPr>
          </a:p>
          <a:p>
            <a:pPr defTabSz="371475">
              <a:lnSpc>
                <a:spcPts val="1248"/>
              </a:lnSpc>
              <a:spcAft>
                <a:spcPts val="600"/>
              </a:spcAft>
              <a:tabLst>
                <a:tab pos="185738" algn="l"/>
              </a:tabLst>
            </a:pPr>
            <a:r>
              <a:rPr lang="en-CA" altLang="en-US" sz="2400" b="1"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Nexia </a:t>
            </a:r>
            <a:r>
              <a:rPr lang="en-CA" altLang="en-US" sz="1200" b="1"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in</a:t>
            </a:r>
            <a:r>
              <a:rPr lang="en-CA" altLang="en-US" sz="2400" b="1"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 Bangladesh</a:t>
            </a:r>
            <a:r>
              <a:rPr lang="en-CA" altLang="en-US" sz="2000"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 </a:t>
            </a:r>
            <a:endParaRPr lang="en-US" sz="2000" dirty="0"/>
          </a:p>
        </p:txBody>
      </p:sp>
      <p:pic>
        <p:nvPicPr>
          <p:cNvPr id="7" name="Picture 6">
            <a:extLst>
              <a:ext uri="{FF2B5EF4-FFF2-40B4-BE49-F238E27FC236}">
                <a16:creationId xmlns:a16="http://schemas.microsoft.com/office/drawing/2014/main" xmlns="" id="{237AB954-0DD2-0A51-A330-7CD26D0E7C4E}"/>
              </a:ext>
            </a:extLst>
          </p:cNvPr>
          <p:cNvPicPr>
            <a:picLocks noChangeAspect="1"/>
          </p:cNvPicPr>
          <p:nvPr/>
        </p:nvPicPr>
        <p:blipFill rotWithShape="1">
          <a:blip r:embed="rId5"/>
          <a:srcRect l="51286" t="305" r="519" b="961"/>
          <a:stretch>
            <a:fillRect/>
          </a:stretch>
        </p:blipFill>
        <p:spPr>
          <a:xfrm flipH="1">
            <a:off x="-1" y="909317"/>
            <a:ext cx="1359018" cy="5668919"/>
          </a:xfrm>
          <a:prstGeom prst="rect">
            <a:avLst/>
          </a:prstGeom>
        </p:spPr>
      </p:pic>
      <p:sp>
        <p:nvSpPr>
          <p:cNvPr id="9" name="Rectangle 8"/>
          <p:cNvSpPr/>
          <p:nvPr/>
        </p:nvSpPr>
        <p:spPr>
          <a:xfrm>
            <a:off x="10790557" y="6578236"/>
            <a:ext cx="863763" cy="246221"/>
          </a:xfrm>
          <a:prstGeom prst="rect">
            <a:avLst/>
          </a:prstGeom>
        </p:spPr>
        <p:txBody>
          <a:bodyPr wrap="none">
            <a:spAutoFit/>
          </a:bodyPr>
          <a:lstStyle/>
          <a:p>
            <a:pPr algn="ctr" defTabSz="371475">
              <a:lnSpc>
                <a:spcPts val="1248"/>
              </a:lnSpc>
              <a:spcAft>
                <a:spcPts val="600"/>
              </a:spcAft>
              <a:tabLst>
                <a:tab pos="185738" algn="l"/>
              </a:tabLst>
            </a:pPr>
            <a:r>
              <a:rPr lang="en-CA" altLang="en-US" sz="1200" b="1" dirty="0" smtClean="0">
                <a:ln w="0"/>
                <a:solidFill>
                  <a:schemeClr val="accent3">
                    <a:lumMod val="75000"/>
                  </a:schemeClr>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Arial Bold" pitchFamily="34" charset="0"/>
              </a:rPr>
              <a:t>Page # 33</a:t>
            </a:r>
            <a:endParaRPr lang="en-CA" altLang="en-US" sz="1200" b="1" dirty="0">
              <a:ln w="0"/>
              <a:solidFill>
                <a:schemeClr val="accent3">
                  <a:lumMod val="75000"/>
                </a:schemeClr>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Arial Bold" pitchFamily="34" charset="0"/>
            </a:endParaRPr>
          </a:p>
        </p:txBody>
      </p:sp>
      <p:sp>
        <p:nvSpPr>
          <p:cNvPr id="8" name="Rectangle 7"/>
          <p:cNvSpPr/>
          <p:nvPr/>
        </p:nvSpPr>
        <p:spPr>
          <a:xfrm>
            <a:off x="1770077" y="768461"/>
            <a:ext cx="8917497" cy="461665"/>
          </a:xfrm>
          <a:prstGeom prst="rect">
            <a:avLst/>
          </a:prstGeom>
        </p:spPr>
        <p:txBody>
          <a:bodyPr wrap="square">
            <a:spAutoFit/>
          </a:bodyPr>
          <a:lstStyle/>
          <a:p>
            <a:pPr lvl="0" algn="just"/>
            <a:r>
              <a:rPr lang="en-US" sz="2400" b="1" dirty="0" smtClean="0"/>
              <a:t>Corporate Governance Requirements</a:t>
            </a:r>
            <a:endParaRPr lang="en-US" sz="2400" b="1" dirty="0"/>
          </a:p>
        </p:txBody>
      </p:sp>
      <p:graphicFrame>
        <p:nvGraphicFramePr>
          <p:cNvPr id="11" name="Object 10"/>
          <p:cNvGraphicFramePr>
            <a:graphicFrameLocks noChangeAspect="1"/>
          </p:cNvGraphicFramePr>
          <p:nvPr>
            <p:extLst>
              <p:ext uri="{D42A27DB-BD31-4B8C-83A1-F6EECF244321}">
                <p14:modId xmlns:p14="http://schemas.microsoft.com/office/powerpoint/2010/main" xmlns="" val="3257608236"/>
              </p:ext>
            </p:extLst>
          </p:nvPr>
        </p:nvGraphicFramePr>
        <p:xfrm>
          <a:off x="2369342" y="2231849"/>
          <a:ext cx="2576513" cy="474663"/>
        </p:xfrm>
        <a:graphic>
          <a:graphicData uri="http://schemas.openxmlformats.org/presentationml/2006/ole">
            <p:oleObj spid="_x0000_s15452" name="Packager Shell Object" showAsIcon="1" r:id="rId6" imgW="2576880" imgH="474120" progId="Package">
              <p:embed/>
            </p:oleObj>
          </a:graphicData>
        </a:graphic>
      </p:graphicFrame>
    </p:spTree>
    <p:extLst>
      <p:ext uri="{BB962C8B-B14F-4D97-AF65-F5344CB8AC3E}">
        <p14:creationId xmlns:p14="http://schemas.microsoft.com/office/powerpoint/2010/main" xmlns="" val="2733532125"/>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1B41AE8A-B4F2-3F4F-3D7A-07040D0B6531}"/>
              </a:ext>
            </a:extLst>
          </p:cNvPr>
          <p:cNvPicPr>
            <a:picLocks noChangeAspect="1"/>
          </p:cNvPicPr>
          <p:nvPr/>
        </p:nvPicPr>
        <p:blipFill>
          <a:blip r:embed="rId2"/>
          <a:stretch>
            <a:fillRect/>
          </a:stretch>
        </p:blipFill>
        <p:spPr>
          <a:xfrm>
            <a:off x="638387" y="621165"/>
            <a:ext cx="10933503" cy="5391944"/>
          </a:xfrm>
          <a:prstGeom prst="rect">
            <a:avLst/>
          </a:prstGeom>
        </p:spPr>
      </p:pic>
      <p:sp>
        <p:nvSpPr>
          <p:cNvPr id="2" name="TextBox 1">
            <a:extLst>
              <a:ext uri="{FF2B5EF4-FFF2-40B4-BE49-F238E27FC236}">
                <a16:creationId xmlns:a16="http://schemas.microsoft.com/office/drawing/2014/main" xmlns="" id="{B5F6E3B9-1191-BDF0-FDBE-0CE384055AD4}"/>
              </a:ext>
            </a:extLst>
          </p:cNvPr>
          <p:cNvSpPr txBox="1"/>
          <p:nvPr/>
        </p:nvSpPr>
        <p:spPr>
          <a:xfrm>
            <a:off x="3755922" y="3667514"/>
            <a:ext cx="4816591" cy="117905"/>
          </a:xfrm>
          <a:prstGeom prst="rect">
            <a:avLst/>
          </a:prstGeom>
          <a:solidFill>
            <a:srgbClr val="002060"/>
          </a:solidFill>
        </p:spPr>
        <p:txBody>
          <a:bodyPr wrap="square" rtlCol="0">
            <a:spAutoFit/>
          </a:bodyPr>
          <a:lstStyle/>
          <a:p>
            <a:endParaRPr lang="en-US" dirty="0">
              <a:solidFill>
                <a:srgbClr val="002060"/>
              </a:solidFill>
              <a:highlight>
                <a:srgbClr val="000080"/>
              </a:highlight>
            </a:endParaRPr>
          </a:p>
        </p:txBody>
      </p:sp>
      <p:pic>
        <p:nvPicPr>
          <p:cNvPr id="3" name="Picture 2" descr="A blue text on a white background&#10;&#10;Description automatically generated">
            <a:extLst>
              <a:ext uri="{FF2B5EF4-FFF2-40B4-BE49-F238E27FC236}">
                <a16:creationId xmlns:a16="http://schemas.microsoft.com/office/drawing/2014/main" xmlns="" id="{3547ED26-DC0C-1D33-A778-09C0A2A47434}"/>
              </a:ext>
            </a:extLst>
          </p:cNvPr>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9330088" y="124363"/>
            <a:ext cx="2272145" cy="515810"/>
          </a:xfrm>
          <a:prstGeom prst="rect">
            <a:avLst/>
          </a:prstGeom>
          <a:noFill/>
          <a:ln>
            <a:noFill/>
          </a:ln>
        </p:spPr>
      </p:pic>
    </p:spTree>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864DE13E-58EB-4475-B79C-0D4FC65123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638387" y="643467"/>
            <a:ext cx="10933503" cy="5391944"/>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dirty="0"/>
          </a:p>
        </p:txBody>
      </p:sp>
      <p:sp>
        <p:nvSpPr>
          <p:cNvPr id="5" name="TextBox 4">
            <a:extLst>
              <a:ext uri="{FF2B5EF4-FFF2-40B4-BE49-F238E27FC236}">
                <a16:creationId xmlns:a16="http://schemas.microsoft.com/office/drawing/2014/main" xmlns="" id="{9D4F915A-20F4-630F-549D-DA16092886C9}"/>
              </a:ext>
            </a:extLst>
          </p:cNvPr>
          <p:cNvSpPr txBox="1"/>
          <p:nvPr/>
        </p:nvSpPr>
        <p:spPr>
          <a:xfrm>
            <a:off x="4648264" y="666611"/>
            <a:ext cx="2339765" cy="461665"/>
          </a:xfrm>
          <a:prstGeom prst="rect">
            <a:avLst/>
          </a:prstGeom>
          <a:noFill/>
        </p:spPr>
        <p:txBody>
          <a:bodyPr wrap="square" rtlCol="0">
            <a:spAutoFit/>
          </a:bodyPr>
          <a:lstStyle/>
          <a:p>
            <a:pPr algn="ctr"/>
            <a:r>
              <a:rPr lang="en-US" sz="2400" b="1" dirty="0" smtClean="0">
                <a:solidFill>
                  <a:srgbClr val="002060"/>
                </a:solidFill>
                <a:latin typeface="Cambria" panose="02040503050406030204" pitchFamily="18" charset="0"/>
                <a:ea typeface="Cambria" panose="02040503050406030204" pitchFamily="18" charset="0"/>
              </a:rPr>
              <a:t>Role of ICSB</a:t>
            </a:r>
            <a:endParaRPr lang="en-US" sz="2400" b="1" dirty="0">
              <a:solidFill>
                <a:srgbClr val="002060"/>
              </a:solidFill>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xmlns="" id="{725A547B-BE98-153F-1E24-524B8206C6A8}"/>
              </a:ext>
            </a:extLst>
          </p:cNvPr>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8268631" y="0"/>
            <a:ext cx="3429644" cy="643467"/>
          </a:xfrm>
          <a:prstGeom prst="rect">
            <a:avLst/>
          </a:prstGeom>
          <a:noFill/>
          <a:ln>
            <a:noFill/>
          </a:ln>
        </p:spPr>
      </p:pic>
      <p:sp>
        <p:nvSpPr>
          <p:cNvPr id="4" name="Rectangle 3"/>
          <p:cNvSpPr/>
          <p:nvPr/>
        </p:nvSpPr>
        <p:spPr>
          <a:xfrm>
            <a:off x="1206964" y="1314054"/>
            <a:ext cx="10203401" cy="3831818"/>
          </a:xfrm>
          <a:prstGeom prst="rect">
            <a:avLst/>
          </a:prstGeom>
        </p:spPr>
        <p:txBody>
          <a:bodyPr wrap="square">
            <a:spAutoFit/>
          </a:bodyPr>
          <a:lstStyle/>
          <a:p>
            <a:pPr algn="just">
              <a:lnSpc>
                <a:spcPct val="150000"/>
              </a:lnSpc>
            </a:pPr>
            <a:r>
              <a:rPr lang="en-US" b="1" dirty="0"/>
              <a:t>Institute of Chartered Secretaries of Bangladesh (ICSB) was established under an Act of Parliament i.e. Chartered Secretaries Act 2010 is the only recognized professional body to develop, promote and regulate the profession of Chartered Secretary in Bangladesh</a:t>
            </a:r>
            <a:r>
              <a:rPr lang="en-US" b="1" dirty="0" smtClean="0"/>
              <a:t>.</a:t>
            </a:r>
          </a:p>
          <a:p>
            <a:pPr algn="just">
              <a:lnSpc>
                <a:spcPct val="150000"/>
              </a:lnSpc>
            </a:pPr>
            <a:endParaRPr lang="en-US" b="1" dirty="0"/>
          </a:p>
          <a:p>
            <a:pPr algn="just">
              <a:lnSpc>
                <a:spcPct val="150000"/>
              </a:lnSpc>
            </a:pPr>
            <a:r>
              <a:rPr lang="en-US" dirty="0"/>
              <a:t>Company Secretary is a statutory officer under the Companies Act 1994. According to Bangladesh Securities and Exchange Commission (BSEC) all the listed companies should have a Company Secretary. Company Secretary is the compliance officer of the company, who has to interact, coordinate, integrate and co-operate with various other functional heads in a </a:t>
            </a:r>
            <a:r>
              <a:rPr lang="en-US" dirty="0" smtClean="0"/>
              <a:t>company maintains communications with the Board of Directors and coordinates with various authorities and the Board.</a:t>
            </a:r>
            <a:endParaRPr lang="en-US" b="1" dirty="0" smtClean="0"/>
          </a:p>
        </p:txBody>
      </p:sp>
      <p:pic>
        <p:nvPicPr>
          <p:cNvPr id="10" name="Picture 9"/>
          <p:cNvPicPr>
            <a:picLocks noChangeAspect="1"/>
          </p:cNvPicPr>
          <p:nvPr/>
        </p:nvPicPr>
        <p:blipFill>
          <a:blip r:embed="rId3"/>
          <a:stretch>
            <a:fillRect/>
          </a:stretch>
        </p:blipFill>
        <p:spPr>
          <a:xfrm flipV="1">
            <a:off x="638387" y="568867"/>
            <a:ext cx="10933504" cy="1106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Rectangle 11"/>
          <p:cNvSpPr/>
          <p:nvPr/>
        </p:nvSpPr>
        <p:spPr>
          <a:xfrm>
            <a:off x="536662" y="-29586"/>
            <a:ext cx="3120937" cy="477054"/>
          </a:xfrm>
          <a:prstGeom prst="rect">
            <a:avLst/>
          </a:prstGeom>
        </p:spPr>
        <p:txBody>
          <a:bodyPr wrap="square">
            <a:spAutoFit/>
          </a:bodyPr>
          <a:lstStyle/>
          <a:p>
            <a:pPr defTabSz="371475">
              <a:lnSpc>
                <a:spcPts val="1248"/>
              </a:lnSpc>
              <a:spcAft>
                <a:spcPts val="600"/>
              </a:spcAft>
              <a:tabLst>
                <a:tab pos="185738" algn="l"/>
              </a:tabLst>
            </a:pPr>
            <a:endParaRPr lang="en-CA" altLang="en-US" sz="105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endParaRPr>
          </a:p>
          <a:p>
            <a:pPr defTabSz="371475">
              <a:lnSpc>
                <a:spcPts val="1248"/>
              </a:lnSpc>
              <a:spcAft>
                <a:spcPts val="600"/>
              </a:spcAft>
              <a:tabLst>
                <a:tab pos="185738" algn="l"/>
              </a:tabLst>
            </a:pPr>
            <a:r>
              <a:rPr lang="en-CA" altLang="en-US" sz="2400" b="1"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Nexia </a:t>
            </a:r>
            <a:r>
              <a:rPr lang="en-CA" altLang="en-US" sz="1200" b="1"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in</a:t>
            </a:r>
            <a:r>
              <a:rPr lang="en-CA" altLang="en-US" sz="2400" b="1"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 Bangladesh</a:t>
            </a:r>
            <a:r>
              <a:rPr lang="en-CA" altLang="en-US" sz="2000"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 </a:t>
            </a:r>
            <a:endParaRPr lang="en-US" sz="2000" dirty="0"/>
          </a:p>
        </p:txBody>
      </p:sp>
      <p:sp>
        <p:nvSpPr>
          <p:cNvPr id="8" name="Rectangle 7"/>
          <p:cNvSpPr/>
          <p:nvPr/>
        </p:nvSpPr>
        <p:spPr>
          <a:xfrm>
            <a:off x="10790557" y="6578236"/>
            <a:ext cx="863763" cy="246221"/>
          </a:xfrm>
          <a:prstGeom prst="rect">
            <a:avLst/>
          </a:prstGeom>
        </p:spPr>
        <p:txBody>
          <a:bodyPr wrap="none">
            <a:spAutoFit/>
          </a:bodyPr>
          <a:lstStyle/>
          <a:p>
            <a:pPr algn="ctr" defTabSz="371475">
              <a:lnSpc>
                <a:spcPts val="1248"/>
              </a:lnSpc>
              <a:spcAft>
                <a:spcPts val="600"/>
              </a:spcAft>
              <a:tabLst>
                <a:tab pos="185738" algn="l"/>
              </a:tabLst>
            </a:pPr>
            <a:r>
              <a:rPr lang="en-CA" altLang="en-US" sz="1200" b="1" dirty="0" smtClean="0">
                <a:ln w="0"/>
                <a:solidFill>
                  <a:schemeClr val="accent3">
                    <a:lumMod val="75000"/>
                  </a:schemeClr>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Arial Bold" pitchFamily="34" charset="0"/>
              </a:rPr>
              <a:t>Page # 04</a:t>
            </a:r>
            <a:endParaRPr lang="en-CA" altLang="en-US" sz="1200" b="1" dirty="0">
              <a:ln w="0"/>
              <a:solidFill>
                <a:schemeClr val="accent3">
                  <a:lumMod val="75000"/>
                </a:schemeClr>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Arial Bold" pitchFamily="34" charset="0"/>
            </a:endParaRPr>
          </a:p>
        </p:txBody>
      </p:sp>
    </p:spTree>
    <p:extLst>
      <p:ext uri="{BB962C8B-B14F-4D97-AF65-F5344CB8AC3E}">
        <p14:creationId xmlns:p14="http://schemas.microsoft.com/office/powerpoint/2010/main" xmlns="" val="3627337322"/>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864DE13E-58EB-4475-B79C-0D4FC65123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638387" y="643467"/>
            <a:ext cx="10933503" cy="5391944"/>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dirty="0"/>
          </a:p>
        </p:txBody>
      </p:sp>
      <p:sp>
        <p:nvSpPr>
          <p:cNvPr id="5" name="TextBox 4">
            <a:extLst>
              <a:ext uri="{FF2B5EF4-FFF2-40B4-BE49-F238E27FC236}">
                <a16:creationId xmlns:a16="http://schemas.microsoft.com/office/drawing/2014/main" xmlns="" id="{9D4F915A-20F4-630F-549D-DA16092886C9}"/>
              </a:ext>
            </a:extLst>
          </p:cNvPr>
          <p:cNvSpPr txBox="1"/>
          <p:nvPr/>
        </p:nvSpPr>
        <p:spPr>
          <a:xfrm>
            <a:off x="4044257" y="762381"/>
            <a:ext cx="4537681" cy="461665"/>
          </a:xfrm>
          <a:prstGeom prst="rect">
            <a:avLst/>
          </a:prstGeom>
          <a:noFill/>
        </p:spPr>
        <p:txBody>
          <a:bodyPr wrap="square" rtlCol="0">
            <a:spAutoFit/>
          </a:bodyPr>
          <a:lstStyle/>
          <a:p>
            <a:pPr algn="ctr"/>
            <a:r>
              <a:rPr lang="en-US" sz="2400" b="1" dirty="0" smtClean="0">
                <a:solidFill>
                  <a:srgbClr val="002060"/>
                </a:solidFill>
                <a:latin typeface="Cambria" panose="02040503050406030204" pitchFamily="18" charset="0"/>
                <a:ea typeface="Cambria" panose="02040503050406030204" pitchFamily="18" charset="0"/>
              </a:rPr>
              <a:t>Role of Bangladesh Bank</a:t>
            </a:r>
            <a:endParaRPr lang="en-US" sz="2400" b="1" dirty="0">
              <a:solidFill>
                <a:srgbClr val="002060"/>
              </a:solidFill>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xmlns="" id="{725A547B-BE98-153F-1E24-524B8206C6A8}"/>
              </a:ext>
            </a:extLst>
          </p:cNvPr>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8268631" y="0"/>
            <a:ext cx="3429644" cy="643467"/>
          </a:xfrm>
          <a:prstGeom prst="rect">
            <a:avLst/>
          </a:prstGeom>
          <a:noFill/>
          <a:ln>
            <a:noFill/>
          </a:ln>
        </p:spPr>
      </p:pic>
      <p:sp>
        <p:nvSpPr>
          <p:cNvPr id="4" name="Rectangle 3"/>
          <p:cNvSpPr/>
          <p:nvPr/>
        </p:nvSpPr>
        <p:spPr>
          <a:xfrm>
            <a:off x="1255443" y="1248339"/>
            <a:ext cx="10110044" cy="4401205"/>
          </a:xfrm>
          <a:prstGeom prst="rect">
            <a:avLst/>
          </a:prstGeom>
        </p:spPr>
        <p:txBody>
          <a:bodyPr wrap="square">
            <a:spAutoFit/>
          </a:bodyPr>
          <a:lstStyle/>
          <a:p>
            <a:pPr algn="just"/>
            <a:r>
              <a:rPr lang="en-US" dirty="0"/>
              <a:t>Bangladesh Bank, the central bank and apex regulatory body for the country's monetary and financial system, was established </a:t>
            </a:r>
            <a:r>
              <a:rPr lang="en-US" dirty="0" smtClean="0"/>
              <a:t>as </a:t>
            </a:r>
            <a:r>
              <a:rPr lang="en-US" dirty="0"/>
              <a:t>a body corporate vide the Bangladesh Bank Order, 1972 (P.O. No. 127 of 1972) with effect from 16th December, 1971. </a:t>
            </a:r>
            <a:r>
              <a:rPr lang="en-US" dirty="0" smtClean="0"/>
              <a:t>BB </a:t>
            </a:r>
            <a:r>
              <a:rPr lang="en-US" dirty="0"/>
              <a:t>performs all the core functions of a typical monetary and financial sector regulator, and a number of other non core functions. </a:t>
            </a:r>
            <a:r>
              <a:rPr lang="en-US" dirty="0" smtClean="0"/>
              <a:t>The </a:t>
            </a:r>
            <a:r>
              <a:rPr lang="en-US" dirty="0"/>
              <a:t>major functional areas include </a:t>
            </a:r>
            <a:r>
              <a:rPr lang="en-US" dirty="0" smtClean="0"/>
              <a:t>:</a:t>
            </a:r>
          </a:p>
          <a:p>
            <a:pPr algn="just"/>
            <a:endParaRPr lang="en-US" sz="1000" dirty="0"/>
          </a:p>
          <a:p>
            <a:pPr marL="285750" indent="-285750" algn="just">
              <a:buFont typeface="Arial" panose="020B0604020202020204" pitchFamily="34" charset="0"/>
              <a:buChar char="•"/>
            </a:pPr>
            <a:r>
              <a:rPr lang="en-US" dirty="0" smtClean="0"/>
              <a:t>Formulation </a:t>
            </a:r>
            <a:r>
              <a:rPr lang="en-US" dirty="0"/>
              <a:t>a</a:t>
            </a:r>
            <a:r>
              <a:rPr lang="en-US" dirty="0" smtClean="0"/>
              <a:t>nd </a:t>
            </a:r>
            <a:r>
              <a:rPr lang="en-US" dirty="0"/>
              <a:t>Implementation </a:t>
            </a:r>
            <a:r>
              <a:rPr lang="en-US" dirty="0" smtClean="0"/>
              <a:t>of </a:t>
            </a:r>
            <a:r>
              <a:rPr lang="en-US" dirty="0"/>
              <a:t>Monetary And Credit </a:t>
            </a:r>
            <a:r>
              <a:rPr lang="en-US" dirty="0" smtClean="0"/>
              <a:t>Policies.</a:t>
            </a:r>
          </a:p>
          <a:p>
            <a:pPr marL="285750" indent="-285750" algn="just">
              <a:buFont typeface="Arial" panose="020B0604020202020204" pitchFamily="34" charset="0"/>
              <a:buChar char="•"/>
            </a:pPr>
            <a:r>
              <a:rPr lang="en-US" dirty="0" smtClean="0"/>
              <a:t>Regulation and Supervision of Banks and Non-Bank Financial Institutions, Promotion and Development of Domestic Financial Markets.</a:t>
            </a:r>
          </a:p>
          <a:p>
            <a:pPr marL="285750" indent="-285750" algn="just">
              <a:buFont typeface="Arial" panose="020B0604020202020204" pitchFamily="34" charset="0"/>
              <a:buChar char="•"/>
            </a:pPr>
            <a:r>
              <a:rPr lang="en-US" dirty="0"/>
              <a:t> Management </a:t>
            </a:r>
            <a:r>
              <a:rPr lang="en-US" dirty="0" smtClean="0"/>
              <a:t>of the </a:t>
            </a:r>
            <a:r>
              <a:rPr lang="en-US" dirty="0"/>
              <a:t>Country's </a:t>
            </a:r>
            <a:r>
              <a:rPr lang="en-US" dirty="0" smtClean="0"/>
              <a:t>Foreign Currency Reserves</a:t>
            </a:r>
            <a:r>
              <a:rPr lang="en-US" dirty="0"/>
              <a:t>.</a:t>
            </a:r>
          </a:p>
          <a:p>
            <a:pPr marL="285750" indent="-285750" algn="just">
              <a:buFont typeface="Arial" panose="020B0604020202020204" pitchFamily="34" charset="0"/>
              <a:buChar char="•"/>
            </a:pPr>
            <a:r>
              <a:rPr lang="en-US" dirty="0"/>
              <a:t> Issuance </a:t>
            </a:r>
            <a:r>
              <a:rPr lang="en-US" dirty="0" smtClean="0"/>
              <a:t>of </a:t>
            </a:r>
            <a:r>
              <a:rPr lang="en-US" dirty="0"/>
              <a:t>Currency Notes.</a:t>
            </a:r>
          </a:p>
          <a:p>
            <a:pPr marL="285750" indent="-285750" algn="just">
              <a:buFont typeface="Arial" panose="020B0604020202020204" pitchFamily="34" charset="0"/>
              <a:buChar char="•"/>
            </a:pPr>
            <a:r>
              <a:rPr lang="en-US" dirty="0"/>
              <a:t> Regulation </a:t>
            </a:r>
            <a:r>
              <a:rPr lang="en-US" dirty="0" smtClean="0"/>
              <a:t>and </a:t>
            </a:r>
            <a:r>
              <a:rPr lang="en-US" dirty="0"/>
              <a:t>Supervision </a:t>
            </a:r>
            <a:r>
              <a:rPr lang="en-US" dirty="0" smtClean="0"/>
              <a:t>of the </a:t>
            </a:r>
            <a:r>
              <a:rPr lang="en-US" dirty="0"/>
              <a:t>Payment System.</a:t>
            </a:r>
          </a:p>
          <a:p>
            <a:pPr marL="285750" indent="-285750" algn="just">
              <a:buFont typeface="Arial" panose="020B0604020202020204" pitchFamily="34" charset="0"/>
              <a:buChar char="•"/>
            </a:pPr>
            <a:r>
              <a:rPr lang="en-US" dirty="0"/>
              <a:t> Acting As Banker </a:t>
            </a:r>
            <a:r>
              <a:rPr lang="en-US" dirty="0" smtClean="0"/>
              <a:t>to </a:t>
            </a:r>
            <a:r>
              <a:rPr lang="en-US" dirty="0"/>
              <a:t>t</a:t>
            </a:r>
            <a:r>
              <a:rPr lang="en-US" dirty="0" smtClean="0"/>
              <a:t>he </a:t>
            </a:r>
            <a:r>
              <a:rPr lang="en-US" dirty="0"/>
              <a:t>Government.</a:t>
            </a:r>
          </a:p>
          <a:p>
            <a:pPr marL="285750" indent="-285750" algn="just">
              <a:buFont typeface="Arial" panose="020B0604020202020204" pitchFamily="34" charset="0"/>
              <a:buChar char="•"/>
            </a:pPr>
            <a:r>
              <a:rPr lang="en-US" dirty="0"/>
              <a:t> Money Laundering Prevention.</a:t>
            </a:r>
          </a:p>
          <a:p>
            <a:pPr marL="285750" indent="-285750" algn="just">
              <a:buFont typeface="Arial" panose="020B0604020202020204" pitchFamily="34" charset="0"/>
              <a:buChar char="•"/>
            </a:pPr>
            <a:r>
              <a:rPr lang="en-US" dirty="0"/>
              <a:t> Collection </a:t>
            </a:r>
            <a:r>
              <a:rPr lang="en-US" dirty="0" smtClean="0"/>
              <a:t>and </a:t>
            </a:r>
            <a:r>
              <a:rPr lang="en-US" dirty="0"/>
              <a:t>Furnishing </a:t>
            </a:r>
            <a:r>
              <a:rPr lang="en-US" dirty="0" smtClean="0"/>
              <a:t>of </a:t>
            </a:r>
            <a:r>
              <a:rPr lang="en-US" dirty="0"/>
              <a:t>Credit </a:t>
            </a:r>
            <a:r>
              <a:rPr lang="en-US" dirty="0" smtClean="0"/>
              <a:t>Information, commonly called as CIB Report.</a:t>
            </a:r>
            <a:endParaRPr lang="en-US" dirty="0"/>
          </a:p>
          <a:p>
            <a:pPr marL="285750" indent="-285750" algn="just">
              <a:buFont typeface="Arial" panose="020B0604020202020204" pitchFamily="34" charset="0"/>
              <a:buChar char="•"/>
            </a:pPr>
            <a:r>
              <a:rPr lang="en-US" dirty="0"/>
              <a:t> Implementation </a:t>
            </a:r>
            <a:r>
              <a:rPr lang="en-US" dirty="0" smtClean="0"/>
              <a:t>of </a:t>
            </a:r>
            <a:r>
              <a:rPr lang="en-US" dirty="0"/>
              <a:t>The Foreign Exchange Regulation Act.</a:t>
            </a:r>
          </a:p>
          <a:p>
            <a:pPr marL="285750" indent="-285750" algn="just">
              <a:buFont typeface="Arial" panose="020B0604020202020204" pitchFamily="34" charset="0"/>
              <a:buChar char="•"/>
            </a:pPr>
            <a:r>
              <a:rPr lang="en-US" dirty="0"/>
              <a:t> Managing </a:t>
            </a:r>
            <a:r>
              <a:rPr lang="en-US" dirty="0" smtClean="0"/>
              <a:t>a </a:t>
            </a:r>
            <a:r>
              <a:rPr lang="en-US" dirty="0"/>
              <a:t>Deposit Insurance Scheme .</a:t>
            </a:r>
          </a:p>
        </p:txBody>
      </p:sp>
      <p:pic>
        <p:nvPicPr>
          <p:cNvPr id="10" name="Picture 9"/>
          <p:cNvPicPr>
            <a:picLocks noChangeAspect="1"/>
          </p:cNvPicPr>
          <p:nvPr/>
        </p:nvPicPr>
        <p:blipFill>
          <a:blip r:embed="rId3"/>
          <a:stretch>
            <a:fillRect/>
          </a:stretch>
        </p:blipFill>
        <p:spPr>
          <a:xfrm flipV="1">
            <a:off x="638387" y="568867"/>
            <a:ext cx="10933504" cy="1106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Rectangle 11"/>
          <p:cNvSpPr/>
          <p:nvPr/>
        </p:nvSpPr>
        <p:spPr>
          <a:xfrm>
            <a:off x="536662" y="-29586"/>
            <a:ext cx="3120937" cy="477054"/>
          </a:xfrm>
          <a:prstGeom prst="rect">
            <a:avLst/>
          </a:prstGeom>
        </p:spPr>
        <p:txBody>
          <a:bodyPr wrap="square">
            <a:spAutoFit/>
          </a:bodyPr>
          <a:lstStyle/>
          <a:p>
            <a:pPr defTabSz="371475">
              <a:lnSpc>
                <a:spcPts val="1248"/>
              </a:lnSpc>
              <a:spcAft>
                <a:spcPts val="600"/>
              </a:spcAft>
              <a:tabLst>
                <a:tab pos="185738" algn="l"/>
              </a:tabLst>
            </a:pPr>
            <a:endParaRPr lang="en-CA" altLang="en-US" sz="105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endParaRPr>
          </a:p>
          <a:p>
            <a:pPr defTabSz="371475">
              <a:lnSpc>
                <a:spcPts val="1248"/>
              </a:lnSpc>
              <a:spcAft>
                <a:spcPts val="600"/>
              </a:spcAft>
              <a:tabLst>
                <a:tab pos="185738" algn="l"/>
              </a:tabLst>
            </a:pPr>
            <a:r>
              <a:rPr lang="en-CA" altLang="en-US" sz="2400" b="1"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Nexia </a:t>
            </a:r>
            <a:r>
              <a:rPr lang="en-CA" altLang="en-US" sz="1200" b="1"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in</a:t>
            </a:r>
            <a:r>
              <a:rPr lang="en-CA" altLang="en-US" sz="2400" b="1"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 Bangladesh</a:t>
            </a:r>
            <a:r>
              <a:rPr lang="en-CA" altLang="en-US" sz="2000"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 </a:t>
            </a:r>
            <a:endParaRPr lang="en-US" sz="2000" dirty="0"/>
          </a:p>
        </p:txBody>
      </p:sp>
      <p:sp>
        <p:nvSpPr>
          <p:cNvPr id="14" name="Rectangle 13"/>
          <p:cNvSpPr/>
          <p:nvPr/>
        </p:nvSpPr>
        <p:spPr>
          <a:xfrm>
            <a:off x="10790557" y="6578236"/>
            <a:ext cx="863763" cy="246221"/>
          </a:xfrm>
          <a:prstGeom prst="rect">
            <a:avLst/>
          </a:prstGeom>
        </p:spPr>
        <p:txBody>
          <a:bodyPr wrap="none">
            <a:spAutoFit/>
          </a:bodyPr>
          <a:lstStyle/>
          <a:p>
            <a:pPr algn="ctr" defTabSz="371475">
              <a:lnSpc>
                <a:spcPts val="1248"/>
              </a:lnSpc>
              <a:spcAft>
                <a:spcPts val="600"/>
              </a:spcAft>
              <a:tabLst>
                <a:tab pos="185738" algn="l"/>
              </a:tabLst>
            </a:pPr>
            <a:r>
              <a:rPr lang="en-CA" altLang="en-US" sz="1200" b="1" dirty="0" smtClean="0">
                <a:ln w="0"/>
                <a:solidFill>
                  <a:schemeClr val="accent3">
                    <a:lumMod val="75000"/>
                  </a:schemeClr>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Arial Bold" pitchFamily="34" charset="0"/>
              </a:rPr>
              <a:t>Page # 05</a:t>
            </a:r>
            <a:endParaRPr lang="en-CA" altLang="en-US" sz="1200" b="1" dirty="0">
              <a:ln w="0"/>
              <a:solidFill>
                <a:schemeClr val="accent3">
                  <a:lumMod val="75000"/>
                </a:schemeClr>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Arial Bold" pitchFamily="34" charset="0"/>
            </a:endParaRPr>
          </a:p>
        </p:txBody>
      </p:sp>
    </p:spTree>
    <p:extLst>
      <p:ext uri="{BB962C8B-B14F-4D97-AF65-F5344CB8AC3E}">
        <p14:creationId xmlns:p14="http://schemas.microsoft.com/office/powerpoint/2010/main" xmlns="" val="2991258616"/>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864DE13E-58EB-4475-B79C-0D4FC65123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638387" y="643467"/>
            <a:ext cx="10933503" cy="5391944"/>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dirty="0"/>
          </a:p>
        </p:txBody>
      </p:sp>
      <p:sp>
        <p:nvSpPr>
          <p:cNvPr id="5" name="TextBox 4">
            <a:extLst>
              <a:ext uri="{FF2B5EF4-FFF2-40B4-BE49-F238E27FC236}">
                <a16:creationId xmlns:a16="http://schemas.microsoft.com/office/drawing/2014/main" xmlns="" id="{9D4F915A-20F4-630F-549D-DA16092886C9}"/>
              </a:ext>
            </a:extLst>
          </p:cNvPr>
          <p:cNvSpPr txBox="1"/>
          <p:nvPr/>
        </p:nvSpPr>
        <p:spPr>
          <a:xfrm>
            <a:off x="4003664" y="676926"/>
            <a:ext cx="4537681" cy="461665"/>
          </a:xfrm>
          <a:prstGeom prst="rect">
            <a:avLst/>
          </a:prstGeom>
          <a:noFill/>
        </p:spPr>
        <p:txBody>
          <a:bodyPr wrap="square" rtlCol="0">
            <a:spAutoFit/>
          </a:bodyPr>
          <a:lstStyle/>
          <a:p>
            <a:pPr algn="ctr"/>
            <a:r>
              <a:rPr lang="en-US" sz="2400" b="1" dirty="0" smtClean="0">
                <a:solidFill>
                  <a:srgbClr val="002060"/>
                </a:solidFill>
                <a:latin typeface="Cambria" panose="02040503050406030204" pitchFamily="18" charset="0"/>
                <a:ea typeface="Cambria" panose="02040503050406030204" pitchFamily="18" charset="0"/>
              </a:rPr>
              <a:t>Role of BSEC</a:t>
            </a:r>
            <a:endParaRPr lang="en-US" sz="2400" b="1" dirty="0">
              <a:solidFill>
                <a:srgbClr val="002060"/>
              </a:solidFill>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xmlns="" id="{725A547B-BE98-153F-1E24-524B8206C6A8}"/>
              </a:ext>
            </a:extLst>
          </p:cNvPr>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8268631" y="0"/>
            <a:ext cx="3429644" cy="643467"/>
          </a:xfrm>
          <a:prstGeom prst="rect">
            <a:avLst/>
          </a:prstGeom>
          <a:noFill/>
          <a:ln>
            <a:noFill/>
          </a:ln>
        </p:spPr>
      </p:pic>
      <p:sp>
        <p:nvSpPr>
          <p:cNvPr id="4" name="Rectangle 3"/>
          <p:cNvSpPr/>
          <p:nvPr/>
        </p:nvSpPr>
        <p:spPr>
          <a:xfrm>
            <a:off x="799734" y="1064473"/>
            <a:ext cx="10492826" cy="5078313"/>
          </a:xfrm>
          <a:prstGeom prst="rect">
            <a:avLst/>
          </a:prstGeom>
        </p:spPr>
        <p:txBody>
          <a:bodyPr wrap="square">
            <a:spAutoFit/>
          </a:bodyPr>
          <a:lstStyle/>
          <a:p>
            <a:pPr algn="just"/>
            <a:r>
              <a:rPr lang="en-US" dirty="0" smtClean="0"/>
              <a:t>The regulator </a:t>
            </a:r>
            <a:r>
              <a:rPr lang="en-US" dirty="0"/>
              <a:t>of the country’s capital market under the provision of Bangladesh Securities and Exchange Commission Act 1993. </a:t>
            </a:r>
            <a:r>
              <a:rPr lang="en-US" dirty="0" smtClean="0"/>
              <a:t>Purpose of the BSEC </a:t>
            </a:r>
            <a:r>
              <a:rPr lang="en-US" dirty="0"/>
              <a:t>is to protect the interest of investors in securities, develop the securities market and make rules for matters connected </a:t>
            </a:r>
            <a:r>
              <a:rPr lang="en-US" dirty="0" smtClean="0"/>
              <a:t>therewith. BSEC </a:t>
            </a:r>
            <a:r>
              <a:rPr lang="en-US" dirty="0"/>
              <a:t>is an ‘A’ category member of International Organization of Securities Commissions (IOSCO) since 22 December </a:t>
            </a:r>
            <a:r>
              <a:rPr lang="en-US" dirty="0" smtClean="0"/>
              <a:t>2013. Main </a:t>
            </a:r>
            <a:r>
              <a:rPr lang="en-US" dirty="0"/>
              <a:t>functions are</a:t>
            </a:r>
            <a:r>
              <a:rPr lang="en-US" dirty="0" smtClean="0"/>
              <a:t>:</a:t>
            </a:r>
          </a:p>
          <a:p>
            <a:pPr algn="just"/>
            <a:endParaRPr lang="en-US" sz="1050" dirty="0"/>
          </a:p>
          <a:p>
            <a:pPr marL="285750" indent="-285750" algn="just">
              <a:buFont typeface="Arial" panose="020B0604020202020204" pitchFamily="34" charset="0"/>
              <a:buChar char="•"/>
            </a:pPr>
            <a:r>
              <a:rPr lang="en-US" dirty="0"/>
              <a:t>Regulating the business of the Stock Exchanges or any other securities market.</a:t>
            </a:r>
          </a:p>
          <a:p>
            <a:pPr marL="285750" indent="-285750" algn="just">
              <a:buFont typeface="Arial" panose="020B0604020202020204" pitchFamily="34" charset="0"/>
              <a:buChar char="•"/>
            </a:pPr>
            <a:r>
              <a:rPr lang="en-US" dirty="0"/>
              <a:t>Registering and regulating the business of stock-brokers, sub-brokers, share transfer agents, merchant bankers and managers of </a:t>
            </a:r>
            <a:r>
              <a:rPr lang="en-US" dirty="0" smtClean="0"/>
              <a:t>issues</a:t>
            </a:r>
            <a:r>
              <a:rPr lang="en-US" dirty="0"/>
              <a:t>, trustee of trust deeds, registrar of an issue, underwriters, portfolio managers, investment advisers and other intermediaries in the securities market</a:t>
            </a:r>
          </a:p>
          <a:p>
            <a:pPr marL="285750" indent="-285750" algn="just">
              <a:buFont typeface="Arial" panose="020B0604020202020204" pitchFamily="34" charset="0"/>
              <a:buChar char="•"/>
            </a:pPr>
            <a:r>
              <a:rPr lang="en-US" dirty="0"/>
              <a:t>Registering, monitoring and regulating of collective investment scheme including all forms of mutual funds.</a:t>
            </a:r>
          </a:p>
          <a:p>
            <a:pPr marL="285750" indent="-285750" algn="just">
              <a:buFont typeface="Arial" panose="020B0604020202020204" pitchFamily="34" charset="0"/>
              <a:buChar char="•"/>
            </a:pPr>
            <a:r>
              <a:rPr lang="en-US" dirty="0"/>
              <a:t>Monitoring and regulating all authorized self regulatory organizations in the securities market.</a:t>
            </a:r>
          </a:p>
          <a:p>
            <a:pPr marL="285750" indent="-285750" algn="just">
              <a:buFont typeface="Arial" panose="020B0604020202020204" pitchFamily="34" charset="0"/>
              <a:buChar char="•"/>
            </a:pPr>
            <a:r>
              <a:rPr lang="en-US" dirty="0"/>
              <a:t>Prohibiting fraudulent and unfair trade practices relating to securities trading in any securities market.</a:t>
            </a:r>
          </a:p>
          <a:p>
            <a:pPr marL="285750" indent="-285750" algn="just">
              <a:buFont typeface="Arial" panose="020B0604020202020204" pitchFamily="34" charset="0"/>
              <a:buChar char="•"/>
            </a:pPr>
            <a:r>
              <a:rPr lang="en-US" dirty="0"/>
              <a:t>Promoting investors’ education and providing training for intermediaries of the securities market.</a:t>
            </a:r>
          </a:p>
          <a:p>
            <a:pPr marL="285750" indent="-285750" algn="just">
              <a:buFont typeface="Arial" panose="020B0604020202020204" pitchFamily="34" charset="0"/>
              <a:buChar char="•"/>
            </a:pPr>
            <a:r>
              <a:rPr lang="en-US" dirty="0"/>
              <a:t>Prohibiting insider trading in securities. </a:t>
            </a:r>
          </a:p>
          <a:p>
            <a:pPr marL="285750" indent="-285750" algn="just">
              <a:buFont typeface="Arial" panose="020B0604020202020204" pitchFamily="34" charset="0"/>
              <a:buChar char="•"/>
            </a:pPr>
            <a:r>
              <a:rPr lang="en-US" dirty="0"/>
              <a:t>Regulating the substantial acquisition of shares and take-over of companies.</a:t>
            </a:r>
          </a:p>
          <a:p>
            <a:pPr marL="285750" indent="-285750" algn="just">
              <a:buFont typeface="Arial" panose="020B0604020202020204" pitchFamily="34" charset="0"/>
              <a:buChar char="•"/>
            </a:pPr>
            <a:r>
              <a:rPr lang="en-US" dirty="0"/>
              <a:t>Undertaking investigation and inspection, inquiries and audit of any issuer or dealer of securities, the Stock Exchanges </a:t>
            </a:r>
            <a:r>
              <a:rPr lang="en-US" dirty="0" smtClean="0"/>
              <a:t>and </a:t>
            </a:r>
            <a:r>
              <a:rPr lang="en-US" dirty="0"/>
              <a:t>intermediaries and any self regulatory organization in the securities market.</a:t>
            </a:r>
          </a:p>
          <a:p>
            <a:pPr marL="285750" indent="-285750" algn="just">
              <a:buFont typeface="Arial" panose="020B0604020202020204" pitchFamily="34" charset="0"/>
              <a:buChar char="•"/>
            </a:pPr>
            <a:r>
              <a:rPr lang="en-US" dirty="0"/>
              <a:t>Conducting research and publishing information</a:t>
            </a:r>
            <a:r>
              <a:rPr lang="en-US" dirty="0" smtClean="0"/>
              <a:t>.</a:t>
            </a:r>
            <a:endParaRPr lang="en-US" dirty="0"/>
          </a:p>
        </p:txBody>
      </p:sp>
      <p:pic>
        <p:nvPicPr>
          <p:cNvPr id="10" name="Picture 9"/>
          <p:cNvPicPr>
            <a:picLocks noChangeAspect="1"/>
          </p:cNvPicPr>
          <p:nvPr/>
        </p:nvPicPr>
        <p:blipFill>
          <a:blip r:embed="rId3"/>
          <a:stretch>
            <a:fillRect/>
          </a:stretch>
        </p:blipFill>
        <p:spPr>
          <a:xfrm flipV="1">
            <a:off x="638387" y="568867"/>
            <a:ext cx="10933504" cy="1106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Rectangle 11"/>
          <p:cNvSpPr/>
          <p:nvPr/>
        </p:nvSpPr>
        <p:spPr>
          <a:xfrm>
            <a:off x="536662" y="-29586"/>
            <a:ext cx="3120937" cy="477054"/>
          </a:xfrm>
          <a:prstGeom prst="rect">
            <a:avLst/>
          </a:prstGeom>
        </p:spPr>
        <p:txBody>
          <a:bodyPr wrap="square">
            <a:spAutoFit/>
          </a:bodyPr>
          <a:lstStyle/>
          <a:p>
            <a:pPr defTabSz="371475">
              <a:lnSpc>
                <a:spcPts val="1248"/>
              </a:lnSpc>
              <a:spcAft>
                <a:spcPts val="600"/>
              </a:spcAft>
              <a:tabLst>
                <a:tab pos="185738" algn="l"/>
              </a:tabLst>
            </a:pPr>
            <a:endParaRPr lang="en-CA" altLang="en-US" sz="105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endParaRPr>
          </a:p>
          <a:p>
            <a:pPr defTabSz="371475">
              <a:lnSpc>
                <a:spcPts val="1248"/>
              </a:lnSpc>
              <a:spcAft>
                <a:spcPts val="600"/>
              </a:spcAft>
              <a:tabLst>
                <a:tab pos="185738" algn="l"/>
              </a:tabLst>
            </a:pPr>
            <a:r>
              <a:rPr lang="en-CA" altLang="en-US" sz="2400" b="1"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Nexia </a:t>
            </a:r>
            <a:r>
              <a:rPr lang="en-CA" altLang="en-US" sz="1200" b="1"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in</a:t>
            </a:r>
            <a:r>
              <a:rPr lang="en-CA" altLang="en-US" sz="2400" b="1"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 Bangladesh</a:t>
            </a:r>
            <a:r>
              <a:rPr lang="en-CA" altLang="en-US" sz="2000"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 </a:t>
            </a:r>
            <a:endParaRPr lang="en-US" sz="2000" dirty="0"/>
          </a:p>
        </p:txBody>
      </p:sp>
      <p:sp>
        <p:nvSpPr>
          <p:cNvPr id="14" name="Rectangle 13"/>
          <p:cNvSpPr/>
          <p:nvPr/>
        </p:nvSpPr>
        <p:spPr>
          <a:xfrm>
            <a:off x="10790557" y="6578236"/>
            <a:ext cx="863763" cy="246221"/>
          </a:xfrm>
          <a:prstGeom prst="rect">
            <a:avLst/>
          </a:prstGeom>
        </p:spPr>
        <p:txBody>
          <a:bodyPr wrap="none">
            <a:spAutoFit/>
          </a:bodyPr>
          <a:lstStyle/>
          <a:p>
            <a:pPr algn="ctr" defTabSz="371475">
              <a:lnSpc>
                <a:spcPts val="1248"/>
              </a:lnSpc>
              <a:spcAft>
                <a:spcPts val="600"/>
              </a:spcAft>
              <a:tabLst>
                <a:tab pos="185738" algn="l"/>
              </a:tabLst>
            </a:pPr>
            <a:r>
              <a:rPr lang="en-CA" altLang="en-US" sz="1200" b="1" dirty="0" smtClean="0">
                <a:ln w="0"/>
                <a:solidFill>
                  <a:schemeClr val="accent3">
                    <a:lumMod val="75000"/>
                  </a:schemeClr>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Arial Bold" pitchFamily="34" charset="0"/>
              </a:rPr>
              <a:t>Page # 06</a:t>
            </a:r>
            <a:endParaRPr lang="en-CA" altLang="en-US" sz="1200" b="1" dirty="0">
              <a:ln w="0"/>
              <a:solidFill>
                <a:schemeClr val="accent3">
                  <a:lumMod val="75000"/>
                </a:schemeClr>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Arial Bold" pitchFamily="34" charset="0"/>
            </a:endParaRPr>
          </a:p>
        </p:txBody>
      </p:sp>
    </p:spTree>
    <p:extLst>
      <p:ext uri="{BB962C8B-B14F-4D97-AF65-F5344CB8AC3E}">
        <p14:creationId xmlns:p14="http://schemas.microsoft.com/office/powerpoint/2010/main" xmlns="" val="311978820"/>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864DE13E-58EB-4475-B79C-0D4FC65123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638387" y="643467"/>
            <a:ext cx="10933503" cy="5391944"/>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dirty="0"/>
          </a:p>
        </p:txBody>
      </p:sp>
      <p:sp>
        <p:nvSpPr>
          <p:cNvPr id="5" name="TextBox 4">
            <a:extLst>
              <a:ext uri="{FF2B5EF4-FFF2-40B4-BE49-F238E27FC236}">
                <a16:creationId xmlns:a16="http://schemas.microsoft.com/office/drawing/2014/main" xmlns="" id="{9D4F915A-20F4-630F-549D-DA16092886C9}"/>
              </a:ext>
            </a:extLst>
          </p:cNvPr>
          <p:cNvSpPr txBox="1"/>
          <p:nvPr/>
        </p:nvSpPr>
        <p:spPr>
          <a:xfrm>
            <a:off x="4061035" y="800871"/>
            <a:ext cx="4537681" cy="461665"/>
          </a:xfrm>
          <a:prstGeom prst="rect">
            <a:avLst/>
          </a:prstGeom>
          <a:noFill/>
        </p:spPr>
        <p:txBody>
          <a:bodyPr wrap="square" rtlCol="0">
            <a:spAutoFit/>
          </a:bodyPr>
          <a:lstStyle/>
          <a:p>
            <a:pPr algn="ctr"/>
            <a:r>
              <a:rPr lang="en-US" sz="2400" b="1" dirty="0" smtClean="0">
                <a:solidFill>
                  <a:srgbClr val="002060"/>
                </a:solidFill>
                <a:latin typeface="Cambria" panose="02040503050406030204" pitchFamily="18" charset="0"/>
                <a:ea typeface="Cambria" panose="02040503050406030204" pitchFamily="18" charset="0"/>
              </a:rPr>
              <a:t>Role of FRC</a:t>
            </a:r>
            <a:endParaRPr lang="en-US" sz="2400" b="1" dirty="0">
              <a:solidFill>
                <a:srgbClr val="002060"/>
              </a:solidFill>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xmlns="" id="{725A547B-BE98-153F-1E24-524B8206C6A8}"/>
              </a:ext>
            </a:extLst>
          </p:cNvPr>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8268631" y="0"/>
            <a:ext cx="3429644" cy="643467"/>
          </a:xfrm>
          <a:prstGeom prst="rect">
            <a:avLst/>
          </a:prstGeom>
          <a:noFill/>
          <a:ln>
            <a:noFill/>
          </a:ln>
        </p:spPr>
      </p:pic>
      <p:pic>
        <p:nvPicPr>
          <p:cNvPr id="10" name="Picture 9"/>
          <p:cNvPicPr>
            <a:picLocks noChangeAspect="1"/>
          </p:cNvPicPr>
          <p:nvPr/>
        </p:nvPicPr>
        <p:blipFill>
          <a:blip r:embed="rId3"/>
          <a:stretch>
            <a:fillRect/>
          </a:stretch>
        </p:blipFill>
        <p:spPr>
          <a:xfrm flipV="1">
            <a:off x="638387" y="568867"/>
            <a:ext cx="10933504" cy="1106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Rectangle 11"/>
          <p:cNvSpPr/>
          <p:nvPr/>
        </p:nvSpPr>
        <p:spPr>
          <a:xfrm>
            <a:off x="536662" y="-29586"/>
            <a:ext cx="3120937" cy="477054"/>
          </a:xfrm>
          <a:prstGeom prst="rect">
            <a:avLst/>
          </a:prstGeom>
        </p:spPr>
        <p:txBody>
          <a:bodyPr wrap="square">
            <a:spAutoFit/>
          </a:bodyPr>
          <a:lstStyle/>
          <a:p>
            <a:pPr defTabSz="371475">
              <a:lnSpc>
                <a:spcPts val="1248"/>
              </a:lnSpc>
              <a:spcAft>
                <a:spcPts val="600"/>
              </a:spcAft>
              <a:tabLst>
                <a:tab pos="185738" algn="l"/>
              </a:tabLst>
            </a:pPr>
            <a:endParaRPr lang="en-CA" altLang="en-US" sz="105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endParaRPr>
          </a:p>
          <a:p>
            <a:pPr defTabSz="371475">
              <a:lnSpc>
                <a:spcPts val="1248"/>
              </a:lnSpc>
              <a:spcAft>
                <a:spcPts val="600"/>
              </a:spcAft>
              <a:tabLst>
                <a:tab pos="185738" algn="l"/>
              </a:tabLst>
            </a:pPr>
            <a:r>
              <a:rPr lang="en-CA" altLang="en-US" sz="2400" b="1"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Nexia </a:t>
            </a:r>
            <a:r>
              <a:rPr lang="en-CA" altLang="en-US" sz="1200" b="1"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in</a:t>
            </a:r>
            <a:r>
              <a:rPr lang="en-CA" altLang="en-US" sz="2400" b="1"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 Bangladesh</a:t>
            </a:r>
            <a:r>
              <a:rPr lang="en-CA" altLang="en-US" sz="2000"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 </a:t>
            </a:r>
            <a:endParaRPr lang="en-US" sz="2000" dirty="0"/>
          </a:p>
        </p:txBody>
      </p:sp>
      <p:sp>
        <p:nvSpPr>
          <p:cNvPr id="14" name="Rectangle 13"/>
          <p:cNvSpPr/>
          <p:nvPr/>
        </p:nvSpPr>
        <p:spPr>
          <a:xfrm>
            <a:off x="10790557" y="6578236"/>
            <a:ext cx="863763" cy="246221"/>
          </a:xfrm>
          <a:prstGeom prst="rect">
            <a:avLst/>
          </a:prstGeom>
        </p:spPr>
        <p:txBody>
          <a:bodyPr wrap="none">
            <a:spAutoFit/>
          </a:bodyPr>
          <a:lstStyle/>
          <a:p>
            <a:pPr algn="ctr" defTabSz="371475">
              <a:lnSpc>
                <a:spcPts val="1248"/>
              </a:lnSpc>
              <a:spcAft>
                <a:spcPts val="600"/>
              </a:spcAft>
              <a:tabLst>
                <a:tab pos="185738" algn="l"/>
              </a:tabLst>
            </a:pPr>
            <a:r>
              <a:rPr lang="en-CA" altLang="en-US" sz="1200" b="1" dirty="0" smtClean="0">
                <a:ln w="0"/>
                <a:solidFill>
                  <a:schemeClr val="accent3">
                    <a:lumMod val="75000"/>
                  </a:schemeClr>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Arial Bold" pitchFamily="34" charset="0"/>
              </a:rPr>
              <a:t>Page # 07</a:t>
            </a:r>
            <a:endParaRPr lang="en-CA" altLang="en-US" sz="1200" b="1" dirty="0">
              <a:ln w="0"/>
              <a:solidFill>
                <a:schemeClr val="accent3">
                  <a:lumMod val="75000"/>
                </a:schemeClr>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Arial Bold" pitchFamily="34" charset="0"/>
            </a:endParaRPr>
          </a:p>
        </p:txBody>
      </p:sp>
      <p:sp>
        <p:nvSpPr>
          <p:cNvPr id="8" name="Rectangle 7"/>
          <p:cNvSpPr/>
          <p:nvPr/>
        </p:nvSpPr>
        <p:spPr>
          <a:xfrm>
            <a:off x="1310996" y="1383935"/>
            <a:ext cx="9981564" cy="3150863"/>
          </a:xfrm>
          <a:prstGeom prst="rect">
            <a:avLst/>
          </a:prstGeom>
        </p:spPr>
        <p:txBody>
          <a:bodyPr wrap="square">
            <a:spAutoFit/>
          </a:bodyPr>
          <a:lstStyle/>
          <a:p>
            <a:pPr algn="just">
              <a:lnSpc>
                <a:spcPct val="150000"/>
              </a:lnSpc>
            </a:pPr>
            <a:r>
              <a:rPr lang="en-US" dirty="0"/>
              <a:t>Financial Reporting Council (</a:t>
            </a:r>
            <a:r>
              <a:rPr lang="en-US" dirty="0" smtClean="0"/>
              <a:t>FRC) is </a:t>
            </a:r>
            <a:r>
              <a:rPr lang="en-US" dirty="0"/>
              <a:t>a key requirement of the Financial Reporting Act, passed by </a:t>
            </a:r>
            <a:r>
              <a:rPr lang="en-US" dirty="0" smtClean="0"/>
              <a:t>the parliament </a:t>
            </a:r>
            <a:r>
              <a:rPr lang="en-US" dirty="0"/>
              <a:t>in 2015. It is largely viewed as an instrument for restoring public confidence in the capital market. </a:t>
            </a:r>
            <a:r>
              <a:rPr lang="en-US" dirty="0" smtClean="0"/>
              <a:t>FRC is leading to the significant </a:t>
            </a:r>
            <a:r>
              <a:rPr lang="en-US" dirty="0"/>
              <a:t>improvement in the quality of audit </a:t>
            </a:r>
            <a:r>
              <a:rPr lang="en-US" dirty="0" smtClean="0"/>
              <a:t>and audit report consequently </a:t>
            </a:r>
            <a:r>
              <a:rPr lang="en-US" dirty="0"/>
              <a:t>ensure greater financial reporting transparency. </a:t>
            </a:r>
            <a:endParaRPr lang="en-US" dirty="0" smtClean="0"/>
          </a:p>
          <a:p>
            <a:pPr algn="just">
              <a:lnSpc>
                <a:spcPct val="150000"/>
              </a:lnSpc>
            </a:pPr>
            <a:endParaRPr lang="en-US" sz="1050" dirty="0"/>
          </a:p>
          <a:p>
            <a:pPr algn="just">
              <a:lnSpc>
                <a:spcPct val="150000"/>
              </a:lnSpc>
            </a:pPr>
            <a:r>
              <a:rPr lang="en-US" dirty="0"/>
              <a:t>FRC's function involves setting of accounting and auditing standards and monitoring the activities of professional accountants.</a:t>
            </a:r>
          </a:p>
          <a:p>
            <a:pPr algn="just"/>
            <a:endParaRPr lang="en-US" sz="1050" dirty="0" smtClean="0"/>
          </a:p>
          <a:p>
            <a:pPr algn="just"/>
            <a:endParaRPr lang="en-US" sz="1050" dirty="0"/>
          </a:p>
        </p:txBody>
      </p:sp>
    </p:spTree>
    <p:extLst>
      <p:ext uri="{BB962C8B-B14F-4D97-AF65-F5344CB8AC3E}">
        <p14:creationId xmlns:p14="http://schemas.microsoft.com/office/powerpoint/2010/main" xmlns="" val="2801327341"/>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864DE13E-58EB-4475-B79C-0D4FC65123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638387" y="643467"/>
            <a:ext cx="10933503" cy="5391944"/>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dirty="0"/>
          </a:p>
        </p:txBody>
      </p:sp>
      <p:sp>
        <p:nvSpPr>
          <p:cNvPr id="5" name="TextBox 4">
            <a:extLst>
              <a:ext uri="{FF2B5EF4-FFF2-40B4-BE49-F238E27FC236}">
                <a16:creationId xmlns:a16="http://schemas.microsoft.com/office/drawing/2014/main" xmlns="" id="{9D4F915A-20F4-630F-549D-DA16092886C9}"/>
              </a:ext>
            </a:extLst>
          </p:cNvPr>
          <p:cNvSpPr txBox="1"/>
          <p:nvPr/>
        </p:nvSpPr>
        <p:spPr>
          <a:xfrm>
            <a:off x="4061035" y="800871"/>
            <a:ext cx="4537681" cy="461665"/>
          </a:xfrm>
          <a:prstGeom prst="rect">
            <a:avLst/>
          </a:prstGeom>
          <a:noFill/>
        </p:spPr>
        <p:txBody>
          <a:bodyPr wrap="square" rtlCol="0">
            <a:spAutoFit/>
          </a:bodyPr>
          <a:lstStyle/>
          <a:p>
            <a:pPr algn="ctr"/>
            <a:r>
              <a:rPr lang="en-US" sz="2400" b="1" dirty="0" smtClean="0">
                <a:solidFill>
                  <a:srgbClr val="002060"/>
                </a:solidFill>
                <a:latin typeface="Cambria" panose="02040503050406030204" pitchFamily="18" charset="0"/>
                <a:ea typeface="Cambria" panose="02040503050406030204" pitchFamily="18" charset="0"/>
              </a:rPr>
              <a:t>Role of SAFA</a:t>
            </a:r>
            <a:endParaRPr lang="en-US" sz="2400" b="1" dirty="0">
              <a:solidFill>
                <a:srgbClr val="002060"/>
              </a:solidFill>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xmlns="" id="{725A547B-BE98-153F-1E24-524B8206C6A8}"/>
              </a:ext>
            </a:extLst>
          </p:cNvPr>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8268631" y="0"/>
            <a:ext cx="3429644" cy="643467"/>
          </a:xfrm>
          <a:prstGeom prst="rect">
            <a:avLst/>
          </a:prstGeom>
          <a:noFill/>
          <a:ln>
            <a:noFill/>
          </a:ln>
        </p:spPr>
      </p:pic>
      <p:pic>
        <p:nvPicPr>
          <p:cNvPr id="10" name="Picture 9"/>
          <p:cNvPicPr>
            <a:picLocks noChangeAspect="1"/>
          </p:cNvPicPr>
          <p:nvPr/>
        </p:nvPicPr>
        <p:blipFill>
          <a:blip r:embed="rId3"/>
          <a:stretch>
            <a:fillRect/>
          </a:stretch>
        </p:blipFill>
        <p:spPr>
          <a:xfrm flipV="1">
            <a:off x="638387" y="568867"/>
            <a:ext cx="10933504" cy="1106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Rectangle 11"/>
          <p:cNvSpPr/>
          <p:nvPr/>
        </p:nvSpPr>
        <p:spPr>
          <a:xfrm>
            <a:off x="536662" y="-29586"/>
            <a:ext cx="3120937" cy="477054"/>
          </a:xfrm>
          <a:prstGeom prst="rect">
            <a:avLst/>
          </a:prstGeom>
        </p:spPr>
        <p:txBody>
          <a:bodyPr wrap="square">
            <a:spAutoFit/>
          </a:bodyPr>
          <a:lstStyle/>
          <a:p>
            <a:pPr defTabSz="371475">
              <a:lnSpc>
                <a:spcPts val="1248"/>
              </a:lnSpc>
              <a:spcAft>
                <a:spcPts val="600"/>
              </a:spcAft>
              <a:tabLst>
                <a:tab pos="185738" algn="l"/>
              </a:tabLst>
            </a:pPr>
            <a:endParaRPr lang="en-CA" altLang="en-US" sz="105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endParaRPr>
          </a:p>
          <a:p>
            <a:pPr defTabSz="371475">
              <a:lnSpc>
                <a:spcPts val="1248"/>
              </a:lnSpc>
              <a:spcAft>
                <a:spcPts val="600"/>
              </a:spcAft>
              <a:tabLst>
                <a:tab pos="185738" algn="l"/>
              </a:tabLst>
            </a:pPr>
            <a:r>
              <a:rPr lang="en-CA" altLang="en-US" sz="2400" b="1"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Nexia </a:t>
            </a:r>
            <a:r>
              <a:rPr lang="en-CA" altLang="en-US" sz="1200" b="1"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in</a:t>
            </a:r>
            <a:r>
              <a:rPr lang="en-CA" altLang="en-US" sz="2400" b="1"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 Bangladesh</a:t>
            </a:r>
            <a:r>
              <a:rPr lang="en-CA" altLang="en-US" sz="2000"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Bold" pitchFamily="34" charset="0"/>
              </a:rPr>
              <a:t> </a:t>
            </a:r>
            <a:endParaRPr lang="en-US" sz="2000" dirty="0"/>
          </a:p>
        </p:txBody>
      </p:sp>
      <p:sp>
        <p:nvSpPr>
          <p:cNvPr id="14" name="Rectangle 13"/>
          <p:cNvSpPr/>
          <p:nvPr/>
        </p:nvSpPr>
        <p:spPr>
          <a:xfrm>
            <a:off x="10790557" y="6578236"/>
            <a:ext cx="863763" cy="246221"/>
          </a:xfrm>
          <a:prstGeom prst="rect">
            <a:avLst/>
          </a:prstGeom>
        </p:spPr>
        <p:txBody>
          <a:bodyPr wrap="none">
            <a:spAutoFit/>
          </a:bodyPr>
          <a:lstStyle/>
          <a:p>
            <a:pPr algn="ctr" defTabSz="371475">
              <a:lnSpc>
                <a:spcPts val="1248"/>
              </a:lnSpc>
              <a:spcAft>
                <a:spcPts val="600"/>
              </a:spcAft>
              <a:tabLst>
                <a:tab pos="185738" algn="l"/>
              </a:tabLst>
            </a:pPr>
            <a:r>
              <a:rPr lang="en-CA" altLang="en-US" sz="1200" b="1" dirty="0" smtClean="0">
                <a:ln w="0"/>
                <a:solidFill>
                  <a:schemeClr val="accent3">
                    <a:lumMod val="75000"/>
                  </a:schemeClr>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Arial Bold" pitchFamily="34" charset="0"/>
              </a:rPr>
              <a:t>Page # 08</a:t>
            </a:r>
            <a:endParaRPr lang="en-CA" altLang="en-US" sz="1200" b="1" dirty="0">
              <a:ln w="0"/>
              <a:solidFill>
                <a:schemeClr val="accent3">
                  <a:lumMod val="75000"/>
                </a:schemeClr>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Arial Bold" pitchFamily="34" charset="0"/>
            </a:endParaRPr>
          </a:p>
        </p:txBody>
      </p:sp>
      <p:sp>
        <p:nvSpPr>
          <p:cNvPr id="8" name="Rectangle 7"/>
          <p:cNvSpPr/>
          <p:nvPr/>
        </p:nvSpPr>
        <p:spPr>
          <a:xfrm>
            <a:off x="1065402" y="1337136"/>
            <a:ext cx="10316915" cy="4247317"/>
          </a:xfrm>
          <a:prstGeom prst="rect">
            <a:avLst/>
          </a:prstGeom>
        </p:spPr>
        <p:txBody>
          <a:bodyPr wrap="square">
            <a:spAutoFit/>
          </a:bodyPr>
          <a:lstStyle/>
          <a:p>
            <a:pPr algn="just">
              <a:lnSpc>
                <a:spcPct val="150000"/>
              </a:lnSpc>
            </a:pPr>
            <a:r>
              <a:rPr lang="en-US" dirty="0" smtClean="0"/>
              <a:t>South </a:t>
            </a:r>
            <a:r>
              <a:rPr lang="en-US" dirty="0"/>
              <a:t>Asian Federation of Accountants (SAFA) was formed in the year 1984 to serve the accountancy profession in the South Asian Region and uphold its eminence in the world of accountancy. SAFA as an IFAC network Partner  represents over 4,50,000 accountants having membership of the national chartered accountancy and cost and management accountancy institutions in the South Asian countries namely Bangladesh, India, Maldives, Nepal, Pakistan and Sri Lanka, Afghanistan. SAFA came into existence at the initiative of the accounting professional bodies in the South Asian Region, which has a bond of culture and homogeneity of professional environment. </a:t>
            </a:r>
            <a:endParaRPr lang="en-US" dirty="0" smtClean="0"/>
          </a:p>
          <a:p>
            <a:pPr algn="just">
              <a:lnSpc>
                <a:spcPct val="150000"/>
              </a:lnSpc>
            </a:pPr>
            <a:r>
              <a:rPr lang="en-US" dirty="0"/>
              <a:t>South Asian Federation of Accountants (SAFA) is the apex body of professional accountants within SAARC region comprising professional accounting </a:t>
            </a:r>
            <a:r>
              <a:rPr lang="en-US" dirty="0" smtClean="0"/>
              <a:t>organizations. </a:t>
            </a:r>
            <a:r>
              <a:rPr lang="en-US" dirty="0"/>
              <a:t>Every year SAFA organizes conferences in member countries</a:t>
            </a:r>
            <a:r>
              <a:rPr lang="en-US" dirty="0" smtClean="0"/>
              <a:t>.</a:t>
            </a:r>
          </a:p>
        </p:txBody>
      </p:sp>
    </p:spTree>
    <p:extLst>
      <p:ext uri="{BB962C8B-B14F-4D97-AF65-F5344CB8AC3E}">
        <p14:creationId xmlns:p14="http://schemas.microsoft.com/office/powerpoint/2010/main" xmlns="" val="2356901043"/>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EY_Presentation_Regular_Print">
  <a:themeElements>
    <a:clrScheme name="Custom 2">
      <a:dk1>
        <a:srgbClr val="000000"/>
      </a:dk1>
      <a:lt1>
        <a:srgbClr val="808080"/>
      </a:lt1>
      <a:dk2>
        <a:srgbClr val="FFFFFF"/>
      </a:dk2>
      <a:lt2>
        <a:srgbClr val="808080"/>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36576" rIns="0" bIns="0" rtlCol="0">
        <a:spAutoFit/>
      </a:bodyPr>
      <a:lstStyle>
        <a:defPPr marL="285750" indent="-285750">
          <a:lnSpc>
            <a:spcPct val="85000"/>
          </a:lnSpc>
          <a:spcAft>
            <a:spcPts val="600"/>
          </a:spcAft>
          <a:buClr>
            <a:schemeClr val="accent2"/>
          </a:buClr>
          <a:buSzPct val="70000"/>
          <a:buFont typeface="Arial" panose="020B0604020202020204" pitchFamily="34" charset="0"/>
          <a:buChar char="►"/>
          <a:defRPr sz="1200" dirty="0" smtClean="0"/>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EY_Presentation_Regular_Print">
  <a:themeElements>
    <a:clrScheme name="Custom 2">
      <a:dk1>
        <a:srgbClr val="000000"/>
      </a:dk1>
      <a:lt1>
        <a:srgbClr val="808080"/>
      </a:lt1>
      <a:dk2>
        <a:srgbClr val="FFFFFF"/>
      </a:dk2>
      <a:lt2>
        <a:srgbClr val="808080"/>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36576" rIns="0" bIns="0" rtlCol="0">
        <a:spAutoFit/>
      </a:bodyPr>
      <a:lstStyle>
        <a:defPPr marL="285750" indent="-285750">
          <a:lnSpc>
            <a:spcPct val="85000"/>
          </a:lnSpc>
          <a:spcAft>
            <a:spcPts val="600"/>
          </a:spcAft>
          <a:buClr>
            <a:schemeClr val="accent2"/>
          </a:buClr>
          <a:buSzPct val="70000"/>
          <a:buFont typeface="Arial" panose="020B0604020202020204" pitchFamily="34" charset="0"/>
          <a:buChar char="►"/>
          <a:defRPr sz="1200" dirty="0" smtClean="0"/>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EY regular presentation 2015 v1">
  <a:themeElements>
    <a:clrScheme name="EY light print">
      <a:dk1>
        <a:srgbClr val="000000"/>
      </a:dk1>
      <a:lt1>
        <a:srgbClr val="646464"/>
      </a:lt1>
      <a:dk2>
        <a:srgbClr val="FFFFFF"/>
      </a:dk2>
      <a:lt2>
        <a:srgbClr val="646464"/>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870" indent="-356870">
          <a:lnSpc>
            <a:spcPct val="85000"/>
          </a:lnSpc>
          <a:spcAft>
            <a:spcPts val="600"/>
          </a:spcAft>
          <a:buClr>
            <a:schemeClr val="accent2"/>
          </a:buClr>
          <a:buSzPct val="70000"/>
          <a:buFont typeface="Arial" panose="020B0604020202020204"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2979</TotalTime>
  <Words>4375</Words>
  <Application>Microsoft Office PowerPoint</Application>
  <PresentationFormat>Custom</PresentationFormat>
  <Paragraphs>577</Paragraphs>
  <Slides>47</Slides>
  <Notes>2</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47</vt:i4>
      </vt:variant>
    </vt:vector>
  </HeadingPairs>
  <TitlesOfParts>
    <vt:vector size="52" baseType="lpstr">
      <vt:lpstr>Office Theme</vt:lpstr>
      <vt:lpstr>EY_Presentation_Regular_Print</vt:lpstr>
      <vt:lpstr>1_EY_Presentation_Regular_Print</vt:lpstr>
      <vt:lpstr>EY regular presentation 2015 v1</vt:lpstr>
      <vt:lpstr>Packager Shell Object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vector>
  </TitlesOfParts>
  <Company>Ernst &amp; Young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Abdur Razzaque</dc:creator>
  <cp:lastModifiedBy>RBTA</cp:lastModifiedBy>
  <cp:revision>1011</cp:revision>
  <cp:lastPrinted>2023-11-19T04:42:40Z</cp:lastPrinted>
  <dcterms:created xsi:type="dcterms:W3CDTF">2017-07-06T09:11:00Z</dcterms:created>
  <dcterms:modified xsi:type="dcterms:W3CDTF">2024-08-31T05:41:51Z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2A52C566C3CC4DA7A86BDC5C3BF5170E</vt:lpwstr>
  </property>
  <property fmtid="{D5CDD505-2E9C-101B-9397-08002B2CF9AE}" pid="3" name="KSOProductBuildVer">
    <vt:lpwstr>1033-11.2.0.11537</vt:lpwstr>
  </property>
</Properties>
</file>